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9" r:id="rId4"/>
    <p:sldId id="275" r:id="rId5"/>
    <p:sldId id="309" r:id="rId6"/>
    <p:sldId id="301" r:id="rId7"/>
    <p:sldId id="303" r:id="rId8"/>
    <p:sldId id="299" r:id="rId9"/>
    <p:sldId id="300" r:id="rId10"/>
    <p:sldId id="306" r:id="rId11"/>
    <p:sldId id="307" r:id="rId12"/>
    <p:sldId id="308" r:id="rId13"/>
    <p:sldId id="280" r:id="rId14"/>
    <p:sldId id="272" r:id="rId15"/>
    <p:sldId id="284" r:id="rId16"/>
    <p:sldId id="286" r:id="rId17"/>
    <p:sldId id="285" r:id="rId18"/>
    <p:sldId id="283" r:id="rId19"/>
    <p:sldId id="282" r:id="rId20"/>
    <p:sldId id="287" r:id="rId21"/>
    <p:sldId id="258" r:id="rId22"/>
    <p:sldId id="277" r:id="rId23"/>
    <p:sldId id="276" r:id="rId24"/>
    <p:sldId id="273" r:id="rId25"/>
    <p:sldId id="288" r:id="rId26"/>
    <p:sldId id="266" r:id="rId27"/>
    <p:sldId id="267" r:id="rId28"/>
    <p:sldId id="259" r:id="rId29"/>
    <p:sldId id="268" r:id="rId30"/>
  </p:sldIdLst>
  <p:sldSz cx="9144000" cy="6858000" type="screen4x3"/>
  <p:notesSz cx="6858000" cy="9144000"/>
  <p:custDataLst>
    <p:tags r:id="rId33"/>
  </p:custData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79" autoAdjust="0"/>
  </p:normalViewPr>
  <p:slideViewPr>
    <p:cSldViewPr>
      <p:cViewPr varScale="1">
        <p:scale>
          <a:sx n="62" d="100"/>
          <a:sy n="62" d="100"/>
        </p:scale>
        <p:origin x="13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B8FCE-B3B1-4C1A-BC20-DBFD444FE44F}" type="datetimeFigureOut">
              <a:rPr lang="pl-PL" smtClean="0"/>
              <a:t>2015-11-20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Andrzej Kondratowicz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D537-867C-4481-B23B-8E16CF48D1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3471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D2E79-1FE1-422B-819D-50C938EF8207}" type="datetimeFigureOut">
              <a:rPr lang="pl-PL" smtClean="0"/>
              <a:t>2015-11-20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Andrzej Kondratowicz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279BB-5431-403C-8F71-AB1B68EAC2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9768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79BB-5431-403C-8F71-AB1B68EAC2B3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Andrzej Kondratowicz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70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79BB-5431-403C-8F71-AB1B68EAC2B3}" type="slidenum">
              <a:rPr lang="pl-PL" smtClean="0"/>
              <a:t>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Andrzej Kondratowicz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77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Andrzej Kondratowicz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279BB-5431-403C-8F71-AB1B68EAC2B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418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Andrzej Kondratowicz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279BB-5431-403C-8F71-AB1B68EAC2B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41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FFFCAF-F29F-4683-A1E3-C1B0F1BAA9BA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30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606038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Andrzej Kondratowicz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279BB-5431-403C-8F71-AB1B68EAC2B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28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169EC0-EBF0-4DA7-A378-97AA03D16EB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2165A-794F-43DC-9E1B-7FF0236FB6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393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AA6D-EFBC-4BC8-BAD6-C8E54C2E48C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583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E04A-82F0-4298-9C5E-71EA1BE43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930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460CB-2722-4427-800A-4CB64B3728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372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3A0B2-7CD0-4F61-B52D-79878302DF6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919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DBBF1-1A58-4A4D-BA23-D540A06CCB5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624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5BA2-7CDF-416A-90F3-8888E51FD0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607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191A6-78B1-48DE-988C-B14B8B6A3C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9982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97B8-4045-4A09-8DAA-7A1B6E3A34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91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090EB-6707-484E-BCB4-85069917946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44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FEFF1-3908-474A-877F-8F133D9C210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719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pl-PL" alt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pl-PL" altLang="pl-PL" smtClean="0"/>
              <a:t>Andrzej Kondratowicz</a:t>
            </a: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F86D1C08-5772-4AED-B964-2E1A62D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lib.org/library/Essays/hykKnw1.html" TargetMode="External"/><Relationship Id="rId7" Type="http://schemas.openxmlformats.org/officeDocument/2006/relationships/hyperlink" Target="https://www.youtube.com/watch?v=yYrhDxApqg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deas.repec.org/s/oup/cambje.html" TargetMode="External"/><Relationship Id="rId5" Type="http://schemas.openxmlformats.org/officeDocument/2006/relationships/hyperlink" Target="https://ideas.repec.org/a/oup/cambje/v38y2014i6p1409-1429..html" TargetMode="External"/><Relationship Id="rId4" Type="http://schemas.openxmlformats.org/officeDocument/2006/relationships/hyperlink" Target="http://www.booksandideas.net/Conceptualizing-Capitalism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0" y="2060848"/>
            <a:ext cx="9108504" cy="2592287"/>
          </a:xfrm>
        </p:spPr>
        <p:txBody>
          <a:bodyPr/>
          <a:lstStyle/>
          <a:p>
            <a:r>
              <a:rPr lang="pl-PL" sz="3600" b="1" dirty="0" smtClean="0"/>
              <a:t>Konferencja Jubileuszowa XX-</a:t>
            </a:r>
            <a:r>
              <a:rPr lang="pl-PL" sz="3600" b="1" dirty="0" err="1" smtClean="0"/>
              <a:t>lecia</a:t>
            </a:r>
            <a:r>
              <a:rPr lang="pl-PL" sz="3600" b="1" dirty="0" smtClean="0"/>
              <a:t> TEP</a:t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KAPITALIZM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sz="2400" b="1" i="1" dirty="0" smtClean="0"/>
              <a:t>FAKTY I ILUZJE</a:t>
            </a:r>
            <a:r>
              <a:rPr lang="pl-PL" sz="2400" b="1" dirty="0" smtClean="0"/>
              <a:t>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sz="quarter" idx="1"/>
          </p:nvPr>
        </p:nvSpPr>
        <p:spPr>
          <a:xfrm>
            <a:off x="323528" y="5013176"/>
            <a:ext cx="8568952" cy="1536576"/>
          </a:xfrm>
        </p:spPr>
        <p:txBody>
          <a:bodyPr/>
          <a:lstStyle/>
          <a:p>
            <a:r>
              <a:rPr lang="pl-PL" sz="2800" dirty="0" smtClean="0"/>
              <a:t>Towarzystwo Ekonomistów Polskich (TEP)</a:t>
            </a:r>
            <a:r>
              <a:rPr lang="pl-PL" sz="2800" b="1" dirty="0" smtClean="0"/>
              <a:t> </a:t>
            </a:r>
          </a:p>
          <a:p>
            <a:r>
              <a:rPr lang="pl-PL" sz="2800" b="1" dirty="0" smtClean="0"/>
              <a:t>Warszawa, Dom Dziennikarza, dn. 18. 11. 2015</a:t>
            </a:r>
            <a:endParaRPr lang="pl-PL" sz="2800" dirty="0" smtClean="0"/>
          </a:p>
        </p:txBody>
      </p:sp>
      <p:pic>
        <p:nvPicPr>
          <p:cNvPr id="4" name="Picture 2" descr="Towarzystwo Ekonomistów Polski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90" y="557213"/>
            <a:ext cx="1445400" cy="107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4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320675" y="-3571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4"/>
          </p:nvPr>
        </p:nvSpPr>
        <p:spPr>
          <a:xfrm>
            <a:off x="7239000" y="6366470"/>
            <a:ext cx="1905000" cy="457200"/>
          </a:xfrm>
          <a:ln>
            <a:solidFill>
              <a:schemeClr val="accent1">
                <a:alpha val="0"/>
              </a:schemeClr>
            </a:solidFill>
          </a:ln>
        </p:spPr>
        <p:txBody>
          <a:bodyPr/>
          <a:lstStyle/>
          <a:p>
            <a:fld id="{18169EC0-EBF0-4DA7-A378-97AA03D16EB5}" type="slidenum">
              <a:rPr lang="pl-PL" altLang="pl-PL" smtClean="0">
                <a:solidFill>
                  <a:srgbClr val="0070C0"/>
                </a:solidFill>
              </a:rPr>
              <a:pPr/>
              <a:t>1</a:t>
            </a:fld>
            <a:endParaRPr lang="pl-PL" alt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Symbol zastępczy zawartości 1" descr="Palatino 02 vX.docx - Microsoft Wo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601788" y="9525"/>
            <a:ext cx="11207751" cy="6732588"/>
          </a:xfrm>
        </p:spPr>
      </p:pic>
      <p:sp>
        <p:nvSpPr>
          <p:cNvPr id="60419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E5A5F8-870F-4267-86B2-158E9DE45C50}" type="slidenum">
              <a:rPr lang="en-US" altLang="pl-PL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pl-PL" smtClean="0">
              <a:solidFill>
                <a:srgbClr val="FFFFFF"/>
              </a:solidFill>
            </a:endParaRPr>
          </a:p>
        </p:txBody>
      </p:sp>
      <p:sp>
        <p:nvSpPr>
          <p:cNvPr id="60420" name="Symbol zastępczy numeru slajdu 3"/>
          <p:cNvSpPr txBox="1">
            <a:spLocks/>
          </p:cNvSpPr>
          <p:nvPr/>
        </p:nvSpPr>
        <p:spPr bwMode="auto">
          <a:xfrm>
            <a:off x="6443663" y="58769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ADBC5CE-6AC4-4D62-890A-12688EAE5C41}" type="slidenum">
              <a:rPr lang="en-US" altLang="pl-PL" sz="1400" b="1">
                <a:solidFill>
                  <a:schemeClr val="bg2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pl-PL" sz="1400" b="1">
              <a:solidFill>
                <a:schemeClr val="bg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067769" y="1029147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2"/>
                </a:solidFill>
              </a:rPr>
              <a:t>[patrz: Kondratowicz, 2013: </a:t>
            </a:r>
            <a:r>
              <a:rPr lang="pl-PL" dirty="0" smtClean="0">
                <a:solidFill>
                  <a:schemeClr val="bg2"/>
                </a:solidFill>
              </a:rPr>
              <a:t>107]</a:t>
            </a:r>
            <a:endParaRPr lang="pl-PL" dirty="0">
              <a:solidFill>
                <a:schemeClr val="bg2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23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Symbol zastępczy zawartości 1" descr="Palatino 02 vX.docx - Microsoft Wo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189038" y="22225"/>
            <a:ext cx="11417301" cy="6858000"/>
          </a:xfrm>
        </p:spPr>
      </p:pic>
      <p:sp>
        <p:nvSpPr>
          <p:cNvPr id="62467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E2239F-9F5D-40F5-B676-EFE8687FD7C5}" type="slidenum">
              <a:rPr lang="en-US" altLang="pl-PL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pl-PL" smtClean="0">
              <a:solidFill>
                <a:srgbClr val="FFFFFF"/>
              </a:solidFill>
            </a:endParaRPr>
          </a:p>
        </p:txBody>
      </p:sp>
      <p:sp>
        <p:nvSpPr>
          <p:cNvPr id="62468" name="Symbol zastępczy numeru slajdu 3"/>
          <p:cNvSpPr txBox="1">
            <a:spLocks/>
          </p:cNvSpPr>
          <p:nvPr/>
        </p:nvSpPr>
        <p:spPr bwMode="auto">
          <a:xfrm>
            <a:off x="7272338" y="6019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9D7A416-A312-4106-A563-D3EE7D335A3D}" type="slidenum">
              <a:rPr lang="en-US" altLang="pl-PL" sz="1400" b="1">
                <a:solidFill>
                  <a:schemeClr val="bg2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pl-PL" sz="1400" b="1">
              <a:solidFill>
                <a:schemeClr val="bg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-468560" y="404664"/>
            <a:ext cx="1022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2"/>
                </a:solidFill>
              </a:rPr>
              <a:t>[Poziom IWG dla Polski, Chin i Rosji 1990-2010, nawiązanie łańcuchowe, patrz</a:t>
            </a:r>
            <a:r>
              <a:rPr lang="pl-PL" dirty="0">
                <a:solidFill>
                  <a:schemeClr val="bg2"/>
                </a:solidFill>
              </a:rPr>
              <a:t>: Kondratowicz, 2013: </a:t>
            </a:r>
            <a:r>
              <a:rPr lang="pl-PL" dirty="0" smtClean="0">
                <a:solidFill>
                  <a:schemeClr val="bg2"/>
                </a:solidFill>
              </a:rPr>
              <a:t>108]</a:t>
            </a:r>
            <a:endParaRPr lang="pl-PL" dirty="0">
              <a:solidFill>
                <a:schemeClr val="bg2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46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br>
              <a:rPr lang="pl-PL" sz="3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4E04A-82F0-4298-9C5E-71EA1BE436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Prostokąt 2"/>
          <p:cNvSpPr/>
          <p:nvPr/>
        </p:nvSpPr>
        <p:spPr>
          <a:xfrm>
            <a:off x="990600" y="3810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Miejsce USA i Kanady w światowym rankingu wolności gospodarczej (wg IWG Instytutu Frasera), 197</a:t>
            </a:r>
            <a:r>
              <a:rPr lang="en-US" dirty="0" smtClean="0"/>
              <a:t>0-2012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[13]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48721"/>
              </p:ext>
            </p:extLst>
          </p:nvPr>
        </p:nvGraphicFramePr>
        <p:xfrm>
          <a:off x="161507" y="1311905"/>
          <a:ext cx="9024621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Wykres" r:id="rId4" imgW="5425440" imgH="2621280" progId="MSGraph.Chart.8">
                  <p:embed/>
                </p:oleObj>
              </mc:Choice>
              <mc:Fallback>
                <p:oleObj name="Wykres" r:id="rId4" imgW="5425440" imgH="262128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07" y="1311905"/>
                        <a:ext cx="9024621" cy="4343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le tekstowe 3"/>
          <p:cNvSpPr txBox="1"/>
          <p:nvPr/>
        </p:nvSpPr>
        <p:spPr>
          <a:xfrm rot="16200000">
            <a:off x="-52523" y="3468216"/>
            <a:ext cx="904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ranga</a:t>
            </a:r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613304" y="3462010"/>
            <a:ext cx="606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FF0000"/>
                </a:solidFill>
              </a:rPr>
              <a:t>   9 </a:t>
            </a:r>
            <a:r>
              <a:rPr lang="pl-PL" sz="1100" b="1" dirty="0" smtClean="0">
                <a:solidFill>
                  <a:srgbClr val="FF0000"/>
                </a:solidFill>
              </a:rPr>
              <a:t>[2013]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610600" y="4953000"/>
            <a:ext cx="60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FF0000"/>
                </a:solidFill>
              </a:rPr>
              <a:t>  16</a:t>
            </a:r>
          </a:p>
          <a:p>
            <a:r>
              <a:rPr lang="pl-PL" sz="1100" b="1" dirty="0" smtClean="0">
                <a:solidFill>
                  <a:srgbClr val="FF0000"/>
                </a:solidFill>
              </a:rPr>
              <a:t>[2013]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9" name="Łącznik prosty ze strzałką 8"/>
          <p:cNvCxnSpPr>
            <a:endCxn id="6" idx="0"/>
          </p:cNvCxnSpPr>
          <p:nvPr/>
        </p:nvCxnSpPr>
        <p:spPr>
          <a:xfrm>
            <a:off x="8610600" y="2819400"/>
            <a:ext cx="306152" cy="6426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8763000" y="4800600"/>
            <a:ext cx="1524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043608" y="59492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źródło: Fraser </a:t>
            </a:r>
            <a:r>
              <a:rPr lang="pl-PL" dirty="0" err="1"/>
              <a:t>Institute</a:t>
            </a:r>
            <a:r>
              <a:rPr lang="pl-PL" dirty="0"/>
              <a:t>, EFW data set 2015</a:t>
            </a: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3049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168274" y="3356992"/>
            <a:ext cx="8975726" cy="3024335"/>
          </a:xfrm>
        </p:spPr>
        <p:txBody>
          <a:bodyPr/>
          <a:lstStyle/>
          <a:p>
            <a:pPr algn="l"/>
            <a:r>
              <a:rPr lang="pl-PL" sz="2400" u="sng" dirty="0" smtClean="0">
                <a:effectLst/>
              </a:rPr>
              <a:t/>
            </a:r>
            <a:br>
              <a:rPr lang="pl-PL" sz="2400" u="sng" dirty="0" smtClean="0">
                <a:effectLst/>
              </a:rPr>
            </a:br>
            <a: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KONTEKST </a:t>
            </a:r>
            <a:r>
              <a:rPr lang="pl-PL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MIĘDZY-SYSTEMOWY</a:t>
            </a:r>
            <a: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2100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→ </a:t>
            </a:r>
            <a:r>
              <a:rPr lang="pl-PL" sz="21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Wolność </a:t>
            </a:r>
            <a:r>
              <a:rPr lang="pl-PL" sz="21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jest specyficznie związana z systemem kapitalistycznym, a nie innym (feudalnym, socjalistycznym) – te ostatnie charakteryzują się jej deficytem. </a:t>
            </a:r>
            <a:br>
              <a:rPr lang="pl-PL" sz="21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KONTEKST </a:t>
            </a:r>
            <a:r>
              <a:rPr lang="pl-PL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WEWNĄTRZ-SYSTEMOWY</a:t>
            </a:r>
            <a: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22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2100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→ </a:t>
            </a:r>
            <a:r>
              <a:rPr lang="pl-PL" sz="21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Poziom </a:t>
            </a:r>
            <a:r>
              <a:rPr lang="pl-PL" sz="21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wolności w ramach systemu kapitalistycznego jest zróżnicowany przestrzennie </a:t>
            </a:r>
            <a:r>
              <a:rPr lang="pl-PL" sz="21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i zmienny </a:t>
            </a:r>
            <a:r>
              <a:rPr lang="pl-PL" sz="21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w czasie – nie jest dany raz na zawsze. </a:t>
            </a:r>
            <a:r>
              <a:rPr lang="pl-PL" sz="21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Wolność jest zawsze zagrożona! (tu: demokratyczne samoograniczenie wolności – F. </a:t>
            </a:r>
            <a:r>
              <a:rPr lang="pl-PL" sz="21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Zakaria</a:t>
            </a:r>
            <a:r>
              <a:rPr lang="pl-PL" sz="21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lang="pl-PL" sz="2100" dirty="0">
              <a:effectLst/>
            </a:endParaRPr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759024"/>
            <a:ext cx="9036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pl-PL" sz="2400" b="1" dirty="0">
                <a:latin typeface="Calibri" panose="020F0502020204030204" pitchFamily="34" charset="0"/>
              </a:rPr>
              <a:t>Jaka jest </a:t>
            </a:r>
            <a:r>
              <a:rPr lang="pl-PL" sz="2400" b="1" dirty="0" smtClean="0">
                <a:latin typeface="Calibri" panose="020F0502020204030204" pitchFamily="34" charset="0"/>
              </a:rPr>
              <a:t>dziś aktualność </a:t>
            </a:r>
            <a:r>
              <a:rPr lang="pl-PL" sz="2400" b="1" dirty="0">
                <a:latin typeface="Calibri" panose="020F0502020204030204" pitchFamily="34" charset="0"/>
              </a:rPr>
              <a:t>pytania o związki kapitalizmu i </a:t>
            </a:r>
            <a:r>
              <a:rPr lang="pl-PL" sz="2400" b="1" dirty="0" smtClean="0">
                <a:latin typeface="Calibri" panose="020F0502020204030204" pitchFamily="34" charset="0"/>
              </a:rPr>
              <a:t>wolności? </a:t>
            </a:r>
            <a:r>
              <a:rPr lang="pl-PL" sz="2400" dirty="0">
                <a:latin typeface="Calibri" panose="020F0502020204030204" pitchFamily="34" charset="0"/>
              </a:rPr>
              <a:t/>
            </a:r>
            <a:br>
              <a:rPr lang="pl-PL" sz="2400" dirty="0">
                <a:latin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</a:rPr>
              <a:t>   - czy związki kapitalizmu i wolności są nadal nierozerwalne? </a:t>
            </a:r>
            <a:br>
              <a:rPr lang="pl-PL" sz="2400" dirty="0">
                <a:latin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</a:rPr>
              <a:t>   - czy wolność jest dzisiaj – w kapitalizmie – zagrożona</a:t>
            </a:r>
            <a:r>
              <a:rPr lang="pl-PL" sz="2400" dirty="0" smtClean="0">
                <a:latin typeface="Calibri" panose="020F050202020403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</a:rPr>
              <a:t>Powyższe pytania trzeba rozważyć w dwóch </a:t>
            </a:r>
            <a:r>
              <a:rPr lang="pl-PL" sz="2000" dirty="0">
                <a:latin typeface="Calibri" panose="020F0502020204030204" pitchFamily="34" charset="0"/>
              </a:rPr>
              <a:t>kontekstach: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389712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13</a:t>
            </a:fld>
            <a:endParaRPr lang="pl-PL" alt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0675" y="274637"/>
            <a:ext cx="6915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 smtClean="0"/>
              <a:t>Teraz powracamy do głównego nurtu wystąpienia: kapitalizm i wolność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384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612491"/>
            <a:ext cx="30243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08285" y="980180"/>
            <a:ext cx="84445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800" dirty="0" smtClean="0"/>
              <a:t>Karl Marx</a:t>
            </a:r>
            <a:r>
              <a:rPr lang="pl-PL" sz="2800" dirty="0"/>
              <a:t>, </a:t>
            </a:r>
            <a:r>
              <a:rPr lang="pl-PL" sz="2800" dirty="0" smtClean="0"/>
              <a:t>Max Weber</a:t>
            </a:r>
            <a:r>
              <a:rPr lang="pl-PL" sz="2800" dirty="0"/>
              <a:t>, </a:t>
            </a:r>
            <a:r>
              <a:rPr lang="pl-PL" sz="2800" dirty="0" smtClean="0"/>
              <a:t>Joseph </a:t>
            </a:r>
            <a:r>
              <a:rPr lang="pl-PL" sz="2800" dirty="0" err="1" smtClean="0"/>
              <a:t>Schumpeter</a:t>
            </a:r>
            <a:r>
              <a:rPr lang="pl-PL" sz="2800" dirty="0"/>
              <a:t>, John Maynard Keynes, </a:t>
            </a:r>
            <a:r>
              <a:rPr lang="pl-PL" sz="2800" dirty="0" smtClean="0"/>
              <a:t>Walter </a:t>
            </a:r>
            <a:r>
              <a:rPr lang="pl-PL" sz="2800" dirty="0" err="1"/>
              <a:t>Eucken</a:t>
            </a:r>
            <a:r>
              <a:rPr lang="pl-PL" sz="2800" dirty="0"/>
              <a:t>,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Friedrich 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</a:rPr>
              <a:t>von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>Hayek</a:t>
            </a:r>
            <a:r>
              <a:rPr lang="pl-PL" sz="2800" dirty="0" smtClean="0"/>
              <a:t>, Ludwig von </a:t>
            </a:r>
            <a:r>
              <a:rPr lang="pl-PL" sz="2800" dirty="0" err="1" smtClean="0"/>
              <a:t>Mises</a:t>
            </a:r>
            <a:r>
              <a:rPr lang="pl-PL" sz="2800" dirty="0" smtClean="0"/>
              <a:t>,  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</a:rPr>
              <a:t>Milton Friedman</a:t>
            </a:r>
            <a:r>
              <a:rPr lang="pl-PL" sz="2800" dirty="0"/>
              <a:t>, </a:t>
            </a:r>
            <a:r>
              <a:rPr lang="pl-PL" sz="2800" dirty="0" smtClean="0"/>
              <a:t>Albert </a:t>
            </a:r>
            <a:r>
              <a:rPr lang="pl-PL" sz="2800" dirty="0" err="1" smtClean="0"/>
              <a:t>Schäffle</a:t>
            </a:r>
            <a:r>
              <a:rPr lang="pl-PL" sz="2800" dirty="0"/>
              <a:t>, </a:t>
            </a:r>
            <a:r>
              <a:rPr lang="pl-PL" sz="2800" dirty="0" smtClean="0"/>
              <a:t>Gustav </a:t>
            </a:r>
            <a:r>
              <a:rPr lang="pl-PL" sz="2800" dirty="0" err="1" smtClean="0"/>
              <a:t>Schmoller</a:t>
            </a:r>
            <a:r>
              <a:rPr lang="pl-PL" sz="2800" dirty="0"/>
              <a:t>, </a:t>
            </a:r>
            <a:r>
              <a:rPr lang="pl-PL" sz="2800" dirty="0" smtClean="0"/>
              <a:t>Werner </a:t>
            </a:r>
            <a:r>
              <a:rPr lang="pl-PL" sz="2800" dirty="0" err="1" smtClean="0"/>
              <a:t>Sombart</a:t>
            </a:r>
            <a:r>
              <a:rPr lang="pl-PL" sz="2800" dirty="0" smtClean="0"/>
              <a:t>, </a:t>
            </a:r>
            <a:r>
              <a:rPr lang="pl-PL" sz="2800" dirty="0" err="1" smtClean="0"/>
              <a:t>Thorstein</a:t>
            </a:r>
            <a:r>
              <a:rPr lang="pl-PL" sz="2800" dirty="0" smtClean="0"/>
              <a:t> </a:t>
            </a:r>
            <a:r>
              <a:rPr lang="pl-PL" sz="2800" dirty="0" err="1" smtClean="0"/>
              <a:t>Veblen</a:t>
            </a:r>
            <a:r>
              <a:rPr lang="pl-PL" sz="2800" dirty="0" smtClean="0"/>
              <a:t>, John R. </a:t>
            </a:r>
            <a:r>
              <a:rPr lang="pl-PL" sz="2800" dirty="0" err="1" smtClean="0"/>
              <a:t>Commons</a:t>
            </a:r>
            <a:r>
              <a:rPr lang="pl-PL" sz="2800" dirty="0" smtClean="0"/>
              <a:t>, Dani </a:t>
            </a:r>
            <a:r>
              <a:rPr lang="pl-PL" sz="2800" dirty="0" err="1" smtClean="0"/>
              <a:t>Rodrik</a:t>
            </a:r>
            <a:r>
              <a:rPr lang="pl-PL" sz="2800" dirty="0" smtClean="0"/>
              <a:t>, Oliver </a:t>
            </a:r>
            <a:r>
              <a:rPr lang="pl-PL" sz="2800" dirty="0" err="1" smtClean="0"/>
              <a:t>Williamson</a:t>
            </a:r>
            <a:r>
              <a:rPr lang="pl-PL" sz="2800" dirty="0" smtClean="0"/>
              <a:t>, </a:t>
            </a:r>
            <a:r>
              <a:rPr lang="pl-PL" sz="2800" dirty="0" err="1"/>
              <a:t>Armen</a:t>
            </a:r>
            <a:r>
              <a:rPr lang="pl-PL" sz="2800" dirty="0"/>
              <a:t> </a:t>
            </a:r>
            <a:r>
              <a:rPr lang="pl-PL" sz="2800" dirty="0" err="1"/>
              <a:t>Alchian</a:t>
            </a:r>
            <a:r>
              <a:rPr lang="pl-PL" sz="2800" dirty="0"/>
              <a:t>, </a:t>
            </a:r>
            <a:r>
              <a:rPr lang="pl-PL" sz="2800" dirty="0" smtClean="0"/>
              <a:t>Francis Fukuyama, </a:t>
            </a:r>
            <a:r>
              <a:rPr lang="pl-PL" sz="2800" dirty="0"/>
              <a:t>Thomas </a:t>
            </a:r>
            <a:r>
              <a:rPr lang="pl-PL" sz="2800" dirty="0" err="1"/>
              <a:t>Piketty</a:t>
            </a:r>
            <a:r>
              <a:rPr lang="pl-PL" sz="2800" dirty="0"/>
              <a:t>, </a:t>
            </a:r>
            <a:r>
              <a:rPr lang="pl-PL" sz="2800" dirty="0" smtClean="0"/>
              <a:t>Frank Knight, Ronald </a:t>
            </a:r>
            <a:r>
              <a:rPr lang="pl-PL" sz="2800" dirty="0" err="1" smtClean="0"/>
              <a:t>Coase</a:t>
            </a:r>
            <a:r>
              <a:rPr lang="pl-PL" sz="2800" dirty="0" smtClean="0"/>
              <a:t>, </a:t>
            </a:r>
            <a:r>
              <a:rPr lang="pl-PL" sz="2800" dirty="0" err="1" smtClean="0"/>
              <a:t>Mancur</a:t>
            </a:r>
            <a:r>
              <a:rPr lang="pl-PL" sz="2800" dirty="0" smtClean="0"/>
              <a:t> Olson, </a:t>
            </a:r>
            <a:r>
              <a:rPr lang="pl-PL" sz="2800" dirty="0" err="1" smtClean="0"/>
              <a:t>Douglass</a:t>
            </a:r>
            <a:r>
              <a:rPr lang="pl-PL" sz="2800" dirty="0" smtClean="0"/>
              <a:t> </a:t>
            </a:r>
            <a:r>
              <a:rPr lang="pl-PL" sz="2800" dirty="0" err="1" smtClean="0"/>
              <a:t>North</a:t>
            </a:r>
            <a:r>
              <a:rPr lang="pl-PL" sz="2800" dirty="0" smtClean="0"/>
              <a:t>, John Wallis, Barry </a:t>
            </a:r>
            <a:r>
              <a:rPr lang="pl-PL" sz="2800" dirty="0" err="1" smtClean="0"/>
              <a:t>Weingast</a:t>
            </a:r>
            <a:r>
              <a:rPr lang="pl-PL" sz="2800" dirty="0" smtClean="0"/>
              <a:t>, </a:t>
            </a:r>
            <a:r>
              <a:rPr lang="pl-PL" sz="2800" dirty="0" err="1" smtClean="0"/>
              <a:t>Elinor</a:t>
            </a:r>
            <a:r>
              <a:rPr lang="pl-PL" sz="2800" dirty="0" smtClean="0"/>
              <a:t> </a:t>
            </a:r>
            <a:r>
              <a:rPr lang="pl-PL" sz="2800" dirty="0" err="1" smtClean="0"/>
              <a:t>Ostrom</a:t>
            </a:r>
            <a:r>
              <a:rPr lang="pl-PL" sz="2800" dirty="0" smtClean="0"/>
              <a:t>, Ferdinand </a:t>
            </a:r>
            <a:r>
              <a:rPr lang="pl-PL" sz="2800" dirty="0" err="1" smtClean="0"/>
              <a:t>Braudel</a:t>
            </a:r>
            <a:r>
              <a:rPr lang="pl-PL" sz="2800" dirty="0" smtClean="0"/>
              <a:t>, Angus </a:t>
            </a:r>
            <a:r>
              <a:rPr lang="pl-PL" sz="2800" dirty="0" err="1" smtClean="0"/>
              <a:t>Maddison</a:t>
            </a:r>
            <a:r>
              <a:rPr lang="pl-PL" sz="2800" dirty="0" smtClean="0"/>
              <a:t>, </a:t>
            </a:r>
            <a:r>
              <a:rPr lang="pl-PL" sz="2800" b="1" dirty="0" smtClean="0">
                <a:solidFill>
                  <a:schemeClr val="accent1"/>
                </a:solidFill>
              </a:rPr>
              <a:t>John Hodgson</a:t>
            </a:r>
            <a:r>
              <a:rPr lang="pl-PL" sz="2800" dirty="0" smtClean="0"/>
              <a:t>, </a:t>
            </a:r>
            <a:r>
              <a:rPr lang="pl-PL" sz="2800" dirty="0" err="1" smtClean="0"/>
              <a:t>Deirdre</a:t>
            </a:r>
            <a:r>
              <a:rPr lang="pl-PL" sz="2800" dirty="0" smtClean="0"/>
              <a:t> </a:t>
            </a:r>
            <a:r>
              <a:rPr lang="pl-PL" sz="2800" dirty="0" err="1" smtClean="0"/>
              <a:t>McCloskey</a:t>
            </a:r>
            <a:r>
              <a:rPr lang="pl-PL" sz="2800" dirty="0" smtClean="0"/>
              <a:t>, John Galbraith, Samuel </a:t>
            </a:r>
            <a:r>
              <a:rPr lang="pl-PL" sz="2800" dirty="0" err="1" smtClean="0"/>
              <a:t>Bowles</a:t>
            </a:r>
            <a:r>
              <a:rPr lang="pl-PL" sz="2800" dirty="0" smtClean="0"/>
              <a:t>, Herbert </a:t>
            </a:r>
            <a:r>
              <a:rPr lang="pl-PL" sz="2800" dirty="0" err="1" smtClean="0"/>
              <a:t>Gintis</a:t>
            </a:r>
            <a:r>
              <a:rPr lang="pl-PL" sz="2800" dirty="0"/>
              <a:t>, </a:t>
            </a:r>
            <a:r>
              <a:rPr lang="pl-PL" sz="2800" dirty="0" err="1"/>
              <a:t>Carsten</a:t>
            </a:r>
            <a:r>
              <a:rPr lang="pl-PL" sz="2800" dirty="0"/>
              <a:t> </a:t>
            </a:r>
            <a:r>
              <a:rPr lang="pl-PL" sz="2800" dirty="0" smtClean="0"/>
              <a:t>Hermann-</a:t>
            </a:r>
            <a:r>
              <a:rPr lang="pl-PL" sz="2800" dirty="0" err="1" smtClean="0"/>
              <a:t>Pillath</a:t>
            </a:r>
            <a:r>
              <a:rPr lang="pl-PL" sz="2800" dirty="0" smtClean="0"/>
              <a:t>, Masahiko </a:t>
            </a:r>
            <a:r>
              <a:rPr lang="pl-PL" sz="2800" dirty="0" err="1" smtClean="0"/>
              <a:t>Aoki</a:t>
            </a:r>
            <a:r>
              <a:rPr lang="pl-PL" sz="2800" dirty="0" smtClean="0"/>
              <a:t>, Harold </a:t>
            </a:r>
            <a:r>
              <a:rPr lang="pl-PL" sz="2800" dirty="0" err="1" smtClean="0"/>
              <a:t>Demsetz</a:t>
            </a:r>
            <a:r>
              <a:rPr lang="pl-PL" sz="2800" dirty="0" smtClean="0"/>
              <a:t>, Alvin </a:t>
            </a:r>
            <a:r>
              <a:rPr lang="pl-PL" sz="2800" dirty="0" err="1" smtClean="0"/>
              <a:t>Rabushka</a:t>
            </a:r>
            <a:r>
              <a:rPr lang="pl-PL" sz="2800" dirty="0" smtClean="0"/>
              <a:t>, Hernando de </a:t>
            </a:r>
            <a:r>
              <a:rPr lang="pl-PL" sz="2800" dirty="0" err="1" smtClean="0"/>
              <a:t>Soto</a:t>
            </a:r>
            <a:r>
              <a:rPr lang="pl-PL" sz="2800" dirty="0" smtClean="0"/>
              <a:t>, …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>
                <a:solidFill>
                  <a:srgbClr val="0070C0"/>
                </a:solidFill>
              </a:rPr>
              <a:pPr/>
              <a:t>14</a:t>
            </a:fld>
            <a:endParaRPr lang="pl-PL" altLang="pl-PL" dirty="0">
              <a:solidFill>
                <a:srgbClr val="0070C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3075" y="274637"/>
            <a:ext cx="7843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Ale czym jest kapitalizm? Jak go definiujemy? </a:t>
            </a:r>
            <a:br>
              <a:rPr lang="pl-PL" sz="2400" b="1" dirty="0"/>
            </a:br>
            <a:r>
              <a:rPr lang="pl-PL" sz="2000" dirty="0"/>
              <a:t>Krótka lista naukowców badających kapitalizm, jego historię i  </a:t>
            </a:r>
            <a:r>
              <a:rPr lang="pl-PL" sz="2000" dirty="0" smtClean="0"/>
              <a:t>instytucje</a:t>
            </a:r>
            <a:r>
              <a:rPr lang="pl-PL" sz="2400" dirty="0" smtClean="0"/>
              <a:t>: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282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00670" y="1069526"/>
            <a:ext cx="87358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</a:rPr>
              <a:t>U </a:t>
            </a:r>
            <a:r>
              <a:rPr lang="pl-PL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Friedmana</a:t>
            </a:r>
            <a:r>
              <a:rPr lang="pl-PL" sz="2000" dirty="0">
                <a:latin typeface="Calibri" panose="020F0502020204030204" pitchFamily="34" charset="0"/>
              </a:rPr>
              <a:t> nie znajdziemy ani precyzyjnej definicji kapitalizmu, ani szerszej dyskusji tego </a:t>
            </a:r>
            <a:r>
              <a:rPr lang="pl-PL" sz="2000" dirty="0" smtClean="0">
                <a:latin typeface="Calibri" panose="020F0502020204030204" pitchFamily="34" charset="0"/>
              </a:rPr>
              <a:t>pojęcia*.  </a:t>
            </a:r>
            <a:r>
              <a:rPr lang="pl-PL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Hayek</a:t>
            </a:r>
            <a:r>
              <a:rPr lang="pl-PL" sz="2000" dirty="0">
                <a:latin typeface="Calibri" panose="020F0502020204030204" pitchFamily="34" charset="0"/>
              </a:rPr>
              <a:t> też nie miał predylekcji do definiowania kapitalizmu i w ogóle do używania tego terminu: wolał </a:t>
            </a:r>
            <a:r>
              <a:rPr lang="pl-PL" sz="2000" dirty="0" smtClean="0">
                <a:latin typeface="Calibri" panose="020F0502020204030204" pitchFamily="34" charset="0"/>
              </a:rPr>
              <a:t>„</a:t>
            </a:r>
            <a:r>
              <a:rPr lang="pl-PL" sz="2000" i="1" dirty="0" err="1">
                <a:latin typeface="Calibri" panose="020F0502020204030204" pitchFamily="34" charset="0"/>
              </a:rPr>
              <a:t>free</a:t>
            </a:r>
            <a:r>
              <a:rPr lang="pl-PL" sz="2000" i="1" dirty="0">
                <a:latin typeface="Calibri" panose="020F0502020204030204" pitchFamily="34" charset="0"/>
              </a:rPr>
              <a:t> system</a:t>
            </a:r>
            <a:r>
              <a:rPr lang="pl-PL" sz="2000" dirty="0">
                <a:latin typeface="Calibri" panose="020F0502020204030204" pitchFamily="34" charset="0"/>
              </a:rPr>
              <a:t>” lub „</a:t>
            </a:r>
            <a:r>
              <a:rPr lang="pl-PL" sz="2000" i="1" dirty="0">
                <a:latin typeface="Calibri" panose="020F0502020204030204" pitchFamily="34" charset="0"/>
              </a:rPr>
              <a:t>Great </a:t>
            </a:r>
            <a:r>
              <a:rPr lang="pl-PL" sz="2000" i="1" dirty="0" err="1">
                <a:latin typeface="Calibri" panose="020F0502020204030204" pitchFamily="34" charset="0"/>
              </a:rPr>
              <a:t>Society</a:t>
            </a:r>
            <a:r>
              <a:rPr lang="pl-PL" sz="2000" dirty="0">
                <a:latin typeface="Calibri" panose="020F0502020204030204" pitchFamily="34" charset="0"/>
              </a:rPr>
              <a:t>”.</a:t>
            </a:r>
          </a:p>
          <a:p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Może </a:t>
            </a:r>
            <a:r>
              <a:rPr lang="pl-PL" sz="2000" dirty="0">
                <a:latin typeface="Calibri" panose="020F0502020204030204" pitchFamily="34" charset="0"/>
              </a:rPr>
              <a:t>to i </a:t>
            </a:r>
            <a:r>
              <a:rPr lang="pl-PL" sz="2000" dirty="0" smtClean="0">
                <a:latin typeface="Calibri" panose="020F0502020204030204" pitchFamily="34" charset="0"/>
              </a:rPr>
              <a:t>dobrze, bowiem zapewne kwestie te zajęłyby większą część ich książek. Tak właśnie stało się w przypadku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Geoffrey</a:t>
            </a:r>
            <a:r>
              <a:rPr lang="pl-PL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’a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Hodgson</a:t>
            </a:r>
            <a:r>
              <a:rPr lang="pl-PL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smtClean="0">
                <a:latin typeface="Calibri" panose="020F0502020204030204" pitchFamily="34" charset="0"/>
              </a:rPr>
              <a:t>(</a:t>
            </a:r>
            <a:r>
              <a:rPr lang="en-US" sz="2000" b="1" dirty="0">
                <a:latin typeface="Calibri" panose="020F0502020204030204" pitchFamily="34" charset="0"/>
              </a:rPr>
              <a:t>2015</a:t>
            </a:r>
            <a:r>
              <a:rPr lang="en-US" sz="2000" b="1" i="1" dirty="0" smtClean="0">
                <a:latin typeface="Calibri" panose="020F0502020204030204" pitchFamily="34" charset="0"/>
              </a:rPr>
              <a:t>)</a:t>
            </a:r>
            <a:r>
              <a:rPr lang="pl-PL" sz="2000" i="1" dirty="0" smtClean="0">
                <a:latin typeface="Calibri" panose="020F0502020204030204" pitchFamily="34" charset="0"/>
              </a:rPr>
              <a:t>,</a:t>
            </a:r>
            <a:r>
              <a:rPr lang="en-US" sz="2000" i="1" dirty="0" smtClean="0">
                <a:latin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</a:rPr>
              <a:t>Conceptualizing Capitalism: </a:t>
            </a:r>
            <a:r>
              <a:rPr lang="pl-PL" sz="2000" dirty="0" smtClean="0">
                <a:latin typeface="Calibri" panose="020F0502020204030204" pitchFamily="34" charset="0"/>
              </a:rPr>
              <a:t>książka liczy 16 rozdziałów. Dziesiąty nazywa się „Definicja kapitalizmu” i jest wynikiem analizy w poprzednich dziewięciu.</a:t>
            </a:r>
          </a:p>
          <a:p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Ugo </a:t>
            </a:r>
            <a:r>
              <a:rPr lang="pl-PL" sz="2000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Pagano</a:t>
            </a:r>
            <a:r>
              <a:rPr lang="pl-PL" sz="2000" dirty="0" smtClean="0">
                <a:latin typeface="Calibri" panose="020F0502020204030204" pitchFamily="34" charset="0"/>
              </a:rPr>
              <a:t>, włoski ekonomista łączący tradycję marksistowską i </a:t>
            </a:r>
            <a:r>
              <a:rPr lang="pl-PL" sz="2000" dirty="0" err="1" smtClean="0">
                <a:latin typeface="Calibri" panose="020F0502020204030204" pitchFamily="34" charset="0"/>
              </a:rPr>
              <a:t>neo</a:t>
            </a:r>
            <a:r>
              <a:rPr lang="pl-PL" sz="2000" dirty="0" smtClean="0">
                <a:latin typeface="Calibri" panose="020F0502020204030204" pitchFamily="34" charset="0"/>
              </a:rPr>
              <a:t>-instytucjonalną napisał na </a:t>
            </a:r>
            <a:r>
              <a:rPr lang="pl-PL" sz="2000" b="1" dirty="0" smtClean="0">
                <a:latin typeface="Calibri" panose="020F0502020204030204" pitchFamily="34" charset="0"/>
              </a:rPr>
              <a:t>obwolucie książki Hodgsona</a:t>
            </a:r>
            <a:r>
              <a:rPr lang="pl-PL" sz="2000" dirty="0" smtClean="0">
                <a:latin typeface="Calibri" panose="020F0502020204030204" pitchFamily="34" charset="0"/>
              </a:rPr>
              <a:t>: </a:t>
            </a:r>
            <a:r>
              <a:rPr lang="pl-PL" sz="2000" i="1" dirty="0" smtClean="0">
                <a:latin typeface="Calibri" panose="020F0502020204030204" pitchFamily="34" charset="0"/>
              </a:rPr>
              <a:t>„W standardowym ujęciu ekonomii, kapitalizm stał się pojęciem źle zdefiniowanym, a jego analiza  wykazuje mankamenty wynikające z tej złej wyjściowej definicji” </a:t>
            </a:r>
            <a:r>
              <a:rPr lang="pl-PL" sz="1600" i="1" dirty="0" smtClean="0">
                <a:latin typeface="Calibri" panose="020F0502020204030204" pitchFamily="34" charset="0"/>
              </a:rPr>
              <a:t>[</a:t>
            </a:r>
            <a:r>
              <a:rPr lang="pl-PL" sz="1600" dirty="0">
                <a:latin typeface="Calibri" panose="020F0502020204030204" pitchFamily="34" charset="0"/>
              </a:rPr>
              <a:t>„</a:t>
            </a:r>
            <a:r>
              <a:rPr lang="en-US" sz="1600" i="1" dirty="0">
                <a:latin typeface="Calibri" panose="020F0502020204030204" pitchFamily="34" charset="0"/>
              </a:rPr>
              <a:t>In standard economics, capitalism has become an ill-defined concept, its analysis flawed from the very initial definition</a:t>
            </a:r>
            <a:r>
              <a:rPr lang="pl-PL" sz="1600" i="1" dirty="0" smtClean="0">
                <a:latin typeface="Calibri" panose="020F0502020204030204" pitchFamily="34" charset="0"/>
              </a:rPr>
              <a:t>”.]</a:t>
            </a:r>
          </a:p>
          <a:p>
            <a:endParaRPr lang="pl-PL" i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00670" y="5359806"/>
            <a:ext cx="8474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________________ </a:t>
            </a:r>
          </a:p>
          <a:p>
            <a:r>
              <a:rPr lang="pl-PL" sz="1600" dirty="0" smtClean="0">
                <a:latin typeface="Calibri" panose="020F0502020204030204" pitchFamily="34" charset="0"/>
              </a:rPr>
              <a:t>*) </a:t>
            </a:r>
            <a:r>
              <a:rPr lang="pl-PL" sz="1600" dirty="0">
                <a:latin typeface="Calibri" panose="020F0502020204030204" pitchFamily="34" charset="0"/>
              </a:rPr>
              <a:t>We Wstępie </a:t>
            </a:r>
            <a:r>
              <a:rPr lang="pl-PL" sz="1600" dirty="0" smtClean="0">
                <a:latin typeface="Calibri" panose="020F0502020204030204" pitchFamily="34" charset="0"/>
              </a:rPr>
              <a:t>znajdziemy jedynie: „ </a:t>
            </a:r>
            <a:r>
              <a:rPr lang="pl-PL" sz="1600" dirty="0">
                <a:latin typeface="Calibri" panose="020F0502020204030204" pitchFamily="34" charset="0"/>
              </a:rPr>
              <a:t>… </a:t>
            </a:r>
            <a:r>
              <a:rPr lang="pl-PL" sz="1600" i="1" dirty="0">
                <a:latin typeface="Calibri" panose="020F0502020204030204" pitchFamily="34" charset="0"/>
              </a:rPr>
              <a:t>głównym tematem [książki] jest rola wolnokonkurencyjnego kapitalizmu, organizującego przeważająca część działalności gospodarczej poprzez prywatną przedsiębiorczość w warunkach wolnego rynku</a:t>
            </a:r>
            <a:r>
              <a:rPr lang="pl-PL" sz="1600" dirty="0" smtClean="0">
                <a:latin typeface="Calibri" panose="020F0502020204030204" pitchFamily="34" charset="0"/>
              </a:rPr>
              <a:t>” (s.17)</a:t>
            </a: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15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392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0674" y="1758355"/>
            <a:ext cx="8823325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dirty="0" smtClean="0">
                <a:latin typeface="Calibri"/>
                <a:ea typeface="Calibri"/>
                <a:cs typeface="Times New Roman"/>
              </a:rPr>
              <a:t>“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Kapitalizm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[to] system społeczno-gospodarczy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posiadający sześć cech: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dirty="0" smtClean="0">
                <a:latin typeface="Calibri"/>
                <a:ea typeface="Calibri"/>
                <a:cs typeface="Times New Roman"/>
              </a:rPr>
              <a:t>Ma system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prawny wspierający powszechnie występujące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prawa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jednostki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i wolności umożlwiające posiadanie, nabywanie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i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zbywanie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własności.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dirty="0">
                <a:latin typeface="Calibri"/>
                <a:ea typeface="Calibri"/>
                <a:cs typeface="Times New Roman"/>
              </a:rPr>
              <a:t>Powszechna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jest wymiana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towarowo-pieniężna i istnienie rynków.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dirty="0">
                <a:latin typeface="Calibri"/>
                <a:ea typeface="Calibri"/>
                <a:cs typeface="Times New Roman"/>
              </a:rPr>
              <a:t>Powszechna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jest prywatna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własność środków produkcji przez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przedsiębiorstwa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wytwarzające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dobra i usługi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na sprzedaż w celu osiągnięcia zysku.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dirty="0">
                <a:latin typeface="Calibri"/>
                <a:ea typeface="Calibri"/>
                <a:cs typeface="Times New Roman"/>
              </a:rPr>
              <a:t>Duża część produkcji jest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wydzielona – odbywa się poza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domem i rodziną.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dirty="0">
                <a:latin typeface="Calibri"/>
                <a:ea typeface="Calibri"/>
                <a:cs typeface="Times New Roman"/>
              </a:rPr>
              <a:t>Powszechna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jest praca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najemna i zatrudnienie na mocy umowy. </a:t>
            </a:r>
            <a:endParaRPr lang="pl-PL" sz="2000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dirty="0" smtClean="0">
                <a:latin typeface="Calibri"/>
                <a:ea typeface="Calibri"/>
                <a:cs typeface="Times New Roman"/>
              </a:rPr>
              <a:t>Ma rozwinięty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system finansowy oparty o instytucje bankowe,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powszechny jest  kredyt oparty 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>na zastawie </a:t>
            </a:r>
            <a:r>
              <a:rPr lang="pl-PL" sz="2000" dirty="0" smtClean="0">
                <a:latin typeface="Calibri"/>
                <a:ea typeface="Calibri"/>
                <a:cs typeface="Times New Roman"/>
              </a:rPr>
              <a:t>hipotecznym i obrocie długiem”. 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pl-PL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 sz="quarter"/>
          </p:nvPr>
        </p:nvSpPr>
        <p:spPr>
          <a:xfrm>
            <a:off x="395537" y="289521"/>
            <a:ext cx="7704856" cy="1143000"/>
          </a:xfrm>
        </p:spPr>
        <p:txBody>
          <a:bodyPr/>
          <a:lstStyle/>
          <a:p>
            <a:r>
              <a:rPr lang="pl-PL" sz="2400" dirty="0" smtClean="0"/>
              <a:t>Skoro nie znaleźliśmy „dobrej” definicji u Friedmana i Hayeka, spójrzmy na efekt mrówczej pracy Hodgsona:</a:t>
            </a:r>
            <a:endParaRPr 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7238999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16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5572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0674" y="1758355"/>
            <a:ext cx="88233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“Capitalism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en-US" sz="2000" dirty="0" smtClean="0">
                <a:latin typeface="Calibri" panose="020F0502020204030204" pitchFamily="34" charset="0"/>
              </a:rPr>
              <a:t>is </a:t>
            </a:r>
            <a:r>
              <a:rPr lang="en-US" sz="2000" dirty="0">
                <a:latin typeface="Calibri" panose="020F0502020204030204" pitchFamily="34" charset="0"/>
              </a:rPr>
              <a:t>defined </a:t>
            </a:r>
            <a:r>
              <a:rPr lang="pl-PL" sz="2000" dirty="0" smtClean="0">
                <a:latin typeface="Calibri" panose="020F0502020204030204" pitchFamily="34" charset="0"/>
              </a:rPr>
              <a:t>[…]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as a socioeconomic system with the following six characteristics:</a:t>
            </a:r>
            <a:endParaRPr lang="pl-PL" sz="2000" dirty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A legal system supporting widespread individual rights and liberties to own, buy, and sell private property.</a:t>
            </a:r>
            <a:endParaRPr lang="pl-PL" sz="2000" dirty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Widespread commodity exchange and markets involving money.</a:t>
            </a:r>
            <a:endParaRPr lang="pl-PL" sz="2000" dirty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Widespread private ownership of the means of production by firms producing goods or services for sale in the pursuit of profit.</a:t>
            </a:r>
            <a:endParaRPr lang="pl-PL" sz="2000" dirty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Much of production organized separately- and apart from the home and family.</a:t>
            </a:r>
            <a:endParaRPr lang="pl-PL" sz="2000" dirty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Widespread wage labor and employment contracts.</a:t>
            </a:r>
            <a:endParaRPr lang="pl-PL" sz="2000" dirty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A developed financial system with banking institutions, the widespread use of credit with property as collateral, and the selling of debt.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 sz="quarter"/>
          </p:nvPr>
        </p:nvSpPr>
        <p:spPr>
          <a:xfrm>
            <a:off x="395536" y="289521"/>
            <a:ext cx="8385125" cy="1143000"/>
          </a:xfrm>
        </p:spPr>
        <p:txBody>
          <a:bodyPr/>
          <a:lstStyle/>
          <a:p>
            <a:r>
              <a:rPr lang="pl-PL" sz="2400" dirty="0" smtClean="0"/>
              <a:t>Gdyby ktoś chciał sprawdzić jak jest w oryginale …</a:t>
            </a:r>
            <a:endParaRPr 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7238999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17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445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12924" y="5589240"/>
            <a:ext cx="7772400" cy="7200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200" b="1" dirty="0"/>
              <a:t>Czy aby </a:t>
            </a:r>
            <a:r>
              <a:rPr lang="pl-PL" sz="3200" b="1" dirty="0" smtClean="0"/>
              <a:t>na pewno?</a:t>
            </a: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68274" y="-30163"/>
            <a:ext cx="8499797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Dygresja: </a:t>
            </a:r>
          </a:p>
          <a:p>
            <a:endParaRPr lang="pl-PL" sz="3600" dirty="0"/>
          </a:p>
          <a:p>
            <a:r>
              <a:rPr lang="pl-PL" sz="2100" dirty="0" smtClean="0">
                <a:latin typeface="Calibri" panose="020F0502020204030204" pitchFamily="34" charset="0"/>
              </a:rPr>
              <a:t>Prof. Jerzy Wilkin pytał jakiś czas temu „</a:t>
            </a:r>
            <a:r>
              <a:rPr lang="pl-PL" sz="2100" b="1" dirty="0" smtClean="0">
                <a:latin typeface="Calibri" panose="020F0502020204030204" pitchFamily="34" charset="0"/>
              </a:rPr>
              <a:t>Czy ekonomia jest piękna?</a:t>
            </a:r>
            <a:r>
              <a:rPr lang="pl-PL" sz="2100" dirty="0" smtClean="0">
                <a:latin typeface="Calibri" panose="020F0502020204030204" pitchFamily="34" charset="0"/>
              </a:rPr>
              <a:t>” – tytuł stał się też kanwą ofiarowanego mu </a:t>
            </a:r>
            <a:r>
              <a:rPr lang="pl-PL" sz="2100" i="1" dirty="0" err="1" smtClean="0">
                <a:latin typeface="Calibri" panose="020F0502020204030204" pitchFamily="34" charset="0"/>
              </a:rPr>
              <a:t>Festschriftu</a:t>
            </a:r>
            <a:r>
              <a:rPr lang="pl-PL" sz="2100" dirty="0" smtClean="0">
                <a:latin typeface="Calibri" panose="020F0502020204030204" pitchFamily="34" charset="0"/>
              </a:rPr>
              <a:t> i dyskusji, w której brali udział niektórzy tu obecni ekonomiści.</a:t>
            </a:r>
          </a:p>
          <a:p>
            <a:endParaRPr lang="pl-PL" sz="2100" dirty="0">
              <a:latin typeface="Calibri" panose="020F0502020204030204" pitchFamily="34" charset="0"/>
            </a:endParaRPr>
          </a:p>
          <a:p>
            <a:r>
              <a:rPr lang="pl-PL" sz="2100" b="1" dirty="0" smtClean="0">
                <a:latin typeface="Calibri" panose="020F0502020204030204" pitchFamily="34" charset="0"/>
              </a:rPr>
              <a:t>Powiedzmy sobie szczerze: definicja Hodgsona nie jest piękna</a:t>
            </a:r>
            <a:r>
              <a:rPr lang="pl-PL" sz="2100" dirty="0" smtClean="0">
                <a:latin typeface="Calibri" panose="020F0502020204030204" pitchFamily="34" charset="0"/>
              </a:rPr>
              <a:t>. </a:t>
            </a:r>
          </a:p>
          <a:p>
            <a:endParaRPr lang="pl-PL" sz="2100" dirty="0">
              <a:latin typeface="Calibri" panose="020F0502020204030204" pitchFamily="34" charset="0"/>
            </a:endParaRPr>
          </a:p>
          <a:p>
            <a:r>
              <a:rPr lang="pl-PL" sz="2100" dirty="0" smtClean="0">
                <a:latin typeface="Calibri" panose="020F0502020204030204" pitchFamily="34" charset="0"/>
              </a:rPr>
              <a:t>Jest przeładowana, brak jej niezbędnej zwięzłości, analitycznego charakteru, błysku. Hodgson cierpliwie dekonstruuje kapitalizm – odtwarza historyczny proces jego formowania się i co tylko ważnego napotka na swej drodze, pakuje do definicji. Jest ona zatem bardzo opisowa, idzie w stronę </a:t>
            </a:r>
            <a:r>
              <a:rPr lang="pl-PL" sz="2100" dirty="0" err="1" smtClean="0">
                <a:latin typeface="Calibri" panose="020F0502020204030204" pitchFamily="34" charset="0"/>
              </a:rPr>
              <a:t>emumeratywności</a:t>
            </a:r>
            <a:r>
              <a:rPr lang="pl-PL" sz="2100" dirty="0" smtClean="0">
                <a:latin typeface="Calibri" panose="020F0502020204030204" pitchFamily="34" charset="0"/>
              </a:rPr>
              <a:t>.</a:t>
            </a:r>
          </a:p>
          <a:p>
            <a:endParaRPr lang="pl-PL" sz="2100" dirty="0">
              <a:latin typeface="Calibri" panose="020F0502020204030204" pitchFamily="34" charset="0"/>
            </a:endParaRPr>
          </a:p>
          <a:p>
            <a:r>
              <a:rPr lang="pl-PL" sz="2100" b="1" dirty="0" smtClean="0">
                <a:latin typeface="Calibri" panose="020F0502020204030204" pitchFamily="34" charset="0"/>
              </a:rPr>
              <a:t>No, ale przynajmniej jest w niej wszystko, co niezbędne…. </a:t>
            </a:r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18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75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1816" y="153170"/>
            <a:ext cx="8385125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latin typeface="Calibri" panose="020F0502020204030204" pitchFamily="34" charset="0"/>
              </a:rPr>
              <a:t>Uważam</a:t>
            </a:r>
            <a:r>
              <a:rPr lang="pl-PL" sz="2000" b="1" dirty="0">
                <a:latin typeface="Calibri" panose="020F0502020204030204" pitchFamily="34" charset="0"/>
              </a:rPr>
              <a:t>, że </a:t>
            </a:r>
            <a:r>
              <a:rPr lang="pl-PL" sz="2000" b="1" dirty="0" smtClean="0">
                <a:latin typeface="Calibri" panose="020F0502020204030204" pitchFamily="34" charset="0"/>
              </a:rPr>
              <a:t>analizując i definiując </a:t>
            </a:r>
            <a:r>
              <a:rPr lang="pl-PL" sz="2000" b="1" dirty="0">
                <a:latin typeface="Calibri" panose="020F0502020204030204" pitchFamily="34" charset="0"/>
              </a:rPr>
              <a:t>kapitalizm </a:t>
            </a:r>
            <a:r>
              <a:rPr lang="pl-PL" sz="2000" b="1" dirty="0" smtClean="0">
                <a:latin typeface="Calibri" panose="020F0502020204030204" pitchFamily="34" charset="0"/>
              </a:rPr>
              <a:t>musimy dużo mocniej niż Hodgson zaakcentować znaczenie wolności.  </a:t>
            </a:r>
            <a:r>
              <a:rPr lang="pl-PL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Wolność stanowi </a:t>
            </a:r>
            <a:r>
              <a:rPr lang="pl-PL" sz="2000" i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differentia </a:t>
            </a:r>
            <a:r>
              <a:rPr lang="pl-PL" sz="2000" i="1" dirty="0">
                <a:solidFill>
                  <a:schemeClr val="accent1"/>
                </a:solidFill>
                <a:latin typeface="Calibri" panose="020F0502020204030204" pitchFamily="34" charset="0"/>
              </a:rPr>
              <a:t>specifica</a:t>
            </a:r>
            <a:r>
              <a:rPr lang="pl-PL" sz="2000" dirty="0">
                <a:solidFill>
                  <a:schemeClr val="accent1"/>
                </a:solidFill>
                <a:latin typeface="Calibri" panose="020F0502020204030204" pitchFamily="34" charset="0"/>
              </a:rPr>
              <a:t> kapitalizmu</a:t>
            </a:r>
            <a:r>
              <a:rPr lang="pl-PL" sz="2000" dirty="0">
                <a:latin typeface="Calibri" panose="020F0502020204030204" pitchFamily="34" charset="0"/>
              </a:rPr>
              <a:t>, a kapitalizm i wolność stanowią związek nierozłączny. </a:t>
            </a:r>
            <a:r>
              <a:rPr lang="pl-PL" sz="2000" dirty="0" smtClean="0">
                <a:latin typeface="Calibri" panose="020F0502020204030204" pitchFamily="34" charset="0"/>
              </a:rPr>
              <a:t>Koniec wolności będzie końcem kapitalizmu. Definiując kapitalizm należy uwzględnić </a:t>
            </a:r>
            <a:r>
              <a:rPr lang="pl-PL" sz="2000" b="1" dirty="0" smtClean="0">
                <a:latin typeface="Calibri" panose="020F0502020204030204" pitchFamily="34" charset="0"/>
              </a:rPr>
              <a:t>trzy </a:t>
            </a:r>
            <a:r>
              <a:rPr lang="pl-PL" sz="2000" b="1" dirty="0">
                <a:latin typeface="Calibri" panose="020F0502020204030204" pitchFamily="34" charset="0"/>
              </a:rPr>
              <a:t>rodzaje </a:t>
            </a:r>
            <a:r>
              <a:rPr lang="pl-PL" sz="2000" dirty="0" smtClean="0">
                <a:latin typeface="Calibri" panose="020F0502020204030204" pitchFamily="34" charset="0"/>
              </a:rPr>
              <a:t>jego związków z wolnością.</a:t>
            </a:r>
          </a:p>
          <a:p>
            <a:pPr>
              <a:lnSpc>
                <a:spcPct val="150000"/>
              </a:lnSpc>
            </a:pPr>
            <a:endParaRPr lang="pl-PL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800" b="1" dirty="0" smtClean="0">
                <a:latin typeface="Calibri" panose="020F0502020204030204" pitchFamily="34" charset="0"/>
              </a:rPr>
              <a:t>Po </a:t>
            </a:r>
            <a:r>
              <a:rPr lang="pl-PL" sz="2800" b="1" dirty="0">
                <a:latin typeface="Calibri" panose="020F0502020204030204" pitchFamily="34" charset="0"/>
              </a:rPr>
              <a:t>pierwsze, wolność jest ideologią kapitalizmu </a:t>
            </a:r>
            <a:endParaRPr lang="pl-PL" sz="2800" b="1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</a:rPr>
              <a:t>(</a:t>
            </a:r>
            <a:r>
              <a:rPr lang="pl-PL" sz="2000" dirty="0">
                <a:latin typeface="Calibri" panose="020F0502020204030204" pitchFamily="34" charset="0"/>
              </a:rPr>
              <a:t>nawet </a:t>
            </a:r>
            <a:r>
              <a:rPr lang="pl-PL" sz="2000" dirty="0" smtClean="0">
                <a:latin typeface="Calibri" panose="020F0502020204030204" pitchFamily="34" charset="0"/>
              </a:rPr>
              <a:t>gdyby zgodzić się, </a:t>
            </a:r>
            <a:r>
              <a:rPr lang="pl-PL" sz="2000" dirty="0">
                <a:latin typeface="Calibri" panose="020F0502020204030204" pitchFamily="34" charset="0"/>
              </a:rPr>
              <a:t>że jego </a:t>
            </a:r>
            <a:r>
              <a:rPr lang="pl-PL" sz="2000" dirty="0" smtClean="0">
                <a:latin typeface="Calibri" panose="020F0502020204030204" pitchFamily="34" charset="0"/>
              </a:rPr>
              <a:t>częstą praktyką  </a:t>
            </a:r>
            <a:r>
              <a:rPr lang="pl-PL" sz="2000" dirty="0">
                <a:latin typeface="Calibri" panose="020F0502020204030204" pitchFamily="34" charset="0"/>
              </a:rPr>
              <a:t>jest „chciwość</a:t>
            </a:r>
            <a:r>
              <a:rPr lang="pl-PL" sz="2000" dirty="0" smtClean="0">
                <a:latin typeface="Calibri" panose="020F0502020204030204" pitchFamily="34" charset="0"/>
              </a:rPr>
              <a:t>”)*.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</a:rPr>
              <a:t>Hodgson zwraca uwagę, że system </a:t>
            </a:r>
            <a:r>
              <a:rPr lang="pl-PL" dirty="0">
                <a:latin typeface="Calibri" panose="020F0502020204030204" pitchFamily="34" charset="0"/>
              </a:rPr>
              <a:t>kapitalistyczny to nie tylko ideologia, ale formułując swą definicję kapitalizmu w ogóle jej </a:t>
            </a:r>
            <a:r>
              <a:rPr lang="pl-PL" dirty="0" smtClean="0">
                <a:latin typeface="Calibri" panose="020F0502020204030204" pitchFamily="34" charset="0"/>
              </a:rPr>
              <a:t>[tj. ideologii] nie </a:t>
            </a:r>
            <a:r>
              <a:rPr lang="pl-PL" dirty="0">
                <a:latin typeface="Calibri" panose="020F0502020204030204" pitchFamily="34" charset="0"/>
              </a:rPr>
              <a:t>uwzględnia. </a:t>
            </a:r>
            <a:r>
              <a:rPr lang="pl-PL" dirty="0" smtClean="0">
                <a:latin typeface="Calibri" panose="020F0502020204030204" pitchFamily="34" charset="0"/>
              </a:rPr>
              <a:t>[„… </a:t>
            </a:r>
            <a:r>
              <a:rPr lang="en-US" i="1" dirty="0" smtClean="0"/>
              <a:t>although </a:t>
            </a:r>
            <a:r>
              <a:rPr lang="en-US" i="1" dirty="0"/>
              <a:t>ideas play a vital role in determining the nature of an economic system, capitalism is not simply an </a:t>
            </a:r>
            <a:r>
              <a:rPr lang="en-US" i="1" dirty="0" smtClean="0"/>
              <a:t>ideology.</a:t>
            </a:r>
            <a:r>
              <a:rPr lang="pl-PL" dirty="0" smtClean="0"/>
              <a:t>” (s.73)]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</a:p>
          <a:p>
            <a:r>
              <a:rPr lang="pl-PL" sz="2800" b="1" dirty="0" smtClean="0">
                <a:latin typeface="Calibri" panose="020F0502020204030204" pitchFamily="34" charset="0"/>
              </a:rPr>
              <a:t>Dodałbym, że wolność jest także estetyką kapitalizmu.</a:t>
            </a:r>
          </a:p>
          <a:p>
            <a:pPr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______________ </a:t>
            </a:r>
          </a:p>
          <a:p>
            <a:pPr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*) </a:t>
            </a:r>
            <a:r>
              <a:rPr lang="pl-PL" sz="1400" i="1" dirty="0" err="1" smtClean="0">
                <a:latin typeface="Calibri" panose="020F0502020204030204" pitchFamily="34" charset="0"/>
              </a:rPr>
              <a:t>beware</a:t>
            </a:r>
            <a:r>
              <a:rPr lang="pl-PL" sz="1400" i="1" dirty="0" smtClean="0">
                <a:latin typeface="Calibri" panose="020F0502020204030204" pitchFamily="34" charset="0"/>
              </a:rPr>
              <a:t> of </a:t>
            </a:r>
            <a:r>
              <a:rPr lang="pl-PL" sz="1400" i="1" dirty="0" err="1" smtClean="0">
                <a:latin typeface="Calibri" panose="020F0502020204030204" pitchFamily="34" charset="0"/>
              </a:rPr>
              <a:t>false</a:t>
            </a:r>
            <a:r>
              <a:rPr lang="pl-PL" sz="1400" i="1" dirty="0" smtClean="0">
                <a:latin typeface="Calibri" panose="020F0502020204030204" pitchFamily="34" charset="0"/>
              </a:rPr>
              <a:t> </a:t>
            </a:r>
            <a:r>
              <a:rPr lang="pl-PL" sz="1400" i="1" dirty="0" err="1" smtClean="0">
                <a:latin typeface="Calibri" panose="020F0502020204030204" pitchFamily="34" charset="0"/>
              </a:rPr>
              <a:t>counterfactuals</a:t>
            </a:r>
            <a:r>
              <a:rPr lang="pl-PL" sz="1400" i="1" dirty="0" smtClean="0">
                <a:latin typeface="Calibri" panose="020F0502020204030204" pitchFamily="34" charset="0"/>
              </a:rPr>
              <a:t>!</a:t>
            </a:r>
            <a:endParaRPr lang="pl-PL" sz="1400" i="1" dirty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19</a:t>
            </a:fld>
            <a:endParaRPr lang="pl-PL" altLang="pl-PL" dirty="0"/>
          </a:p>
        </p:txBody>
      </p:sp>
      <p:sp>
        <p:nvSpPr>
          <p:cNvPr id="13" name="Prostokąt 12"/>
          <p:cNvSpPr/>
          <p:nvPr/>
        </p:nvSpPr>
        <p:spPr>
          <a:xfrm>
            <a:off x="321816" y="2996952"/>
            <a:ext cx="8383984" cy="5040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22957" y="5661248"/>
            <a:ext cx="8383984" cy="5040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7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2592287"/>
          </a:xfrm>
        </p:spPr>
        <p:txBody>
          <a:bodyPr/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185664" y="2204864"/>
            <a:ext cx="89289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3200" dirty="0" smtClean="0"/>
          </a:p>
          <a:p>
            <a:pPr lvl="0" algn="ctr"/>
            <a:r>
              <a:rPr lang="pl-PL" sz="3600" dirty="0" smtClean="0"/>
              <a:t>Kapitalizm i wolność: nierozerwalne związki</a:t>
            </a:r>
            <a:endParaRPr lang="pl-PL" sz="3600" dirty="0"/>
          </a:p>
          <a:p>
            <a:pPr lvl="1"/>
            <a:endParaRPr lang="pl-PL" sz="2200" dirty="0" smtClean="0"/>
          </a:p>
          <a:p>
            <a:pPr lvl="1"/>
            <a:endParaRPr lang="pl-PL" sz="2200" dirty="0"/>
          </a:p>
          <a:p>
            <a:pPr lvl="1"/>
            <a:endParaRPr lang="pl-PL" sz="2200" dirty="0" smtClean="0"/>
          </a:p>
          <a:p>
            <a:pPr lvl="1" algn="ctr"/>
            <a:r>
              <a:rPr lang="pl-PL" sz="2400" dirty="0" smtClean="0"/>
              <a:t>Andrzej Kondratowicz</a:t>
            </a:r>
            <a:endParaRPr lang="pl-PL" sz="2400" dirty="0"/>
          </a:p>
          <a:p>
            <a:pPr lvl="1" algn="ctr"/>
            <a:r>
              <a:rPr lang="pl-PL" sz="2400" dirty="0" smtClean="0"/>
              <a:t>Uniwersytet SWPS i Rada TEP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395045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>
                <a:solidFill>
                  <a:srgbClr val="0070C0"/>
                </a:solidFill>
              </a:rPr>
              <a:pPr/>
              <a:t>2</a:t>
            </a:fld>
            <a:endParaRPr lang="pl-PL" alt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1816" y="274637"/>
            <a:ext cx="83851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2400" b="1" dirty="0">
                <a:latin typeface="Calibri" panose="020F0502020204030204" pitchFamily="34" charset="0"/>
              </a:rPr>
              <a:t>Po drugie</a:t>
            </a:r>
            <a:r>
              <a:rPr lang="pl-PL" sz="2400" dirty="0">
                <a:latin typeface="Calibri" panose="020F0502020204030204" pitchFamily="34" charset="0"/>
              </a:rPr>
              <a:t>, rola wolności w historycznym procesie powstawania (europejskiego) </a:t>
            </a:r>
            <a:r>
              <a:rPr lang="pl-PL" sz="2400" dirty="0" smtClean="0">
                <a:latin typeface="Calibri" panose="020F0502020204030204" pitchFamily="34" charset="0"/>
              </a:rPr>
              <a:t>kapitalizmu była wyjątkowa. </a:t>
            </a:r>
          </a:p>
          <a:p>
            <a:endParaRPr lang="pl-PL" sz="2000" dirty="0" smtClean="0">
              <a:latin typeface="Calibri"/>
            </a:endParaRPr>
          </a:p>
          <a:p>
            <a:r>
              <a:rPr lang="pl-PL" sz="2000" dirty="0" smtClean="0">
                <a:latin typeface="Calibri"/>
              </a:rPr>
              <a:t>→ </a:t>
            </a:r>
            <a:r>
              <a:rPr lang="pl-PL" sz="2000" dirty="0" smtClean="0">
                <a:latin typeface="Calibri" panose="020F0502020204030204" pitchFamily="34" charset="0"/>
              </a:rPr>
              <a:t>Szczególnie </a:t>
            </a:r>
            <a:r>
              <a:rPr lang="pl-PL" sz="2000" dirty="0">
                <a:latin typeface="Calibri" panose="020F0502020204030204" pitchFamily="34" charset="0"/>
              </a:rPr>
              <a:t>ważny </a:t>
            </a:r>
            <a:r>
              <a:rPr lang="pl-PL" sz="2000" dirty="0" smtClean="0">
                <a:latin typeface="Calibri" panose="020F0502020204030204" pitchFamily="34" charset="0"/>
              </a:rPr>
              <a:t>wątek roli miast </a:t>
            </a:r>
            <a:r>
              <a:rPr lang="pl-PL" sz="2000" dirty="0">
                <a:latin typeface="Calibri" panose="020F0502020204030204" pitchFamily="34" charset="0"/>
              </a:rPr>
              <a:t>w rozwoju kapitalizmu; miast, które stanowiły oazy względnej wolności </a:t>
            </a:r>
            <a:r>
              <a:rPr lang="pl-PL" sz="2000" dirty="0" smtClean="0">
                <a:latin typeface="Calibri" panose="020F0502020204030204" pitchFamily="34" charset="0"/>
              </a:rPr>
              <a:t>jednostek (</a:t>
            </a:r>
            <a:r>
              <a:rPr lang="pl-PL" sz="2000" i="1" dirty="0" err="1" smtClean="0">
                <a:latin typeface="Calibri" panose="020F0502020204030204" pitchFamily="34" charset="0"/>
              </a:rPr>
              <a:t>Stadtluft</a:t>
            </a:r>
            <a:r>
              <a:rPr lang="pl-PL" sz="2000" i="1" dirty="0" smtClean="0">
                <a:latin typeface="Calibri" panose="020F0502020204030204" pitchFamily="34" charset="0"/>
              </a:rPr>
              <a:t> </a:t>
            </a:r>
            <a:r>
              <a:rPr lang="pl-PL" sz="2000" i="1" dirty="0" err="1" smtClean="0">
                <a:latin typeface="Calibri" panose="020F0502020204030204" pitchFamily="34" charset="0"/>
              </a:rPr>
              <a:t>macht</a:t>
            </a:r>
            <a:r>
              <a:rPr lang="pl-PL" sz="2000" i="1" dirty="0" smtClean="0">
                <a:latin typeface="Calibri" panose="020F0502020204030204" pitchFamily="34" charset="0"/>
              </a:rPr>
              <a:t> </a:t>
            </a:r>
            <a:r>
              <a:rPr lang="pl-PL" sz="2000" i="1" dirty="0" err="1" smtClean="0">
                <a:latin typeface="Calibri" panose="020F0502020204030204" pitchFamily="34" charset="0"/>
              </a:rPr>
              <a:t>frei</a:t>
            </a:r>
            <a:r>
              <a:rPr lang="pl-PL" sz="2000" dirty="0" smtClean="0">
                <a:latin typeface="Calibri" panose="020F0502020204030204" pitchFamily="34" charset="0"/>
              </a:rPr>
              <a:t>). </a:t>
            </a:r>
          </a:p>
          <a:p>
            <a:r>
              <a:rPr lang="pl-PL" sz="2000" dirty="0" smtClean="0">
                <a:latin typeface="Calibri"/>
              </a:rPr>
              <a:t>→ Tu a</a:t>
            </a:r>
            <a:r>
              <a:rPr lang="pl-PL" sz="2000" dirty="0" smtClean="0">
                <a:latin typeface="Calibri" panose="020F0502020204030204" pitchFamily="34" charset="0"/>
              </a:rPr>
              <a:t>nalizy szerokiej grupy </a:t>
            </a:r>
            <a:r>
              <a:rPr lang="pl-PL" sz="2000" dirty="0">
                <a:latin typeface="Calibri" panose="020F0502020204030204" pitchFamily="34" charset="0"/>
              </a:rPr>
              <a:t>historyków z </a:t>
            </a:r>
            <a:r>
              <a:rPr lang="pl-PL" sz="2000" dirty="0" smtClean="0">
                <a:latin typeface="Calibri" panose="020F0502020204030204" pitchFamily="34" charset="0"/>
              </a:rPr>
              <a:t>Fernandem </a:t>
            </a:r>
            <a:r>
              <a:rPr lang="pl-PL" sz="2000" dirty="0" err="1" smtClean="0">
                <a:latin typeface="Calibri" panose="020F0502020204030204" pitchFamily="34" charset="0"/>
              </a:rPr>
              <a:t>Braudelem</a:t>
            </a:r>
            <a:r>
              <a:rPr lang="pl-PL" sz="2000" dirty="0" smtClean="0">
                <a:latin typeface="Calibri" panose="020F0502020204030204" pitchFamily="34" charset="0"/>
              </a:rPr>
              <a:t> na czele (</a:t>
            </a:r>
            <a:r>
              <a:rPr lang="pl-PL" sz="2000" dirty="0">
                <a:latin typeface="Calibri" panose="020F0502020204030204" pitchFamily="34" charset="0"/>
              </a:rPr>
              <a:t>grupa </a:t>
            </a:r>
            <a:r>
              <a:rPr lang="pl-PL" sz="2000" i="1" dirty="0" err="1">
                <a:latin typeface="Calibri" panose="020F0502020204030204" pitchFamily="34" charset="0"/>
              </a:rPr>
              <a:t>Annales</a:t>
            </a:r>
            <a:r>
              <a:rPr lang="pl-PL" sz="2000" dirty="0" smtClean="0">
                <a:latin typeface="Calibri" panose="020F0502020204030204" pitchFamily="34" charset="0"/>
              </a:rPr>
              <a:t>).</a:t>
            </a:r>
            <a:r>
              <a:rPr lang="pl-PL" sz="2000" dirty="0">
                <a:latin typeface="Calibri" panose="020F0502020204030204" pitchFamily="34" charset="0"/>
              </a:rPr>
              <a:t> 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/>
              </a:rPr>
              <a:t>→ </a:t>
            </a:r>
            <a:r>
              <a:rPr lang="pl-PL" sz="2000" dirty="0" smtClean="0">
                <a:latin typeface="Calibri" panose="020F0502020204030204" pitchFamily="34" charset="0"/>
              </a:rPr>
              <a:t>Najpierw </a:t>
            </a:r>
            <a:r>
              <a:rPr lang="pl-PL" sz="2000" dirty="0">
                <a:latin typeface="Calibri" panose="020F0502020204030204" pitchFamily="34" charset="0"/>
              </a:rPr>
              <a:t>wolność tworzyła kapitalizm. Potem (rozwinięty) kapitalizm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stał </a:t>
            </a:r>
            <a:r>
              <a:rPr lang="pl-PL" sz="2000" dirty="0">
                <a:latin typeface="Calibri" panose="020F0502020204030204" pitchFamily="34" charset="0"/>
              </a:rPr>
              <a:t>się gwarantem [depozytariuszem] wolności w obu wcześniej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wymienionych aspektach:  </a:t>
            </a:r>
            <a:r>
              <a:rPr lang="pl-PL" sz="2000" dirty="0">
                <a:latin typeface="Calibri" panose="020F0502020204030204" pitchFamily="34" charset="0"/>
              </a:rPr>
              <a:t>rozwojowym/czasowym i między-systemowym.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b="1" dirty="0" smtClean="0">
                <a:latin typeface="Calibri" panose="020F0502020204030204" pitchFamily="34" charset="0"/>
              </a:rPr>
              <a:t>Po </a:t>
            </a:r>
            <a:r>
              <a:rPr lang="pl-PL" sz="2400" b="1" dirty="0">
                <a:latin typeface="Calibri" panose="020F0502020204030204" pitchFamily="34" charset="0"/>
              </a:rPr>
              <a:t>trzecie</a:t>
            </a:r>
            <a:r>
              <a:rPr lang="pl-PL" sz="2400" dirty="0">
                <a:latin typeface="Calibri" panose="020F0502020204030204" pitchFamily="34" charset="0"/>
              </a:rPr>
              <a:t>, to wolność [jednostek] daje kapitalizmowi jego efektywność gospodarczą </a:t>
            </a:r>
            <a:r>
              <a:rPr lang="pl-PL" sz="2400" dirty="0" smtClean="0">
                <a:latin typeface="Calibri" panose="020F0502020204030204" pitchFamily="34" charset="0"/>
              </a:rPr>
              <a:t>- </a:t>
            </a:r>
            <a:r>
              <a:rPr lang="pl-PL" sz="2400" i="1" dirty="0" smtClean="0">
                <a:latin typeface="Calibri" panose="020F0502020204030204" pitchFamily="34" charset="0"/>
              </a:rPr>
              <a:t>via</a:t>
            </a:r>
            <a:r>
              <a:rPr lang="pl-PL" sz="2400" dirty="0" smtClean="0">
                <a:latin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</a:rPr>
              <a:t>efektywność </a:t>
            </a:r>
            <a:r>
              <a:rPr lang="pl-PL" sz="2400" dirty="0" smtClean="0">
                <a:latin typeface="Calibri" panose="020F0502020204030204" pitchFamily="34" charset="0"/>
              </a:rPr>
              <a:t>tworzenia i wykorzystania </a:t>
            </a:r>
            <a:r>
              <a:rPr lang="pl-PL" sz="2400" dirty="0">
                <a:latin typeface="Calibri" panose="020F0502020204030204" pitchFamily="34" charset="0"/>
              </a:rPr>
              <a:t>rozproszonej wiedzy </a:t>
            </a:r>
            <a:r>
              <a:rPr lang="pl-PL" sz="2400" dirty="0" smtClean="0">
                <a:latin typeface="Calibri" panose="020F0502020204030204" pitchFamily="34" charset="0"/>
              </a:rPr>
              <a:t>i informacji. </a:t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/>
              </a:rPr>
              <a:t>→ </a:t>
            </a:r>
            <a:r>
              <a:rPr lang="pl-PL" sz="2000" dirty="0" smtClean="0">
                <a:latin typeface="Calibri"/>
              </a:rPr>
              <a:t>Hayek (1945; 1960), </a:t>
            </a:r>
            <a:r>
              <a:rPr lang="pl-PL" sz="2000" dirty="0" err="1" smtClean="0">
                <a:latin typeface="Calibri"/>
              </a:rPr>
              <a:t>Rae</a:t>
            </a:r>
            <a:r>
              <a:rPr lang="pl-PL" sz="2000" dirty="0" smtClean="0">
                <a:latin typeface="Calibri"/>
              </a:rPr>
              <a:t> (2009)</a:t>
            </a:r>
            <a:r>
              <a:rPr lang="pl-PL" sz="2000" dirty="0" smtClean="0">
                <a:latin typeface="Calibri" panose="020F0502020204030204" pitchFamily="34" charset="0"/>
              </a:rPr>
              <a:t>. 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20</a:t>
            </a:fld>
            <a:endParaRPr lang="pl-PL" altLang="pl-PL" dirty="0"/>
          </a:p>
        </p:txBody>
      </p:sp>
      <p:sp>
        <p:nvSpPr>
          <p:cNvPr id="13" name="Prostokąt 12"/>
          <p:cNvSpPr/>
          <p:nvPr/>
        </p:nvSpPr>
        <p:spPr>
          <a:xfrm>
            <a:off x="308000" y="620688"/>
            <a:ext cx="7936408" cy="10801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277540" y="4509120"/>
            <a:ext cx="7966868" cy="16561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1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168275" y="1124744"/>
            <a:ext cx="8796213" cy="5283749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pl-PL" sz="2400" dirty="0" smtClean="0">
                <a:effectLst/>
              </a:rPr>
              <a:t>O roli wiedzy, a szczególnie </a:t>
            </a:r>
            <a:r>
              <a:rPr lang="pl-PL" sz="2400" i="1" dirty="0" smtClean="0">
                <a:effectLst/>
              </a:rPr>
              <a:t>wiedzy konkretnych warunków w danym czasie i miejscu</a:t>
            </a:r>
            <a:r>
              <a:rPr lang="pl-PL" sz="2400" dirty="0">
                <a:effectLst/>
              </a:rPr>
              <a:t> </a:t>
            </a:r>
            <a:r>
              <a:rPr lang="pl-PL" sz="2400" dirty="0" smtClean="0">
                <a:effectLst/>
              </a:rPr>
              <a:t>(„</a:t>
            </a:r>
            <a:r>
              <a:rPr lang="pl-PL" sz="2400" dirty="0">
                <a:effectLst/>
              </a:rPr>
              <a:t> „</a:t>
            </a:r>
            <a:r>
              <a:rPr lang="en-US" sz="2400" dirty="0"/>
              <a:t>the knowledge of the particular circumstances of time and place</a:t>
            </a:r>
            <a:r>
              <a:rPr lang="pl-PL" sz="2400" dirty="0"/>
              <a:t>”</a:t>
            </a:r>
            <a:r>
              <a:rPr lang="pl-PL" sz="2400" dirty="0">
                <a:effectLst/>
              </a:rPr>
              <a:t> </a:t>
            </a:r>
            <a:r>
              <a:rPr lang="pl-PL" sz="2400" dirty="0" smtClean="0">
                <a:effectLst/>
              </a:rPr>
              <a:t>) czyli informacji:</a:t>
            </a:r>
            <a:br>
              <a:rPr lang="pl-PL" sz="2400" dirty="0" smtClean="0">
                <a:effectLst/>
              </a:rPr>
            </a:b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1800" i="1" dirty="0">
                <a:effectLst/>
              </a:rPr>
              <a:t>Mówiąc o </a:t>
            </a:r>
            <a:r>
              <a:rPr lang="pl-PL" sz="1800" i="1" dirty="0" smtClean="0">
                <a:effectLst/>
              </a:rPr>
              <a:t>KAPITALIZMIE i WOLNOŚCI Miltona Friedmana sięgaliśmy 60 lat wstecz. Gdy sięgniemy jeszcze 10 lat głębiej , dojdziemy do słynnego artykułu </a:t>
            </a:r>
            <a:r>
              <a:rPr lang="pl-PL" sz="1800" b="1" i="1" dirty="0" smtClean="0">
                <a:effectLst/>
              </a:rPr>
              <a:t>Hayeka </a:t>
            </a:r>
            <a:br>
              <a:rPr lang="pl-PL" sz="1800" b="1" i="1" dirty="0" smtClean="0">
                <a:effectLst/>
              </a:rPr>
            </a:br>
            <a:r>
              <a:rPr lang="pl-PL" sz="1800" b="1" i="1" dirty="0" smtClean="0">
                <a:effectLst/>
              </a:rPr>
              <a:t>„The </a:t>
            </a:r>
            <a:r>
              <a:rPr lang="pl-PL" sz="1800" b="1" i="1" dirty="0" err="1" smtClean="0">
                <a:effectLst/>
              </a:rPr>
              <a:t>Use</a:t>
            </a:r>
            <a:r>
              <a:rPr lang="pl-PL" sz="1800" b="1" i="1" dirty="0" smtClean="0">
                <a:effectLst/>
              </a:rPr>
              <a:t> of Knowledge in the </a:t>
            </a:r>
            <a:r>
              <a:rPr lang="pl-PL" sz="1800" b="1" i="1" dirty="0" err="1" smtClean="0">
                <a:effectLst/>
              </a:rPr>
              <a:t>Society</a:t>
            </a:r>
            <a:r>
              <a:rPr lang="pl-PL" sz="1800" b="1" i="1" dirty="0" smtClean="0">
                <a:effectLst/>
              </a:rPr>
              <a:t>” (AER, 1945)</a:t>
            </a:r>
            <a:br>
              <a:rPr lang="pl-PL" sz="1800" b="1" i="1" dirty="0" smtClean="0">
                <a:effectLst/>
              </a:rPr>
            </a:br>
            <a:r>
              <a:rPr lang="pl-PL" sz="1800" b="1" i="1" dirty="0" smtClean="0">
                <a:effectLst/>
              </a:rPr>
              <a:t>„</a:t>
            </a:r>
            <a:r>
              <a:rPr lang="en-US" sz="1800" i="1" dirty="0" smtClean="0"/>
              <a:t>What </a:t>
            </a:r>
            <a:r>
              <a:rPr lang="en-US" sz="1800" i="1" dirty="0"/>
              <a:t>is the problem we wish to solve when we try to construct a rational economic order</a:t>
            </a:r>
            <a:r>
              <a:rPr lang="en-US" sz="1800" i="1" dirty="0" smtClean="0"/>
              <a:t>?</a:t>
            </a:r>
            <a:r>
              <a:rPr lang="pl-PL" sz="1800" i="1" dirty="0" smtClean="0"/>
              <a:t> (…) </a:t>
            </a:r>
            <a:r>
              <a:rPr lang="en-US" sz="1800" i="1" dirty="0" smtClean="0"/>
              <a:t>it </a:t>
            </a:r>
            <a:r>
              <a:rPr lang="en-US" sz="1800" i="1" dirty="0"/>
              <a:t>is a problem of the utilization of knowledge which is not given to anyone in its </a:t>
            </a:r>
            <a:r>
              <a:rPr lang="en-US" sz="1800" i="1" dirty="0" smtClean="0"/>
              <a:t>totality</a:t>
            </a:r>
            <a:r>
              <a:rPr lang="pl-PL" sz="1800" dirty="0" smtClean="0"/>
              <a:t>”. (s.519)</a:t>
            </a:r>
            <a:br>
              <a:rPr lang="pl-PL" sz="1800" dirty="0" smtClean="0"/>
            </a:br>
            <a:r>
              <a:rPr lang="pl-PL" sz="1800" dirty="0" smtClean="0"/>
              <a:t>oraz do </a:t>
            </a:r>
            <a:r>
              <a:rPr lang="pl-PL" sz="1800" b="1" i="1" dirty="0">
                <a:effectLst/>
              </a:rPr>
              <a:t>The </a:t>
            </a:r>
            <a:r>
              <a:rPr lang="pl-PL" sz="1800" b="1" i="1" dirty="0" err="1">
                <a:effectLst/>
              </a:rPr>
              <a:t>Constitution</a:t>
            </a:r>
            <a:r>
              <a:rPr lang="pl-PL" sz="1800" b="1" i="1" dirty="0">
                <a:effectLst/>
              </a:rPr>
              <a:t> of Liberty (1960)</a:t>
            </a:r>
            <a:br>
              <a:rPr lang="pl-PL" sz="1800" b="1" i="1" dirty="0">
                <a:effectLst/>
              </a:rPr>
            </a:br>
            <a:endParaRPr lang="pl-PL" sz="1800" b="1" i="1" dirty="0">
              <a:effectLst/>
            </a:endParaRPr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39000" y="6369991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295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0" y="1577974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19445"/>
            <a:ext cx="30243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370022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>
                <a:solidFill>
                  <a:srgbClr val="0070C0"/>
                </a:solidFill>
              </a:rPr>
              <a:pPr/>
              <a:t>22</a:t>
            </a:fld>
            <a:endParaRPr lang="pl-PL" altLang="pl-PL" dirty="0">
              <a:solidFill>
                <a:srgbClr val="0070C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475656" y="42703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Interpretacja Hayeka (1960) przez </a:t>
            </a:r>
            <a:r>
              <a:rPr lang="pl-PL" dirty="0" err="1" smtClean="0"/>
              <a:t>Rae</a:t>
            </a:r>
            <a:r>
              <a:rPr lang="pl-PL" dirty="0" smtClean="0"/>
              <a:t> (2009) 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033045"/>
            <a:ext cx="8734425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19445"/>
            <a:ext cx="30243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40" y="1248722"/>
            <a:ext cx="9150077" cy="586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334200" y="6643513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>
                <a:solidFill>
                  <a:srgbClr val="0070C0"/>
                </a:solidFill>
              </a:rPr>
              <a:pPr/>
              <a:t>23</a:t>
            </a:fld>
            <a:endParaRPr lang="pl-PL" altLang="pl-PL" dirty="0">
              <a:solidFill>
                <a:srgbClr val="0070C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15616" y="451922"/>
            <a:ext cx="4493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Interpretacja Hayeka (1960) przez </a:t>
            </a:r>
            <a:r>
              <a:rPr lang="pl-PL" dirty="0" err="1"/>
              <a:t>Rae</a:t>
            </a:r>
            <a:r>
              <a:rPr lang="pl-PL" dirty="0"/>
              <a:t> (2009) </a:t>
            </a:r>
          </a:p>
        </p:txBody>
      </p:sp>
    </p:spTree>
    <p:extLst>
      <p:ext uri="{BB962C8B-B14F-4D97-AF65-F5344CB8AC3E}">
        <p14:creationId xmlns:p14="http://schemas.microsoft.com/office/powerpoint/2010/main" val="8335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19445"/>
            <a:ext cx="30243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48475" y="6387583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>
                <a:solidFill>
                  <a:srgbClr val="0070C0"/>
                </a:solidFill>
              </a:rPr>
              <a:pPr/>
              <a:t>24</a:t>
            </a:fld>
            <a:endParaRPr lang="pl-PL" altLang="pl-PL" dirty="0">
              <a:solidFill>
                <a:srgbClr val="0070C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250330" y="427038"/>
            <a:ext cx="4493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Interpretacja Hayeka (1960) przez </a:t>
            </a:r>
            <a:r>
              <a:rPr lang="pl-PL" dirty="0" err="1"/>
              <a:t>Rae</a:t>
            </a:r>
            <a:r>
              <a:rPr lang="pl-PL" dirty="0"/>
              <a:t> (2009) </a:t>
            </a:r>
          </a:p>
        </p:txBody>
      </p:sp>
    </p:spTree>
    <p:extLst>
      <p:ext uri="{BB962C8B-B14F-4D97-AF65-F5344CB8AC3E}">
        <p14:creationId xmlns:p14="http://schemas.microsoft.com/office/powerpoint/2010/main" val="1124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380187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25</a:t>
            </a:fld>
            <a:endParaRPr lang="pl-PL" altLang="pl-PL" dirty="0"/>
          </a:p>
        </p:txBody>
      </p:sp>
      <p:sp>
        <p:nvSpPr>
          <p:cNvPr id="4" name="Prostokąt 3"/>
          <p:cNvSpPr/>
          <p:nvPr/>
        </p:nvSpPr>
        <p:spPr>
          <a:xfrm>
            <a:off x="320675" y="85860"/>
            <a:ext cx="79873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 smtClean="0">
                <a:latin typeface="Calibri" panose="020F0502020204030204" pitchFamily="34" charset="0"/>
              </a:rPr>
              <a:t>Konkluzje:</a:t>
            </a:r>
          </a:p>
          <a:p>
            <a:pPr>
              <a:lnSpc>
                <a:spcPct val="150000"/>
              </a:lnSpc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</a:rPr>
              <a:t> </a:t>
            </a:r>
            <a:r>
              <a:rPr lang="pl-PL" sz="2400" dirty="0" smtClean="0">
                <a:latin typeface="Calibri" panose="020F0502020204030204" pitchFamily="34" charset="0"/>
              </a:rPr>
              <a:t>Procent całkowitej zakumulowanej wiedzy możliwy do zdobycia przez (jedną) kompetentną  osobą w maleje i w długim historycznym czasie zbliża się asymptotycznie do zera. </a:t>
            </a:r>
          </a:p>
          <a:p>
            <a:pPr>
              <a:lnSpc>
                <a:spcPct val="150000"/>
              </a:lnSpc>
            </a:pPr>
            <a:endParaRPr lang="pl-PL" sz="2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Calibri" panose="020F0502020204030204" pitchFamily="34" charset="0"/>
              </a:rPr>
              <a:t>Oznacza to wzrost zależności między członkami społeczeństwa. 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Calibri" panose="020F0502020204030204" pitchFamily="34" charset="0"/>
              </a:rPr>
              <a:t>Rosnąca rola informacji </a:t>
            </a:r>
            <a:r>
              <a:rPr lang="pl-PL" sz="2400" dirty="0">
                <a:latin typeface="Calibri" panose="020F0502020204030204" pitchFamily="34" charset="0"/>
              </a:rPr>
              <a:t>obiektywnie zwiększa współzależności autonomicznych (wolnych) jednostek. Z drugiej strony państwo próbuje regulować i ograniczać tę niezależność i swobodę </a:t>
            </a:r>
            <a:r>
              <a:rPr lang="pl-PL" sz="2400" dirty="0" smtClean="0">
                <a:latin typeface="Calibri" panose="020F0502020204030204" pitchFamily="34" charset="0"/>
              </a:rPr>
              <a:t>informacyjną </a:t>
            </a:r>
            <a:r>
              <a:rPr lang="pl-PL" sz="2400" dirty="0">
                <a:latin typeface="Calibri" panose="020F0502020204030204" pitchFamily="34" charset="0"/>
              </a:rPr>
              <a:t>jednostek (to są procesy OBIEKTYWNE</a:t>
            </a:r>
            <a:r>
              <a:rPr lang="pl-PL" sz="2400" dirty="0" smtClean="0">
                <a:latin typeface="Calibri" panose="020F0502020204030204" pitchFamily="34" charset="0"/>
              </a:rPr>
              <a:t>).</a:t>
            </a:r>
            <a:endParaRPr lang="pl-PL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320675" y="692696"/>
            <a:ext cx="8114342" cy="5688632"/>
          </a:xfrm>
        </p:spPr>
        <p:txBody>
          <a:bodyPr/>
          <a:lstStyle/>
          <a:p>
            <a:pPr lvl="0" algn="l"/>
            <a:r>
              <a:rPr lang="pl-PL" sz="3200" dirty="0" smtClean="0"/>
              <a:t>NA KONIEC:  </a:t>
            </a:r>
            <a:br>
              <a:rPr lang="pl-PL" sz="3200" dirty="0" smtClean="0"/>
            </a:br>
            <a:r>
              <a:rPr lang="pl-PL" sz="3200" dirty="0" smtClean="0"/>
              <a:t>zredefiniujmy kapitalizm*, </a:t>
            </a:r>
            <a:br>
              <a:rPr lang="pl-PL" sz="3200" dirty="0" smtClean="0"/>
            </a:br>
            <a:r>
              <a:rPr lang="pl-PL" sz="3200" dirty="0" smtClean="0"/>
              <a:t>uwzględniając wątki pominięte u Hodgsona: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(1) </a:t>
            </a: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kapitalizm jest rozwinięciem (modelu) prostej gospodarki towarowej opartej na swobodnej wymianie rynkowej, </a:t>
            </a:r>
            <a:r>
              <a:rPr lang="pl-PL" sz="1800" kern="1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 warunkach wolności </a:t>
            </a: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siły roboczej i prywatnej własności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kapitału;</a:t>
            </a:r>
            <a:b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(2) </a:t>
            </a: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kluczową rolę dla działania kapitalizmu odgrywa </a:t>
            </a:r>
            <a:r>
              <a:rPr lang="pl-PL" sz="1800" kern="1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względna rzadkości czynników </a:t>
            </a:r>
            <a:r>
              <a:rPr lang="pl-PL" sz="1800" kern="12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produkcji: </a:t>
            </a:r>
            <a:r>
              <a:rPr lang="pl-PL" sz="180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historycznie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większa </a:t>
            </a: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rzadkość kapitału w stosunku do siły roboczej.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Jednak zakres </a:t>
            </a: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pojęcia kapitału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ewoluuje: staje się on </a:t>
            </a:r>
            <a:r>
              <a:rPr lang="pl-PL" sz="1800" kern="12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coraz bardziej uspołeczniony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 zarazem </a:t>
            </a:r>
            <a:r>
              <a:rPr lang="pl-PL" sz="1800" kern="12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coraz mniej namacalny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pl-PL" sz="1800" i="1" kern="12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tangible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) – coraz bardziej nasycony wiedzą i informacją. </a:t>
            </a:r>
            <a:r>
              <a:rPr lang="pl-PL" sz="1800" kern="12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Względna rzadkość tak rozumianego  kapitału maleje </a:t>
            </a:r>
            <a:r>
              <a:rPr lang="pl-PL" sz="140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ze wszystkimi tego konsekwencjami</a:t>
            </a:r>
            <a:r>
              <a:rPr lang="pl-PL" sz="1800" kern="12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(3) </a:t>
            </a: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odnosimy go [jego reguły] do skali szerszej niż lokalna – w istocie do państw narodowych i międzynarodowej przestrzeni </a:t>
            </a: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gospodarczej.</a:t>
            </a:r>
            <a:b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____________ </a:t>
            </a:r>
            <a:br>
              <a:rPr lang="pl-PL" sz="18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4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*) </a:t>
            </a:r>
            <a:r>
              <a:rPr lang="pl-PL" sz="14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przyjmujemy tu perspektywę </a:t>
            </a:r>
            <a:r>
              <a:rPr lang="pl-PL" sz="14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ekonomisty, w żaden sposób nie chcąc </a:t>
            </a:r>
            <a:r>
              <a:rPr lang="pl-PL" sz="14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jednak umniejszyć </a:t>
            </a:r>
            <a:r>
              <a:rPr lang="pl-PL" sz="14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wagi nieekonomicznych aspektów działania systemu kapitalistycznego</a:t>
            </a: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111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149488" y="149225"/>
            <a:ext cx="8556312" cy="6412596"/>
          </a:xfrm>
        </p:spPr>
        <p:txBody>
          <a:bodyPr/>
          <a:lstStyle/>
          <a:p>
            <a:pPr algn="l"/>
            <a:r>
              <a:rPr lang="pl-PL" sz="20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P.S.  CO  POMINĄŁEM: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>1. </a:t>
            </a:r>
            <a:r>
              <a:rPr lang="pl-PL" sz="2400" b="1" dirty="0" smtClean="0"/>
              <a:t>zmienność poziomu wolności wewnątrz kapitalizmu</a:t>
            </a:r>
            <a:r>
              <a:rPr lang="pl-PL" sz="2400" dirty="0" smtClean="0"/>
              <a:t>;  zagrożenia wolności: państwo a rynek (wybór prywatny a wybór </a:t>
            </a:r>
            <a:r>
              <a:rPr lang="pl-PL" sz="2400" dirty="0"/>
              <a:t>publiczny). </a:t>
            </a:r>
            <a:r>
              <a:rPr lang="pl-PL" sz="2000" dirty="0"/>
              <a:t>Hayek </a:t>
            </a:r>
            <a:r>
              <a:rPr lang="pl-PL" sz="2000" dirty="0" smtClean="0"/>
              <a:t>uważa, </a:t>
            </a:r>
            <a:r>
              <a:rPr lang="pl-PL" sz="2000" dirty="0"/>
              <a:t>że nie </a:t>
            </a:r>
            <a:r>
              <a:rPr lang="pl-PL" sz="2000" dirty="0" smtClean="0"/>
              <a:t>tyle sama „wielkość państwa/rządu” jest najważniejsza, a </a:t>
            </a:r>
            <a:r>
              <a:rPr lang="pl-PL" sz="2000" dirty="0"/>
              <a:t>rodzaj intruzji państwowych i </a:t>
            </a:r>
            <a:r>
              <a:rPr lang="pl-PL" sz="2000" dirty="0" smtClean="0"/>
              <a:t>nastawienie państwa/rządu </a:t>
            </a:r>
            <a:r>
              <a:rPr lang="pl-PL" sz="2000" dirty="0"/>
              <a:t>do </a:t>
            </a:r>
            <a:r>
              <a:rPr lang="pl-PL" sz="2000" dirty="0" smtClean="0"/>
              <a:t>wolności </a:t>
            </a:r>
            <a:r>
              <a:rPr lang="pl-PL" sz="2000" dirty="0"/>
              <a:t>i </a:t>
            </a:r>
            <a:r>
              <a:rPr lang="pl-PL" sz="2000" dirty="0" smtClean="0"/>
              <a:t>niezależności jednostek.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2. </a:t>
            </a:r>
            <a:r>
              <a:rPr lang="pl-PL" sz="2400" b="1" dirty="0" smtClean="0"/>
              <a:t>moralne aspekty kapitalizmu</a:t>
            </a:r>
            <a:r>
              <a:rPr lang="pl-PL" sz="2400" dirty="0" smtClean="0"/>
              <a:t> </a:t>
            </a:r>
            <a:r>
              <a:rPr lang="pl-PL" sz="2000" dirty="0" smtClean="0"/>
              <a:t>(i socjalizmu)</a:t>
            </a:r>
            <a:r>
              <a:rPr lang="pl-PL" sz="2400" dirty="0" smtClean="0"/>
              <a:t>: </a:t>
            </a:r>
            <a:r>
              <a:rPr lang="pl-PL" sz="2400" dirty="0" smtClean="0">
                <a:latin typeface="Calibri"/>
              </a:rPr>
              <a:t>→ </a:t>
            </a:r>
            <a:r>
              <a:rPr lang="pl-PL" sz="2400" dirty="0" smtClean="0">
                <a:solidFill>
                  <a:schemeClr val="accent1"/>
                </a:solidFill>
                <a:latin typeface="Calibri"/>
              </a:rPr>
              <a:t>Jason Brennan </a:t>
            </a:r>
            <a:r>
              <a:rPr lang="pl-PL" sz="2400" dirty="0" smtClean="0">
                <a:latin typeface="Calibri"/>
              </a:rPr>
              <a:t>(2014), </a:t>
            </a:r>
            <a:r>
              <a:rPr lang="pl-PL" sz="2000" dirty="0" err="1" smtClean="0">
                <a:latin typeface="Calibri"/>
              </a:rPr>
              <a:t>Why</a:t>
            </a:r>
            <a:r>
              <a:rPr lang="pl-PL" sz="2000" dirty="0" smtClean="0">
                <a:latin typeface="Calibri"/>
              </a:rPr>
              <a:t> not </a:t>
            </a:r>
            <a:r>
              <a:rPr lang="pl-PL" sz="2000" dirty="0" err="1" smtClean="0">
                <a:latin typeface="Calibri"/>
              </a:rPr>
              <a:t>Capitalism</a:t>
            </a:r>
            <a:r>
              <a:rPr lang="pl-PL" sz="2000" dirty="0" smtClean="0">
                <a:latin typeface="Calibri"/>
              </a:rPr>
              <a:t>? </a:t>
            </a:r>
            <a:r>
              <a:rPr lang="pl-PL" sz="2400" dirty="0" smtClean="0">
                <a:latin typeface="Calibri"/>
              </a:rPr>
              <a:t>a </a:t>
            </a:r>
            <a:r>
              <a:rPr lang="pl-PL" sz="2400" dirty="0" err="1" smtClean="0">
                <a:solidFill>
                  <a:schemeClr val="accent1"/>
                </a:solidFill>
                <a:latin typeface="Calibri"/>
              </a:rPr>
              <a:t>Jerry</a:t>
            </a:r>
            <a:r>
              <a:rPr lang="pl-PL" sz="2400" dirty="0" smtClean="0">
                <a:solidFill>
                  <a:schemeClr val="accent1"/>
                </a:solidFill>
                <a:latin typeface="Calibri"/>
              </a:rPr>
              <a:t> Cohen </a:t>
            </a:r>
            <a:r>
              <a:rPr lang="pl-PL" sz="2400" dirty="0" smtClean="0">
                <a:latin typeface="Calibri"/>
              </a:rPr>
              <a:t>(2009) </a:t>
            </a:r>
            <a:r>
              <a:rPr lang="pl-PL" sz="2000" dirty="0" err="1" smtClean="0">
                <a:latin typeface="Calibri"/>
              </a:rPr>
              <a:t>Why</a:t>
            </a:r>
            <a:r>
              <a:rPr lang="pl-PL" sz="2000" dirty="0" smtClean="0">
                <a:latin typeface="Calibri"/>
              </a:rPr>
              <a:t> not </a:t>
            </a:r>
            <a:r>
              <a:rPr lang="pl-PL" sz="2000" dirty="0" err="1" smtClean="0">
                <a:latin typeface="Calibri"/>
              </a:rPr>
              <a:t>socialism</a:t>
            </a:r>
            <a:r>
              <a:rPr lang="pl-PL" sz="2000" dirty="0" smtClean="0">
                <a:latin typeface="Calibri"/>
              </a:rPr>
              <a:t>? </a:t>
            </a:r>
            <a:br>
              <a:rPr lang="pl-PL" sz="2000" dirty="0" smtClean="0">
                <a:latin typeface="Calibri"/>
              </a:rPr>
            </a:br>
            <a:r>
              <a:rPr lang="pl-PL" sz="2400" dirty="0" smtClean="0">
                <a:latin typeface="Calibri"/>
              </a:rPr>
              <a:t>oraz  </a:t>
            </a:r>
            <a:r>
              <a:rPr lang="pl-PL" sz="2400" dirty="0">
                <a:latin typeface="Calibri"/>
              </a:rPr>
              <a:t>→ </a:t>
            </a:r>
            <a:r>
              <a:rPr lang="pl-PL" sz="2400" dirty="0" err="1">
                <a:solidFill>
                  <a:schemeClr val="accent1"/>
                </a:solidFill>
                <a:latin typeface="Calibri"/>
              </a:rPr>
              <a:t>Deirdre</a:t>
            </a:r>
            <a:r>
              <a:rPr lang="pl-PL" sz="24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pl-PL" sz="2400" dirty="0" err="1" smtClean="0">
                <a:solidFill>
                  <a:schemeClr val="accent1"/>
                </a:solidFill>
                <a:latin typeface="Calibri"/>
              </a:rPr>
              <a:t>McCloskey</a:t>
            </a:r>
            <a:r>
              <a:rPr lang="pl-PL" sz="2400" dirty="0" smtClean="0">
                <a:latin typeface="Calibri"/>
              </a:rPr>
              <a:t>.</a:t>
            </a:r>
            <a:br>
              <a:rPr lang="pl-PL" sz="2400" dirty="0" smtClean="0">
                <a:latin typeface="Calibri"/>
              </a:rPr>
            </a:br>
            <a:r>
              <a:rPr lang="pl-PL" sz="2400" dirty="0">
                <a:latin typeface="Calibri"/>
              </a:rPr>
              <a:t/>
            </a:r>
            <a:br>
              <a:rPr lang="pl-PL" sz="2400" dirty="0">
                <a:latin typeface="Calibri"/>
              </a:rPr>
            </a:br>
            <a:r>
              <a:rPr lang="pl-PL" sz="2400" dirty="0" smtClean="0">
                <a:latin typeface="Calibri"/>
              </a:rPr>
              <a:t>3. głębszą analizę roli względnej rzadkości czynników w różnych systemach gospodarczych : </a:t>
            </a:r>
            <a:r>
              <a:rPr lang="pl-PL" sz="2400" b="1" dirty="0" smtClean="0">
                <a:latin typeface="Calibri"/>
              </a:rPr>
              <a:t>rzadkość kapitału w kapitalizmie  oraz  ewolucja pojęcia kapitału</a:t>
            </a:r>
            <a:r>
              <a:rPr lang="pl-PL" sz="2400" dirty="0" smtClean="0">
                <a:latin typeface="Calibri"/>
              </a:rPr>
              <a:t> (kapitał trwały, ludzki, społeczny)</a:t>
            </a:r>
            <a:br>
              <a:rPr lang="pl-PL" sz="2400" dirty="0" smtClean="0">
                <a:latin typeface="Calibri"/>
              </a:rPr>
            </a:br>
            <a:r>
              <a:rPr lang="pl-PL" sz="2400" dirty="0">
                <a:latin typeface="Calibri"/>
              </a:rPr>
              <a:t/>
            </a:r>
            <a:br>
              <a:rPr lang="pl-PL" sz="2400" dirty="0">
                <a:latin typeface="Calibri"/>
              </a:rPr>
            </a:br>
            <a:r>
              <a:rPr lang="pl-PL" sz="2400" dirty="0">
                <a:latin typeface="Calibri"/>
              </a:rPr>
              <a:t>4. </a:t>
            </a:r>
            <a:r>
              <a:rPr lang="pl-PL" sz="2400" b="1" dirty="0" smtClean="0">
                <a:latin typeface="Calibri"/>
              </a:rPr>
              <a:t>rolę </a:t>
            </a:r>
            <a:r>
              <a:rPr lang="pl-PL" sz="2400" b="1" dirty="0">
                <a:latin typeface="Calibri"/>
              </a:rPr>
              <a:t>postępu technicznego </a:t>
            </a:r>
            <a:r>
              <a:rPr lang="pl-PL" sz="2400" dirty="0">
                <a:latin typeface="Calibri"/>
              </a:rPr>
              <a:t>– zwłaszcza w dziedzinie transportu i komunikacji -  dla powstania i ekspansji kapitalizmu</a:t>
            </a:r>
            <a:r>
              <a:rPr lang="pl-PL" sz="2400" dirty="0" smtClean="0">
                <a:latin typeface="Calibri"/>
              </a:rPr>
              <a:t>.</a:t>
            </a: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473075" y="25082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5440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5270822"/>
          </a:xfrm>
        </p:spPr>
        <p:txBody>
          <a:bodyPr/>
          <a:lstStyle/>
          <a:p>
            <a:pPr lvl="0" algn="l"/>
            <a:r>
              <a:rPr lang="pl-PL" sz="2000" b="1" dirty="0" smtClean="0">
                <a:solidFill>
                  <a:srgbClr val="0000FF">
                    <a:lumMod val="40000"/>
                    <a:lumOff val="60000"/>
                  </a:srgbClr>
                </a:solidFill>
              </a:rPr>
              <a:t/>
            </a:r>
            <a:br>
              <a:rPr lang="pl-PL" sz="2000" b="1" dirty="0" smtClean="0">
                <a:solidFill>
                  <a:srgbClr val="0000FF">
                    <a:lumMod val="40000"/>
                    <a:lumOff val="60000"/>
                  </a:srgbClr>
                </a:solidFill>
              </a:rPr>
            </a:br>
            <a:r>
              <a:rPr lang="pl-PL" sz="2400" b="1" dirty="0"/>
              <a:t/>
            </a:r>
            <a:br>
              <a:rPr lang="pl-PL" sz="2400" b="1" dirty="0"/>
            </a:br>
            <a:endParaRPr lang="pl-PL" sz="2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28</a:t>
            </a:fld>
            <a:endParaRPr lang="pl-PL" altLang="pl-PL" dirty="0"/>
          </a:p>
        </p:txBody>
      </p:sp>
      <p:sp>
        <p:nvSpPr>
          <p:cNvPr id="4" name="Prostokąt 3"/>
          <p:cNvSpPr/>
          <p:nvPr/>
        </p:nvSpPr>
        <p:spPr>
          <a:xfrm>
            <a:off x="35496" y="23812"/>
            <a:ext cx="90730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Literatura</a:t>
            </a:r>
            <a:r>
              <a:rPr lang="en-US" sz="2400" dirty="0" smtClean="0"/>
              <a:t>:</a:t>
            </a:r>
            <a:endParaRPr lang="pl-P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Brennan</a:t>
            </a:r>
            <a:r>
              <a:rPr lang="en-US" sz="1500" dirty="0"/>
              <a:t>, Jason (2014). </a:t>
            </a:r>
            <a:r>
              <a:rPr lang="en-US" sz="1500" i="1" dirty="0"/>
              <a:t>Why not Capitalism?</a:t>
            </a:r>
            <a:r>
              <a:rPr lang="en-US" sz="1500" dirty="0"/>
              <a:t> New York and London: Routledge.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Friedman, David (2015 [1973]). </a:t>
            </a:r>
            <a:r>
              <a:rPr lang="en-US" sz="1500" i="1" dirty="0"/>
              <a:t>The Machinery of Freedom. A Guide to a Radical Capitalism. </a:t>
            </a:r>
            <a:r>
              <a:rPr lang="en-US" sz="1500" dirty="0"/>
              <a:t>3</a:t>
            </a:r>
            <a:r>
              <a:rPr lang="en-US" sz="1500" baseline="30000" dirty="0"/>
              <a:t>rd</a:t>
            </a:r>
            <a:r>
              <a:rPr lang="en-US" sz="1500" dirty="0"/>
              <a:t> ed., </a:t>
            </a:r>
            <a:r>
              <a:rPr lang="en-US" sz="1500" dirty="0" err="1"/>
              <a:t>CreateSpace</a:t>
            </a:r>
            <a:r>
              <a:rPr lang="en-US" sz="1500" dirty="0"/>
              <a:t> Independent Publishing Platform.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Friedman, Milton (1993 [1962]). </a:t>
            </a:r>
            <a:r>
              <a:rPr lang="en-US" sz="1500" i="1" dirty="0" err="1"/>
              <a:t>Kapitalizm</a:t>
            </a:r>
            <a:r>
              <a:rPr lang="en-US" sz="1500" i="1" dirty="0"/>
              <a:t> </a:t>
            </a:r>
            <a:r>
              <a:rPr lang="en-US" sz="1500" i="1" dirty="0" err="1"/>
              <a:t>i</a:t>
            </a:r>
            <a:r>
              <a:rPr lang="en-US" sz="1500" i="1" dirty="0"/>
              <a:t> </a:t>
            </a:r>
            <a:r>
              <a:rPr lang="en-US" sz="1500" i="1" dirty="0" err="1"/>
              <a:t>wolność</a:t>
            </a:r>
            <a:r>
              <a:rPr lang="en-US" sz="1500" dirty="0"/>
              <a:t>. Warszawa: CAS </a:t>
            </a:r>
            <a:r>
              <a:rPr lang="en-US" sz="1500" dirty="0" err="1"/>
              <a:t>i</a:t>
            </a:r>
            <a:r>
              <a:rPr lang="en-US" sz="1500" dirty="0"/>
              <a:t> Rzeczpospolita.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/>
              <a:t>Gwartney</a:t>
            </a:r>
            <a:r>
              <a:rPr lang="en-US" sz="1500" dirty="0"/>
              <a:t>, James, Robert Lawson &amp; Joshua Hall (2015). </a:t>
            </a:r>
            <a:r>
              <a:rPr lang="en-US" sz="1500" i="1" dirty="0"/>
              <a:t>Economic Freedom of the World 2015 Annual Report</a:t>
            </a:r>
            <a:r>
              <a:rPr lang="en-US" sz="1500" dirty="0"/>
              <a:t>. Vancouver: Fraser Institute.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Hayek, Friedrich A. (1945). The Use of Knowledge in Society. </a:t>
            </a:r>
            <a:r>
              <a:rPr lang="en-US" sz="1500" i="1" dirty="0"/>
              <a:t>American Economic Review</a:t>
            </a:r>
            <a:r>
              <a:rPr lang="en-US" sz="1500" dirty="0"/>
              <a:t>, 35: 519-30. </a:t>
            </a:r>
            <a:r>
              <a:rPr lang="en-US" sz="1500" dirty="0" err="1"/>
              <a:t>Pobrane</a:t>
            </a:r>
            <a:r>
              <a:rPr lang="en-US" sz="1500" dirty="0"/>
              <a:t> 13.11.2015 z  </a:t>
            </a:r>
            <a:r>
              <a:rPr lang="en-US" sz="1500" u="sng" dirty="0" smtClean="0">
                <a:hlinkClick r:id="rId3"/>
              </a:rPr>
              <a:t>http</a:t>
            </a:r>
            <a:r>
              <a:rPr lang="en-US" sz="1500" u="sng" dirty="0">
                <a:hlinkClick r:id="rId3"/>
              </a:rPr>
              <a:t>://www.econlib.org/library/Essays/hykKnw1.html</a:t>
            </a:r>
            <a:r>
              <a:rPr lang="en-US" sz="1500" dirty="0"/>
              <a:t>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Hayek, Friedrich A. (1960). </a:t>
            </a:r>
            <a:r>
              <a:rPr lang="en-US" sz="1500" i="1" dirty="0"/>
              <a:t>The Constitution of Liberty</a:t>
            </a:r>
            <a:r>
              <a:rPr lang="en-US" sz="1500" dirty="0"/>
              <a:t>. Chicago: Chicago University Press.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Hodgson, Geoffrey (2015</a:t>
            </a:r>
            <a:r>
              <a:rPr lang="en-US" sz="1500" i="1" dirty="0"/>
              <a:t>). Conceptualizing Capitalism: Institutions, Evolution, Future. </a:t>
            </a:r>
            <a:r>
              <a:rPr lang="en-US" sz="1500" dirty="0"/>
              <a:t>Chicago and London: The University of Chicago Press. 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Hodgson, Geoffrey (2015</a:t>
            </a:r>
            <a:r>
              <a:rPr lang="en-US" sz="1500" i="1" dirty="0"/>
              <a:t>). Conceptualizing Capitalism: How the Misuse of Key Concepts Impedes our Understanding of Modern Economies</a:t>
            </a:r>
            <a:r>
              <a:rPr lang="en-US" sz="1500" dirty="0"/>
              <a:t>. </a:t>
            </a:r>
            <a:r>
              <a:rPr lang="pl-PL" sz="1500" dirty="0"/>
              <a:t>Pobrane 12.11.2016 z </a:t>
            </a:r>
            <a:r>
              <a:rPr lang="pl-PL" sz="1500" u="sng" dirty="0">
                <a:hlinkClick r:id="rId4"/>
              </a:rPr>
              <a:t>http://www.booksandideas.net/Conceptualizing-Capitalism.html</a:t>
            </a:r>
            <a:r>
              <a:rPr lang="pl-PL" sz="1500" dirty="0"/>
              <a:t> </a:t>
            </a:r>
            <a:endParaRPr lang="pl-PL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Kondratowicz, Andrzej (2007</a:t>
            </a:r>
            <a:r>
              <a:rPr lang="pl-PL" sz="1500" i="1" dirty="0"/>
              <a:t>). </a:t>
            </a:r>
            <a:r>
              <a:rPr lang="pl-PL" sz="1500" dirty="0"/>
              <a:t>Milton Friedman - życie i dzieło. </a:t>
            </a:r>
            <a:r>
              <a:rPr lang="pl-PL" sz="1500" i="1" dirty="0"/>
              <a:t>OLYMPUS Czasopismo Naukowe</a:t>
            </a:r>
            <a:r>
              <a:rPr lang="pl-PL" sz="1500" dirty="0"/>
              <a:t>, 1:113-126.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err="1"/>
              <a:t>Pagano</a:t>
            </a:r>
            <a:r>
              <a:rPr lang="pl-PL" sz="1500" dirty="0"/>
              <a:t>, Ugo (2014). </a:t>
            </a:r>
            <a:r>
              <a:rPr lang="en-US" sz="1500" dirty="0">
                <a:hlinkClick r:id="rId5"/>
              </a:rPr>
              <a:t>The crisis of intellectual monopoly capitalism</a:t>
            </a:r>
            <a:r>
              <a:rPr lang="en-US" sz="1500" dirty="0"/>
              <a:t>, </a:t>
            </a:r>
            <a:r>
              <a:rPr lang="en-US" sz="1500" i="1" dirty="0">
                <a:hlinkClick r:id="rId6"/>
              </a:rPr>
              <a:t>Cambridge Journal of Economics</a:t>
            </a:r>
            <a:r>
              <a:rPr lang="en-US" sz="1500" dirty="0"/>
              <a:t>, Oxford University Press, 38(6): 1409-1429. 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Rae, Douglas (2009). </a:t>
            </a:r>
            <a:r>
              <a:rPr lang="en-US" sz="1500" i="1" dirty="0"/>
              <a:t>Property, Freedom, and the Essential Job of Government</a:t>
            </a:r>
            <a:r>
              <a:rPr lang="en-US" sz="1500" dirty="0"/>
              <a:t>. Yale courses, Capitalism: Success, Crisis and Reform (PLSC 270), lecture 5, </a:t>
            </a:r>
            <a:r>
              <a:rPr lang="en-US" sz="1500" dirty="0" err="1"/>
              <a:t>pobrane</a:t>
            </a:r>
            <a:r>
              <a:rPr lang="en-US" sz="1500" dirty="0"/>
              <a:t> 10.11.2015 z </a:t>
            </a:r>
            <a:r>
              <a:rPr lang="en-US" sz="1500" u="sng" dirty="0">
                <a:hlinkClick r:id="rId7"/>
              </a:rPr>
              <a:t>https://www.youtube.com/watch?v=yYrhDxApqgg</a:t>
            </a:r>
            <a:r>
              <a:rPr lang="en-US" sz="1500" dirty="0"/>
              <a:t> 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/>
              <a:t>Vásquez</a:t>
            </a:r>
            <a:r>
              <a:rPr lang="en-US" sz="1500" dirty="0"/>
              <a:t>, Ian &amp; Tanja </a:t>
            </a:r>
            <a:r>
              <a:rPr lang="en-US" sz="1500" dirty="0" err="1"/>
              <a:t>Porčnik</a:t>
            </a:r>
            <a:r>
              <a:rPr lang="en-US" sz="1500" dirty="0"/>
              <a:t> (2015). </a:t>
            </a:r>
            <a:r>
              <a:rPr lang="en-US" sz="1500" i="1" dirty="0"/>
              <a:t>The Human Freedom Index. A Global Measurement of Personal, Civil and Economic Freedom</a:t>
            </a:r>
            <a:r>
              <a:rPr lang="en-US" sz="1500" dirty="0"/>
              <a:t>. Vancouver: Cato Institute, Fraser Institute and Friedrich </a:t>
            </a:r>
            <a:r>
              <a:rPr lang="en-US" sz="1500" dirty="0" err="1"/>
              <a:t>Naumann</a:t>
            </a:r>
            <a:r>
              <a:rPr lang="en-US" sz="1500" dirty="0"/>
              <a:t> Foundation for Liberty.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Wilkin, Jerzy (2009). Czy ekonomia może być piękna? Rozważania o przedmiocie i metodzie ekonomii. </a:t>
            </a:r>
            <a:r>
              <a:rPr lang="pl-PL" sz="1500" i="1" dirty="0"/>
              <a:t>Ekonomista</a:t>
            </a:r>
            <a:r>
              <a:rPr lang="pl-PL" sz="1500" dirty="0"/>
              <a:t>, 3: 295-313.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1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827584" y="1916832"/>
            <a:ext cx="7455454" cy="3096344"/>
          </a:xfrm>
        </p:spPr>
        <p:txBody>
          <a:bodyPr/>
          <a:lstStyle/>
          <a:p>
            <a:pPr algn="l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4000" b="1" dirty="0" smtClean="0"/>
              <a:t>KONIEC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39000" y="6389712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29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272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168274" y="427038"/>
            <a:ext cx="8796213" cy="5954289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Tytuł prezentacji jest oczywistym nawiązaniem do słynnej książki Miltona </a:t>
            </a:r>
            <a:r>
              <a:rPr lang="pl-PL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Friedmana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z roku 1962: trudno byłoby ją pominąć na konferencji poświęconej kapitalizmowi.</a:t>
            </a:r>
            <a:b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Jego pierwsza część - </a:t>
            </a:r>
            <a:r>
              <a:rPr lang="pl-PL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KAPITALIZM i WOLNOŚĆ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- jest po prostu powtórzeniem pełnego tytułu dzieła Friedmana. </a:t>
            </a:r>
            <a:b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Druga część - </a:t>
            </a:r>
            <a:r>
              <a:rPr lang="pl-PL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NIEROZERWALNE ZWIĄZKI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-  mogłaby być podtytułem oryginału, bowiem w pełni odzwierciedla pogląd Friedmana (</a:t>
            </a:r>
            <a:r>
              <a:rPr lang="pl-PL" sz="18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cf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 rozdział 1) </a:t>
            </a:r>
            <a:b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Można zatem powiedzieć, że moja prezentacja jest swoistym hołdem składanym </a:t>
            </a:r>
            <a:r>
              <a:rPr lang="pl-PL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Friedmanowi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</a:rPr>
              <a:t> *</a:t>
            </a:r>
            <a:r>
              <a:rPr lang="pl-PL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i zarazem przypomnieniem fundamentalnej roli </a:t>
            </a:r>
            <a:r>
              <a:rPr lang="pl-PL" sz="1800" i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Kapitalizmu i wolności</a:t>
            </a:r>
            <a:r>
              <a:rPr lang="pl-PL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 </a:t>
            </a:r>
            <a:r>
              <a:rPr lang="pl-PL" sz="1400" dirty="0" smtClean="0">
                <a:effectLst/>
                <a:latin typeface="Calibri" panose="020F0502020204030204" pitchFamily="34" charset="0"/>
              </a:rPr>
              <a:t>______________________________ </a:t>
            </a:r>
            <a:r>
              <a:rPr lang="pl-PL" sz="2400" dirty="0" smtClean="0">
                <a:effectLst/>
                <a:latin typeface="Calibri" panose="020F0502020204030204" pitchFamily="34" charset="0"/>
              </a:rPr>
              <a:t/>
            </a:r>
            <a:br>
              <a:rPr lang="pl-PL" sz="2400" dirty="0" smtClean="0">
                <a:effectLst/>
                <a:latin typeface="Calibri" panose="020F0502020204030204" pitchFamily="34" charset="0"/>
              </a:rPr>
            </a:br>
            <a:r>
              <a:rPr lang="pl-PL" sz="1600" dirty="0" smtClean="0">
                <a:effectLst/>
                <a:latin typeface="Calibri" panose="020F0502020204030204" pitchFamily="34" charset="0"/>
              </a:rPr>
              <a:t>*) Dwa dni temu, 16 listopada minęła właśnie dziewiąta rocznica jego śmierci.</a:t>
            </a:r>
            <a:endParaRPr lang="pl-PL" sz="1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400800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4575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168275" y="577105"/>
            <a:ext cx="8195518" cy="17291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dirty="0"/>
              <a:t>Książka Friedmana jest jednak dość stara. Zważywszy, że była ona opracowaniem jego wcześniejszych wykładów, pochodzących z lat 1955 (</a:t>
            </a:r>
            <a:r>
              <a:rPr lang="pl-PL" sz="2000" dirty="0" smtClean="0"/>
              <a:t>r. VI </a:t>
            </a:r>
            <a:r>
              <a:rPr lang="pl-PL" sz="2000" dirty="0"/>
              <a:t>– Rola rządu w edukacji) i 1956 (</a:t>
            </a:r>
            <a:r>
              <a:rPr lang="pl-PL" sz="2000" i="1" dirty="0" err="1"/>
              <a:t>Wabash</a:t>
            </a:r>
            <a:r>
              <a:rPr lang="pl-PL" sz="2000" i="1" dirty="0"/>
              <a:t> College </a:t>
            </a:r>
            <a:r>
              <a:rPr lang="pl-PL" sz="2000" i="1" dirty="0" err="1"/>
              <a:t>lectures</a:t>
            </a:r>
            <a:r>
              <a:rPr lang="pl-PL" sz="2000" dirty="0"/>
              <a:t>), </a:t>
            </a:r>
            <a:r>
              <a:rPr lang="pl-PL" sz="2000" b="1" dirty="0"/>
              <a:t>sięgamy aż 60 lat wstecz*</a:t>
            </a:r>
            <a:r>
              <a:rPr lang="pl-PL" sz="2000" dirty="0"/>
              <a:t>. </a:t>
            </a:r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3140224" y="6581001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78557" y="5877272"/>
            <a:ext cx="83258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____________________________ </a:t>
            </a:r>
            <a:r>
              <a:rPr lang="pl-PL" dirty="0">
                <a:latin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*) Pierwsze polskie tłumaczenie </a:t>
            </a:r>
            <a:r>
              <a:rPr lang="pl-PL" sz="1400" dirty="0" smtClean="0">
                <a:latin typeface="Calibri" panose="020F0502020204030204" pitchFamily="34" charset="0"/>
              </a:rPr>
              <a:t>ukazało się na początku </a:t>
            </a:r>
            <a:r>
              <a:rPr lang="pl-PL" sz="1400" dirty="0">
                <a:latin typeface="Calibri" panose="020F0502020204030204" pitchFamily="34" charset="0"/>
              </a:rPr>
              <a:t>lat </a:t>
            </a:r>
            <a:r>
              <a:rPr lang="pl-PL" sz="1400" dirty="0" smtClean="0">
                <a:latin typeface="Calibri" panose="020F0502020204030204" pitchFamily="34" charset="0"/>
              </a:rPr>
              <a:t>1980-ych </a:t>
            </a:r>
          </a:p>
          <a:p>
            <a:r>
              <a:rPr lang="pl-PL" sz="1400" dirty="0" smtClean="0">
                <a:latin typeface="Calibri" panose="020F0502020204030204" pitchFamily="34" charset="0"/>
              </a:rPr>
              <a:t>**) Nietożsamej z  wiedzą naukową, </a:t>
            </a:r>
            <a:r>
              <a:rPr lang="pl-PL" sz="1400" i="1" dirty="0" err="1" smtClean="0">
                <a:latin typeface="Calibri" panose="020F0502020204030204" pitchFamily="34" charset="0"/>
              </a:rPr>
              <a:t>cf</a:t>
            </a:r>
            <a:r>
              <a:rPr lang="pl-PL" sz="1400" dirty="0" smtClean="0">
                <a:latin typeface="Calibri" panose="020F0502020204030204" pitchFamily="34" charset="0"/>
              </a:rPr>
              <a:t>  Hayek (1960), </a:t>
            </a:r>
            <a:r>
              <a:rPr lang="pl-PL" sz="1400" i="1" dirty="0" smtClean="0">
                <a:latin typeface="Calibri" panose="020F0502020204030204" pitchFamily="34" charset="0"/>
              </a:rPr>
              <a:t>The </a:t>
            </a:r>
            <a:r>
              <a:rPr lang="pl-PL" sz="1400" i="1" dirty="0" err="1" smtClean="0">
                <a:latin typeface="Calibri" panose="020F0502020204030204" pitchFamily="34" charset="0"/>
              </a:rPr>
              <a:t>Constitution</a:t>
            </a:r>
            <a:r>
              <a:rPr lang="pl-PL" sz="1400" i="1" dirty="0" smtClean="0">
                <a:latin typeface="Calibri" panose="020F0502020204030204" pitchFamily="34" charset="0"/>
              </a:rPr>
              <a:t> of Liberty</a:t>
            </a:r>
            <a:r>
              <a:rPr lang="pl-PL" sz="1400" dirty="0" smtClean="0">
                <a:latin typeface="Calibri" panose="020F0502020204030204" pitchFamily="34" charset="0"/>
              </a:rPr>
              <a:t>, rozdział 2. 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30832" y="2564904"/>
            <a:ext cx="88682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Calibri" panose="020F0502020204030204" pitchFamily="34" charset="0"/>
              </a:rPr>
              <a:t>Czy dziś to ten sam kapitalizm i ta sama wolność? Niezupełnie!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200" dirty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200" b="1" dirty="0" smtClean="0">
                <a:latin typeface="Calibri" panose="020F0502020204030204" pitchFamily="34" charset="0"/>
              </a:rPr>
              <a:t>Jak </a:t>
            </a:r>
            <a:r>
              <a:rPr lang="pl-PL" sz="2200" b="1" dirty="0">
                <a:latin typeface="Calibri" panose="020F0502020204030204" pitchFamily="34" charset="0"/>
              </a:rPr>
              <a:t>zmienił się od tego czasu sam kapitalizm? </a:t>
            </a:r>
            <a:r>
              <a:rPr lang="pl-PL" sz="2200" b="1" dirty="0" smtClean="0">
                <a:latin typeface="Calibri" panose="020F0502020204030204" pitchFamily="34" charset="0"/>
              </a:rPr>
              <a:t/>
            </a:r>
            <a:br>
              <a:rPr lang="pl-PL" sz="2200" b="1" dirty="0" smtClean="0">
                <a:latin typeface="Calibri" panose="020F0502020204030204" pitchFamily="34" charset="0"/>
              </a:rPr>
            </a:br>
            <a:r>
              <a:rPr lang="pl-PL" sz="2200" b="1" dirty="0" smtClean="0">
                <a:latin typeface="Calibri" panose="020F0502020204030204" pitchFamily="34" charset="0"/>
              </a:rPr>
              <a:t/>
            </a:r>
            <a:br>
              <a:rPr lang="pl-PL" sz="2200" b="1" dirty="0" smtClean="0">
                <a:latin typeface="Calibri" panose="020F0502020204030204" pitchFamily="34" charset="0"/>
              </a:rPr>
            </a:br>
            <a:r>
              <a:rPr lang="pl-PL" sz="2200" dirty="0" smtClean="0">
                <a:latin typeface="Calibri" panose="020F0502020204030204" pitchFamily="34" charset="0"/>
              </a:rPr>
              <a:t>[z wielu aspektów tej zmiany w </a:t>
            </a:r>
            <a:r>
              <a:rPr lang="pl-PL" sz="2200" dirty="0" err="1" smtClean="0">
                <a:latin typeface="Calibri" panose="020F0502020204030204" pitchFamily="34" charset="0"/>
              </a:rPr>
              <a:t>wystapieniu</a:t>
            </a:r>
            <a:r>
              <a:rPr lang="pl-PL" sz="2200" dirty="0" smtClean="0">
                <a:latin typeface="Calibri" panose="020F0502020204030204" pitchFamily="34" charset="0"/>
              </a:rPr>
              <a:t> uwzględnimy jeden, wg nas najważniejszy: → nieprawdopodobny </a:t>
            </a:r>
            <a:r>
              <a:rPr lang="pl-PL" sz="2200" dirty="0">
                <a:latin typeface="Calibri" panose="020F0502020204030204" pitchFamily="34" charset="0"/>
              </a:rPr>
              <a:t>wzrost „</a:t>
            </a:r>
            <a:r>
              <a:rPr lang="pl-PL" sz="2200" dirty="0" err="1" smtClean="0">
                <a:latin typeface="Calibri" panose="020F0502020204030204" pitchFamily="34" charset="0"/>
              </a:rPr>
              <a:t>hayekowskiej</a:t>
            </a:r>
            <a:r>
              <a:rPr lang="pl-PL" sz="2200" dirty="0" smtClean="0">
                <a:latin typeface="Calibri" panose="020F0502020204030204" pitchFamily="34" charset="0"/>
              </a:rPr>
              <a:t>”** </a:t>
            </a:r>
            <a:r>
              <a:rPr lang="pl-PL" sz="2200" dirty="0">
                <a:latin typeface="Calibri" panose="020F0502020204030204" pitchFamily="34" charset="0"/>
              </a:rPr>
              <a:t>wiedzy i  informacji oraz dostępu do </a:t>
            </a:r>
            <a:r>
              <a:rPr lang="pl-PL" sz="2200" dirty="0" smtClean="0">
                <a:latin typeface="Calibri" panose="020F0502020204030204" pitchFamily="34" charset="0"/>
              </a:rPr>
              <a:t>niej, zarówno </a:t>
            </a:r>
            <a:r>
              <a:rPr lang="pl-PL" sz="2200" dirty="0">
                <a:latin typeface="Calibri" panose="020F0502020204030204" pitchFamily="34" charset="0"/>
              </a:rPr>
              <a:t>w sensie </a:t>
            </a:r>
            <a:r>
              <a:rPr lang="pl-PL" sz="2200" dirty="0" smtClean="0">
                <a:latin typeface="Calibri" panose="020F0502020204030204" pitchFamily="34" charset="0"/>
              </a:rPr>
              <a:t>(</a:t>
            </a:r>
            <a:r>
              <a:rPr lang="pl-PL" sz="2200" dirty="0">
                <a:latin typeface="Calibri" panose="020F0502020204030204" pitchFamily="34" charset="0"/>
              </a:rPr>
              <a:t>i) </a:t>
            </a:r>
            <a:r>
              <a:rPr lang="pl-PL" sz="2200" dirty="0" smtClean="0">
                <a:latin typeface="Calibri" panose="020F0502020204030204" pitchFamily="34" charset="0"/>
              </a:rPr>
              <a:t>technicznej osiągalności = </a:t>
            </a:r>
            <a:r>
              <a:rPr lang="pl-PL" i="1" dirty="0" smtClean="0">
                <a:latin typeface="Calibri" panose="020F0502020204030204" pitchFamily="34" charset="0"/>
              </a:rPr>
              <a:t>Google </a:t>
            </a:r>
            <a:r>
              <a:rPr lang="pl-PL" i="1" dirty="0" err="1" smtClean="0">
                <a:latin typeface="Calibri" panose="020F0502020204030204" pitchFamily="34" charset="0"/>
              </a:rPr>
              <a:t>it</a:t>
            </a:r>
            <a:r>
              <a:rPr lang="pl-PL" i="1" dirty="0" smtClean="0">
                <a:latin typeface="Calibri" panose="020F0502020204030204" pitchFamily="34" charset="0"/>
              </a:rPr>
              <a:t>!</a:t>
            </a:r>
            <a:r>
              <a:rPr lang="pl-PL" sz="2200" dirty="0" smtClean="0">
                <a:latin typeface="Calibri" panose="020F0502020204030204" pitchFamily="34" charset="0"/>
              </a:rPr>
              <a:t>), (ii</a:t>
            </a:r>
            <a:r>
              <a:rPr lang="pl-PL" sz="2200" dirty="0">
                <a:latin typeface="Calibri" panose="020F0502020204030204" pitchFamily="34" charset="0"/>
              </a:rPr>
              <a:t>) kosztu jej </a:t>
            </a:r>
            <a:r>
              <a:rPr lang="pl-PL" sz="2200" dirty="0" smtClean="0">
                <a:latin typeface="Calibri" panose="020F0502020204030204" pitchFamily="34" charset="0"/>
              </a:rPr>
              <a:t>pozyskania = </a:t>
            </a:r>
            <a:r>
              <a:rPr lang="pl-PL" i="1" dirty="0" smtClean="0">
                <a:latin typeface="Calibri" panose="020F0502020204030204" pitchFamily="34" charset="0"/>
              </a:rPr>
              <a:t>Google </a:t>
            </a:r>
            <a:r>
              <a:rPr lang="pl-PL" i="1" dirty="0" err="1" smtClean="0">
                <a:latin typeface="Calibri" panose="020F0502020204030204" pitchFamily="34" charset="0"/>
              </a:rPr>
              <a:t>it</a:t>
            </a:r>
            <a:r>
              <a:rPr lang="pl-PL" i="1" dirty="0" smtClean="0">
                <a:latin typeface="Calibri" panose="020F0502020204030204" pitchFamily="34" charset="0"/>
              </a:rPr>
              <a:t>!</a:t>
            </a:r>
            <a:r>
              <a:rPr lang="pl-PL" sz="2200" dirty="0" smtClean="0">
                <a:latin typeface="Calibri" panose="020F0502020204030204" pitchFamily="34" charset="0"/>
              </a:rPr>
              <a:t>, </a:t>
            </a:r>
            <a:r>
              <a:rPr lang="pl-PL" sz="2200" dirty="0">
                <a:latin typeface="Calibri" panose="020F0502020204030204" pitchFamily="34" charset="0"/>
              </a:rPr>
              <a:t>jak </a:t>
            </a:r>
            <a:r>
              <a:rPr lang="pl-PL" sz="2200" dirty="0" smtClean="0">
                <a:latin typeface="Calibri" panose="020F0502020204030204" pitchFamily="34" charset="0"/>
              </a:rPr>
              <a:t>i (iii) politycznej osiągalności = demokratyzacja informacji = </a:t>
            </a:r>
            <a:r>
              <a:rPr lang="pl-PL" i="1" dirty="0" err="1" smtClean="0">
                <a:latin typeface="Calibri" panose="020F0502020204030204" pitchFamily="34" charset="0"/>
              </a:rPr>
              <a:t>if</a:t>
            </a:r>
            <a:r>
              <a:rPr lang="pl-PL" i="1" dirty="0" smtClean="0">
                <a:latin typeface="Calibri" panose="020F0502020204030204" pitchFamily="34" charset="0"/>
              </a:rPr>
              <a:t> </a:t>
            </a:r>
            <a:r>
              <a:rPr lang="pl-PL" i="1" dirty="0" err="1" smtClean="0">
                <a:latin typeface="Calibri" panose="020F0502020204030204" pitchFamily="34" charset="0"/>
              </a:rPr>
              <a:t>you’re</a:t>
            </a:r>
            <a:r>
              <a:rPr lang="pl-PL" i="1" dirty="0" smtClean="0">
                <a:latin typeface="Calibri" panose="020F0502020204030204" pitchFamily="34" charset="0"/>
              </a:rPr>
              <a:t> in China, go to Hong Kong and </a:t>
            </a:r>
            <a:r>
              <a:rPr lang="pl-PL" i="1" dirty="0" err="1" smtClean="0">
                <a:latin typeface="Calibri" panose="020F0502020204030204" pitchFamily="34" charset="0"/>
              </a:rPr>
              <a:t>google</a:t>
            </a:r>
            <a:r>
              <a:rPr lang="pl-PL" i="1" dirty="0" smtClean="0">
                <a:latin typeface="Calibri" panose="020F0502020204030204" pitchFamily="34" charset="0"/>
              </a:rPr>
              <a:t> </a:t>
            </a:r>
            <a:r>
              <a:rPr lang="pl-PL" i="1" dirty="0" err="1" smtClean="0">
                <a:latin typeface="Calibri" panose="020F0502020204030204" pitchFamily="34" charset="0"/>
              </a:rPr>
              <a:t>it</a:t>
            </a:r>
            <a:r>
              <a:rPr lang="pl-PL" i="1" dirty="0" smtClean="0">
                <a:latin typeface="Calibri" panose="020F0502020204030204" pitchFamily="34" charset="0"/>
              </a:rPr>
              <a:t>!</a:t>
            </a:r>
            <a:r>
              <a:rPr lang="pl-PL" sz="2200" dirty="0" smtClean="0">
                <a:latin typeface="Calibri" panose="020F0502020204030204" pitchFamily="34" charset="0"/>
              </a:rPr>
              <a:t>]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352401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966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3140224" y="6581001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68275" y="130174"/>
            <a:ext cx="86583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pl-PL" sz="2200" b="1" dirty="0">
                <a:latin typeface="Calibri" panose="020F0502020204030204" pitchFamily="34" charset="0"/>
              </a:rPr>
              <a:t>Co stało się przez ten czas z wolnością </a:t>
            </a:r>
            <a:r>
              <a:rPr lang="pl-PL" sz="2200" dirty="0" smtClean="0">
                <a:latin typeface="Calibri" panose="020F0502020204030204" pitchFamily="34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</a:rPr>
            </a:br>
            <a:r>
              <a:rPr lang="pl-PL" sz="2200" dirty="0" smtClean="0">
                <a:latin typeface="Calibri" panose="020F0502020204030204" pitchFamily="34" charset="0"/>
              </a:rPr>
              <a:t>- </a:t>
            </a:r>
            <a:r>
              <a:rPr lang="pl-PL" sz="2200" dirty="0">
                <a:latin typeface="Calibri" panose="020F0502020204030204" pitchFamily="34" charset="0"/>
              </a:rPr>
              <a:t>w tym z wolnością gospodarczą</a:t>
            </a:r>
            <a:r>
              <a:rPr lang="pl-PL" sz="2200" dirty="0" smtClean="0">
                <a:latin typeface="Calibri" panose="020F0502020204030204" pitchFamily="34" charset="0"/>
              </a:rPr>
              <a:t>?</a:t>
            </a:r>
            <a:br>
              <a:rPr lang="pl-PL" sz="2200" dirty="0" smtClean="0">
                <a:latin typeface="Calibri" panose="020F0502020204030204" pitchFamily="34" charset="0"/>
              </a:rPr>
            </a:br>
            <a:r>
              <a:rPr lang="pl-PL" sz="2200" dirty="0">
                <a:latin typeface="Calibri" panose="020F0502020204030204" pitchFamily="34" charset="0"/>
              </a:rPr>
              <a:t/>
            </a:r>
            <a:br>
              <a:rPr lang="pl-PL" sz="2200" dirty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wystąpieniu nie będziemy mieli miejsca na szersze potraktowanie tego tematu. Zainteresowanych odsyłamy do literatury tego przedmiotu, w tym 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do rankingów (i opracowań na temat) wolności publikowanych przez 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err="1" smtClean="0">
                <a:latin typeface="Calibri" panose="020F0502020204030204" pitchFamily="34" charset="0"/>
              </a:rPr>
              <a:t>Freedom</a:t>
            </a:r>
            <a:r>
              <a:rPr lang="pl-PL" sz="2000" dirty="0" smtClean="0">
                <a:latin typeface="Calibri" panose="020F0502020204030204" pitchFamily="34" charset="0"/>
              </a:rPr>
              <a:t> House i Fraser </a:t>
            </a:r>
            <a:r>
              <a:rPr lang="pl-PL" sz="2000" dirty="0" err="1" smtClean="0">
                <a:latin typeface="Calibri" panose="020F0502020204030204" pitchFamily="34" charset="0"/>
              </a:rPr>
              <a:t>Institute</a:t>
            </a:r>
            <a:r>
              <a:rPr lang="pl-PL" sz="2000" dirty="0" smtClean="0">
                <a:latin typeface="Calibri" panose="020F0502020204030204" pitchFamily="34" charset="0"/>
              </a:rPr>
              <a:t> (nowy </a:t>
            </a:r>
            <a:r>
              <a:rPr lang="pl-PL" sz="2000" i="1" dirty="0" smtClean="0">
                <a:latin typeface="Calibri" panose="020F0502020204030204" pitchFamily="34" charset="0"/>
              </a:rPr>
              <a:t>The Human </a:t>
            </a:r>
            <a:r>
              <a:rPr lang="pl-PL" sz="2000" i="1" dirty="0" err="1" smtClean="0">
                <a:latin typeface="Calibri" panose="020F0502020204030204" pitchFamily="34" charset="0"/>
              </a:rPr>
              <a:t>Freedom</a:t>
            </a:r>
            <a:r>
              <a:rPr lang="pl-PL" sz="2000" i="1" dirty="0" smtClean="0">
                <a:latin typeface="Calibri" panose="020F0502020204030204" pitchFamily="34" charset="0"/>
              </a:rPr>
              <a:t> Index</a:t>
            </a:r>
            <a:r>
              <a:rPr lang="pl-PL" sz="2000" dirty="0" smtClean="0">
                <a:latin typeface="Calibri" panose="020F0502020204030204" pitchFamily="34" charset="0"/>
              </a:rPr>
              <a:t>).  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obszarze wolności gospodarczej odsyłamy do Kondratowicz (2013). 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Tutaj zaznaczymy jedynie i </a:t>
            </a:r>
            <a:r>
              <a:rPr lang="pl-PL" sz="2000" b="1" dirty="0" smtClean="0">
                <a:latin typeface="Calibri" panose="020F0502020204030204" pitchFamily="34" charset="0"/>
              </a:rPr>
              <a:t>zilustrujemy na kolejnych siedmiu slajdach</a:t>
            </a:r>
            <a:r>
              <a:rPr lang="pl-PL" sz="2000" dirty="0" smtClean="0">
                <a:latin typeface="Calibri" panose="020F0502020204030204" pitchFamily="34" charset="0"/>
              </a:rPr>
              <a:t>, że:</a:t>
            </a:r>
          </a:p>
          <a:p>
            <a:endParaRPr lang="pl-PL" sz="2000" b="1" dirty="0" smtClean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/>
              </a:rPr>
              <a:t>→ </a:t>
            </a:r>
            <a:r>
              <a:rPr lang="pl-PL" sz="2000" dirty="0" smtClean="0">
                <a:latin typeface="Calibri" panose="020F0502020204030204" pitchFamily="34" charset="0"/>
              </a:rPr>
              <a:t>w  długim okresie (1850-2007) poziom wolności gospodarczej dwudziestki czołowych gospodarek świata znacznie wzrósł, choć niemonotonicznie.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/>
              </a:rPr>
              <a:t>→ </a:t>
            </a:r>
            <a:r>
              <a:rPr lang="pl-PL" sz="2000" dirty="0" smtClean="0">
                <a:latin typeface="Calibri" panose="020F0502020204030204" pitchFamily="34" charset="0"/>
              </a:rPr>
              <a:t>w latach (dla których mamy odpowiednio precyzyjne dane dla ponad 100 krajów (tj. od roku 1970), średni poziom wolności gospodarczej na świecie znacznie rósł, do czego głównie przyczyniły się kraje </a:t>
            </a:r>
            <a:r>
              <a:rPr lang="pl-PL" sz="2000" dirty="0">
                <a:latin typeface="Calibri" panose="020F0502020204030204" pitchFamily="34" charset="0"/>
              </a:rPr>
              <a:t>„</a:t>
            </a:r>
            <a:r>
              <a:rPr lang="pl-PL" sz="2000" dirty="0" smtClean="0">
                <a:latin typeface="Calibri" panose="020F0502020204030204" pitchFamily="34" charset="0"/>
              </a:rPr>
              <a:t>wychodzące” </a:t>
            </a:r>
            <a:r>
              <a:rPr lang="pl-PL" sz="2000" dirty="0">
                <a:latin typeface="Calibri" panose="020F0502020204030204" pitchFamily="34" charset="0"/>
              </a:rPr>
              <a:t>z socjalizmu i „</a:t>
            </a:r>
            <a:r>
              <a:rPr lang="pl-PL" sz="2000" dirty="0" smtClean="0">
                <a:latin typeface="Calibri" panose="020F0502020204030204" pitchFamily="34" charset="0"/>
              </a:rPr>
              <a:t>przechodzące” </a:t>
            </a:r>
            <a:r>
              <a:rPr lang="pl-PL" sz="2000" dirty="0">
                <a:latin typeface="Calibri" panose="020F0502020204030204" pitchFamily="34" charset="0"/>
              </a:rPr>
              <a:t>do kapitalizmu</a:t>
            </a:r>
            <a:r>
              <a:rPr lang="pl-PL" sz="2000" dirty="0" smtClean="0">
                <a:latin typeface="Calibri" panose="020F0502020204030204" pitchFamily="34" charset="0"/>
              </a:rPr>
              <a:t>]. 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/>
              </a:rPr>
              <a:t>→ j</a:t>
            </a:r>
            <a:r>
              <a:rPr lang="pl-PL" sz="2000" dirty="0" smtClean="0">
                <a:latin typeface="Calibri" panose="020F0502020204030204" pitchFamily="34" charset="0"/>
              </a:rPr>
              <a:t>ednak niektóre czołowe kraje rozwiniętego kapitalizmu (w tym USA) zanotowały po roku 2000 regres.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352401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559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768752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4400" dirty="0" smtClean="0"/>
              <a:t>HIEL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err="1" smtClean="0"/>
              <a:t>Historical</a:t>
            </a:r>
            <a:r>
              <a:rPr lang="pl-PL" dirty="0" smtClean="0"/>
              <a:t> Index of Economic Liberty, 1850-2007</a:t>
            </a:r>
          </a:p>
          <a:p>
            <a:pPr marL="0" indent="0">
              <a:buNone/>
            </a:pPr>
            <a:r>
              <a:rPr lang="pl-PL" sz="2800" dirty="0" err="1" smtClean="0"/>
              <a:t>Leandro</a:t>
            </a:r>
            <a:r>
              <a:rPr lang="pl-PL" sz="2800" dirty="0" smtClean="0"/>
              <a:t> </a:t>
            </a:r>
            <a:r>
              <a:rPr lang="pl-PL" sz="2800" dirty="0" err="1" smtClean="0"/>
              <a:t>Prados</a:t>
            </a:r>
            <a:r>
              <a:rPr lang="pl-PL" sz="2800" dirty="0" smtClean="0"/>
              <a:t> de la </a:t>
            </a:r>
            <a:r>
              <a:rPr lang="pl-PL" sz="2800" dirty="0" err="1" smtClean="0"/>
              <a:t>Escosura</a:t>
            </a:r>
            <a:r>
              <a:rPr lang="pl-PL" sz="2800" dirty="0" smtClean="0"/>
              <a:t>, </a:t>
            </a:r>
            <a:r>
              <a:rPr lang="pl-PL" sz="2800" dirty="0" err="1" smtClean="0"/>
              <a:t>Madrid</a:t>
            </a:r>
            <a:r>
              <a:rPr lang="pl-PL" sz="2800" dirty="0" smtClean="0"/>
              <a:t> 2014</a:t>
            </a:r>
          </a:p>
          <a:p>
            <a:pPr marL="0" indent="0">
              <a:buNone/>
            </a:pPr>
            <a:endParaRPr lang="pl-PL" sz="2800" dirty="0" smtClean="0"/>
          </a:p>
          <a:p>
            <a:r>
              <a:rPr lang="pl-PL" sz="2800" dirty="0" smtClean="0"/>
              <a:t>Mierzy długookresowe zmiany poziomu wolności gospodarczej</a:t>
            </a:r>
          </a:p>
          <a:p>
            <a:r>
              <a:rPr lang="pl-PL" sz="2800" dirty="0" smtClean="0"/>
              <a:t>Obejmuje 21 (pre-1994) krajów OECD </a:t>
            </a:r>
          </a:p>
          <a:p>
            <a:r>
              <a:rPr lang="pl-PL" sz="2800" dirty="0" smtClean="0"/>
              <a:t>Bazuje na pojęciu wolności negatywnej (Berlin, 1958) </a:t>
            </a:r>
          </a:p>
          <a:p>
            <a:r>
              <a:rPr lang="pl-PL" sz="2800" dirty="0" smtClean="0"/>
              <a:t>Zbieżny z koncepcją IWG Frasera – obszary 2-5</a:t>
            </a:r>
          </a:p>
          <a:p>
            <a:r>
              <a:rPr lang="pl-PL" sz="2800" dirty="0" smtClean="0"/>
              <a:t>Wartości znormalizowane do przedziału &lt;0; 10&gt; </a:t>
            </a:r>
          </a:p>
          <a:p>
            <a:r>
              <a:rPr lang="pl-PL" sz="2800" dirty="0" smtClean="0"/>
              <a:t>Średnia </a:t>
            </a:r>
            <a:r>
              <a:rPr lang="pl-PL" sz="2800" u="sng" dirty="0" smtClean="0"/>
              <a:t>nieważona</a:t>
            </a:r>
            <a:r>
              <a:rPr lang="pl-PL" sz="2800" dirty="0" smtClean="0"/>
              <a:t> 9 (po 1950 - 12) aspektów </a:t>
            </a:r>
          </a:p>
          <a:p>
            <a:endParaRPr lang="pl-PL" sz="28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AA413-05A4-4BFD-AEF6-F0FAAEA57CE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948264" y="5733256"/>
            <a:ext cx="1905000" cy="457200"/>
          </a:xfrm>
        </p:spPr>
        <p:txBody>
          <a:bodyPr/>
          <a:lstStyle/>
          <a:p>
            <a:pPr>
              <a:defRPr/>
            </a:pPr>
            <a:fld id="{760AA413-05A4-4BFD-AEF6-F0FAAEA57CE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Symbol zastępczy zawartości 1" descr="PradosdelaEscosura-1.pdf - Adobe Acrobat Pr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0835" y="-819472"/>
            <a:ext cx="11342266" cy="7677472"/>
          </a:xfrm>
        </p:spPr>
      </p:pic>
      <p:cxnSp>
        <p:nvCxnSpPr>
          <p:cNvPr id="5" name="Łącznik prostoliniowy 4"/>
          <p:cNvCxnSpPr/>
          <p:nvPr/>
        </p:nvCxnSpPr>
        <p:spPr bwMode="auto">
          <a:xfrm>
            <a:off x="467544" y="458044"/>
            <a:ext cx="7776864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ymbol zastępczy numeru slajdu 3"/>
          <p:cNvSpPr txBox="1">
            <a:spLocks/>
          </p:cNvSpPr>
          <p:nvPr/>
        </p:nvSpPr>
        <p:spPr bwMode="auto">
          <a:xfrm>
            <a:off x="7271657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60AA413-05A4-4BFD-AEF6-F0FAAEA57CEB}" type="slidenum">
              <a:rPr lang="en-US" b="1" smtClean="0">
                <a:solidFill>
                  <a:schemeClr val="bg2"/>
                </a:solidFill>
              </a:rPr>
              <a:pPr>
                <a:defRPr/>
              </a:pPr>
              <a:t>7</a:t>
            </a:fld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55576" y="2996952"/>
            <a:ext cx="73448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bg1"/>
                </a:solidFill>
              </a:rPr>
              <a:t>średnia dla HIEL(21) wzrosła z 6,7 (1850) do 9,1 (2007)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bg1"/>
                </a:solidFill>
              </a:rPr>
              <a:t>Autor posługuje się miarą „redukcji różnicy do maksimum HIEL”: </a:t>
            </a:r>
            <a:br>
              <a:rPr lang="pl-PL" i="1" dirty="0">
                <a:solidFill>
                  <a:schemeClr val="bg1"/>
                </a:solidFill>
              </a:rPr>
            </a:br>
            <a:r>
              <a:rPr lang="pl-PL" i="1" dirty="0">
                <a:solidFill>
                  <a:schemeClr val="bg1"/>
                </a:solidFill>
              </a:rPr>
              <a:t>(3,3-0,9)/3,3</a:t>
            </a:r>
            <a:r>
              <a:rPr lang="pl-PL" i="1" dirty="0">
                <a:solidFill>
                  <a:schemeClr val="bg1"/>
                </a:solidFill>
                <a:sym typeface="Symbol"/>
              </a:rPr>
              <a:t>73%</a:t>
            </a:r>
            <a:r>
              <a:rPr lang="pl-PL" i="1" dirty="0">
                <a:solidFill>
                  <a:schemeClr val="bg1"/>
                </a:solidFill>
              </a:rPr>
              <a:t> (tzn. różnica zmniejszyła się o prawie ¾)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bg1"/>
                </a:solidFill>
              </a:rPr>
              <a:t>HIEL nie rósł monotonicznie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bg1"/>
                </a:solidFill>
              </a:rPr>
              <a:t>1850-1914 </a:t>
            </a:r>
            <a:r>
              <a:rPr lang="pl-PL" b="1" dirty="0">
                <a:solidFill>
                  <a:schemeClr val="bg1"/>
                </a:solidFill>
                <a:sym typeface="Symbol"/>
              </a:rPr>
              <a:t>; 1925-1939 ; 1950-2007 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bg1"/>
                </a:solidFill>
                <a:sym typeface="Symbol"/>
              </a:rPr>
              <a:t>ale</a:t>
            </a:r>
            <a:r>
              <a:rPr lang="pl-PL" b="1" dirty="0">
                <a:solidFill>
                  <a:schemeClr val="bg1"/>
                </a:solidFill>
                <a:sym typeface="Symbol"/>
              </a:rPr>
              <a:t>: [1960s &amp; 1970s ] oraz HIEL(1989) = HIEL(1913)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Palatino 02 vX.docx - Microsoft Wo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6237" y="-36134"/>
            <a:ext cx="11416554" cy="6858000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AA413-05A4-4BFD-AEF6-F0FAAEA57CE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" name="Łącznik prosty ze strzałką 6"/>
          <p:cNvCxnSpPr/>
          <p:nvPr/>
        </p:nvCxnSpPr>
        <p:spPr bwMode="auto">
          <a:xfrm flipH="1">
            <a:off x="3059832" y="2060848"/>
            <a:ext cx="432048" cy="72008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Łącznik prosty ze strzałką 11"/>
          <p:cNvCxnSpPr/>
          <p:nvPr/>
        </p:nvCxnSpPr>
        <p:spPr bwMode="auto">
          <a:xfrm>
            <a:off x="3491880" y="2060848"/>
            <a:ext cx="864096" cy="4320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Łącznik prosty ze strzałką 13"/>
          <p:cNvCxnSpPr/>
          <p:nvPr/>
        </p:nvCxnSpPr>
        <p:spPr bwMode="auto">
          <a:xfrm>
            <a:off x="3491880" y="2060848"/>
            <a:ext cx="1440160" cy="47380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" name="Symbol zastępczy numeru slajdu 3"/>
          <p:cNvSpPr txBox="1">
            <a:spLocks/>
          </p:cNvSpPr>
          <p:nvPr/>
        </p:nvSpPr>
        <p:spPr bwMode="auto">
          <a:xfrm>
            <a:off x="7271657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60AA413-05A4-4BFD-AEF6-F0FAAEA57CEB}" type="slidenum">
              <a:rPr lang="en-US" b="1" smtClean="0">
                <a:solidFill>
                  <a:schemeClr val="bg2"/>
                </a:solidFill>
              </a:rPr>
              <a:pPr>
                <a:defRPr/>
              </a:pPr>
              <a:t>8</a:t>
            </a:fld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12804" y="620688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2"/>
                </a:solidFill>
              </a:rPr>
              <a:t>[patrz: Kondratowicz, 2013: 100]</a:t>
            </a:r>
            <a:endParaRPr lang="pl-P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662617" y="1110506"/>
            <a:ext cx="7772400" cy="4766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sz="3200" dirty="0"/>
          </a:p>
        </p:txBody>
      </p:sp>
      <p:sp>
        <p:nvSpPr>
          <p:cNvPr id="5" name="AutoShape 2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168275" y="-509588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Znalezione obrazy dla zapytania wsei lublin"/>
          <p:cNvSpPr>
            <a:spLocks noChangeAspect="1" noChangeArrowheads="1"/>
          </p:cNvSpPr>
          <p:nvPr/>
        </p:nvSpPr>
        <p:spPr bwMode="auto">
          <a:xfrm>
            <a:off x="8172400" y="1772816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8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10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12" descr="data:image/jpeg;base64,/9j/4AAQSkZJRgABAQAAAQABAAD/2wCEAAkGBxETEhQQDxQVEhQWFB4WFhQUFBcWGBUWFh0XFxgcGBQYICggHyAxHhUeLTEkJiosLi4uFx8zODMtNygtLjABCgoKDg0OGxAQFy0eHCU3LCwsLCwsLCwsLC4sNCwsMiwsNywrLCw0LCw3LCwsLCwsLCwsKyssLCwrKywsNywrK//AABEIAHAAcAMBIgACEQEDEQH/xAAcAAABBAMBAAAAAAAAAAAAAAAGAAMHCAECBQT/xABBEAABAwIBBgoJAgMJAAAAAAABAAIDBBESBQcTITE1BhQiQVFTcnOSslJhcYGRk6Gx0TJiJULCFSMkQ4KiweHw/8QAGQEAAgMBAAAAAAAAAAAAAAAAAQQCAwUA/8QAIREAAgICAwEBAAMAAAAAAAAAAAECEQMxBCEyEkETIlH/2gAMAwEAAhEDEQA/AJxQdnaJ/s2SxI5cew2/najFBudvdsneR+dqnj9ID0QZpHek7xFLSO9J3iK6FFwerJo9NDTySR6+W3Dbk7dpunjwTyhyf8LLyjZv6dZOsc/qWr9R/wBKKOTpHek7xFLSO9J3iKfyjk2eBwZURuicRiDXW1jZfUT0LzIqn2gG2kd6TvEUtI70neIrVZjjc4hrQXOOwDWTbWdXsCITOkd6TvEUtI70neIrRpvrCyuoBtpHek7xFLSO9J3iK1WF1HFh+AB/h1J3LUQoezf7upO4aiFY8vTGFoSDc7e7Ze3H52oyQbnb3bJ24/O1HH7Rz0BGaypL21lC5zrSQ4mco8l1nNdh6No2IgpcjVE9Hklsr3iSGeN0tnOBwhrjZ2v9rdvSo04M5YNJUsqQ3GGggsxYcQcLHXY9CJKfOLI11Y7RE8YsYxpLaEhhZ6OvmPNsKby4pfTcUVxaSBrhNlM1NXPOSSDIQy5vZjSWtt6tV/euatI22AHQLfBbptKlRBiRfmoydpcoNcRdsMbnn2u5Dfu74IQUtZksn4YaipO2R4Y0/tjv/U4qrkSrGwxVsi3KVAaeaWmP+VI5gvtwgnAfDZedGedyg0dfjAsJow/2ubyXf0/FBinjl9QTA12JJJJTAWGzf7upO5aiFD2b/d1J3LUQrHl6YwtCQbnb3bJ24/O1GSDc7e7Ze3H52o4/aOeiDqWmfK9sUTS97jZrRtJRFUcAsoMa55ZGQ1pc7DK0loaMRuOmw2Lz8BJZW10T4GCV7Q44C7CS23Kwnp6Bzo4yLFk+omllyXM6lq5GvxwyNJDidTg+F2o2J1kHnT+XLKMqRVGNkUNdfWFlYEZbdh1FpLSOgtNj9llMEDV7rAnoViuAuTtBQ08Z26MOd7Xco/dQHkWh09RDAP55WtPZvd30BVmgLagkuXLUS3GiN89eT8VPBUDbFLhPZkFvu1qiFWM4Z5O09FURDaYyW9pusfZVxjdcA9Iup8SVxojNdmySSSaIFhs3+7qTuWohQ9m/3dSdy1EKx5emMLQkG5292yduPztRkg3O3u2Ttx+dqOP2jpaIXyLlR9NOyoiALmXsHXsbgjXZd9/D6flPZT00c7m4XVLWWkIO3V0+9cLIWSjVTCBsscTnDkmS9nH0RbnRC3N7IZXQNrKQzN2xBzseoX/TtWjk/jv+2ylX+AcB7/WdqysNJ5xY7COgjaP/AHQsq5ADfM/Q6SuMh2QxF3+p5wj7FTeo7zLZPwUss52yy2B/bGMI+pcj2pfzBZfIl9ZGXQXQ+R0qtHCKg0FVPBzMldbsnlN+hVlIn3ChbPHQaOtZKNk0X+6M2P0IU+LKp0RmugFSWAsrRKiw2b/d1J3LUQoezf7upO5aiFY8vTGFoSDc7e7ZO3H52oyQbnb3bJ24/O1HH7Rz0RHwLP8AEKXvR9ijfhNVNknnpaJjoq01sLhJcuxWaLyA2s1rW6iPV61HmR8rTU0mlpyGvw4blodqNuY+xdwZwspda35TU/lxycvpFSdKgeylC5k0rHvEjmyODnjY5wJxH4rySvwtLjzAn4a1v6zrJJJPSTrK6fBfJ3GKyngIu10oLuwzluv6uTb3q9uo2RJ94K5O4tRwQkWLIhi7RF3fUlehxubp6pfzBMrGbt2MG8D7H2oKzz5Px0bJxthlHhk5Lvrh+CMSmMvUPGaSaDnfG5o7VuT9QFLHL5kmB9orekm4X3aD0gFOLYFyw2b/AHdSdy1EKHs3+7qTuWohWPL0xhaEg3O3u2Ttx+dqMkG5292y9uPztRx+0c9EEOKLsr8FqSKhZXMqZXiTVE0xNAc8gmxI1gck60JXUhcI6OQZDommN4LJA54wm7G4ZQHOHMNY1npC0ssmmqf6Ur9I+R9mZocdXNOdkMQAP7pSf+GH4oBUs5uJIaPJxqKh7YhNKX3cbYg2zWho2nZsCjyHUKR0F2H5N9ZXiyrlaCmbjqZGxjmxGxPsG0qOOEGdB7rsoI8A66QAuPZj2D3n3KP6uokleZJnOkedrnm5/wCktj4spdyLHOtFj6aoZI0PjcHtOxzTcfEL0ROsfUVXHI+V6ildjppDGTtbta72tOpSXwfzmwyWjrW6B3WDlRu9vO36hRycaUe12jlNPZH3DDJ3F66phAsNKXt7MnLFh0XcR7lx0e53qdump6uMh7Zoi3E0ggmMgjWOkP8AogJPYpXBMqeyw+b/AHdSdy1EKHs3+7qTuWohWXL0y9aEg3O3u2Ttx+dqMkHZ2Wk5NkABJxx6gCT+tvMEcftHPRBBC6FRl2rewxyVEzmEWLHPJaR0ELy8Vk6uT5b/AMJcVk6uT5b/AMLWai9i40sveXWLiXYRhbiJOFvQL7B6k5xWTq5Plv8AwlxWTq5Plv8AwutBGkk5xWXq5Plv/CXFpOrk+W/8I2jhtJOcVl6uT5b/AMLPFZerk+W/8IWcNBxw4ATgxYsFzhxWtfDsvbnSTvFZerk+W/8ACxxWTq5Plv8AwiAsFm/3dSdy1EKH+AItk6kB1f3LdqIFjy9MYWj/2Q=="/>
          <p:cNvSpPr>
            <a:spLocks noChangeAspect="1" noChangeArrowheads="1"/>
          </p:cNvSpPr>
          <p:nvPr/>
        </p:nvSpPr>
        <p:spPr bwMode="auto">
          <a:xfrm>
            <a:off x="473075" y="122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2" name="Picture 4" descr="footer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899"/>
            <a:ext cx="745182" cy="10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87824" y="6534834"/>
            <a:ext cx="302433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solidFill>
                  <a:schemeClr val="tx1">
                    <a:lumMod val="50000"/>
                  </a:schemeClr>
                </a:solidFill>
              </a:rPr>
              <a:t>Andrzej Kondratowicz </a:t>
            </a:r>
            <a:endParaRPr lang="pl-PL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7219900" y="6380187"/>
            <a:ext cx="1905000" cy="457200"/>
          </a:xfrm>
        </p:spPr>
        <p:txBody>
          <a:bodyPr/>
          <a:lstStyle/>
          <a:p>
            <a:fld id="{18169EC0-EBF0-4DA7-A378-97AA03D16EB5}" type="slidenum">
              <a:rPr lang="pl-PL" altLang="pl-PL" smtClean="0"/>
              <a:pPr/>
              <a:t>9</a:t>
            </a:fld>
            <a:endParaRPr lang="pl-PL" alt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123950"/>
            <a:ext cx="8851900" cy="482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473074" y="107653"/>
            <a:ext cx="76273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Średni poziom wolności gospodarczej świata mierzony łańcuchowym Indeksem Wolności Gospodarczej Instytutu Frasera &lt;0; 10&gt;, 101 krajów, 1980-2013, szereg przeliczony wg najnowszych danych (2015).</a:t>
            </a:r>
            <a:endParaRPr lang="en-US" dirty="0"/>
          </a:p>
        </p:txBody>
      </p:sp>
      <p:sp>
        <p:nvSpPr>
          <p:cNvPr id="14" name="Prostokąt 13"/>
          <p:cNvSpPr/>
          <p:nvPr/>
        </p:nvSpPr>
        <p:spPr>
          <a:xfrm>
            <a:off x="151433" y="6027002"/>
            <a:ext cx="7627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źródło: Fraser </a:t>
            </a:r>
            <a:r>
              <a:rPr lang="pl-PL" dirty="0" err="1" smtClean="0"/>
              <a:t>Institute</a:t>
            </a:r>
            <a:r>
              <a:rPr lang="pl-PL" dirty="0" smtClean="0"/>
              <a:t>, EFW data set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76&quot;&gt;&lt;/object&gt;&lt;object type=&quot;2&quot; unique_id=&quot;10077&quot;&gt;&lt;object type=&quot;3&quot; unique_id=&quot;10078&quot;&gt;&lt;property id=&quot;20148&quot; value=&quot;5&quot;/&gt;&lt;property id=&quot;20300&quot; value=&quot;Slide 1 - &amp;quot;Konferencja Jubileuszowa XX-lecia TEP&amp;#x0D;&amp;#x0A;&amp;#x0D;&amp;#x0A;KAPITALIZM&amp;#x0D;&amp;#x0A;FAKTY I ILUZJE &amp;quot;&quot;/&gt;&lt;property id=&quot;20307&quot; value=&quot;256&quot;/&gt;&lt;/object&gt;&lt;object type=&quot;3&quot; unique_id=&quot;10079&quot;&gt;&lt;property id=&quot;20148&quot; value=&quot;5&quot;/&gt;&lt;property id=&quot;20300&quot; value=&quot;Slide 2 - &amp;quot;&amp;#x0D;&amp;#x0A;&amp;#x0D;&amp;#x0A;&amp;quot;&quot;/&gt;&lt;property id=&quot;20307&quot; value=&quot;257&quot;/&gt;&lt;/object&gt;&lt;object type=&quot;3&quot; unique_id=&quot;10080&quot;&gt;&lt;property id=&quot;20148&quot; value=&quot;5&quot;/&gt;&lt;property id=&quot;20300&quot; value=&quot;Slide 21 - &amp;quot;O roli wiedzy, a szczególnie wiedzy konkretnych warunków w danym czasie i miejscu („ „the knowledge of the particu&quot;/&gt;&lt;property id=&quot;20307&quot; value=&quot;258&quot;/&gt;&lt;/object&gt;&lt;object type=&quot;3&quot; unique_id=&quot;10083&quot;&gt;&lt;property id=&quot;20148&quot; value=&quot;5&quot;/&gt;&lt;property id=&quot;20300&quot; value=&quot;Slide 28 - &amp;quot;&amp;#x0D;&amp;#x0A;&amp;#x0D;&amp;#x0A;&amp;quot;&quot;/&gt;&lt;property id=&quot;20307&quot; value=&quot;259&quot;/&gt;&lt;/object&gt;&lt;object type=&quot;3&quot; unique_id=&quot;10196&quot;&gt;&lt;property id=&quot;20148&quot; value=&quot;5&quot;/&gt;&lt;property id=&quot;20300&quot; value=&quot;Slide 26 - &amp;quot;NA KONIEC:  &amp;#x0D;&amp;#x0A;zredefiniujmy kapitalizm*, &amp;#x0D;&amp;#x0A;uwzględniając wątki pominięte u Hodgsona:&amp;#x0D;&amp;#x0A;&amp;#x0D;&amp;#x0A;(1) kapitalizm jest rozwinięci&quot;/&gt;&lt;property id=&quot;20307&quot; value=&quot;266&quot;/&gt;&lt;/object&gt;&lt;object type=&quot;3&quot; unique_id=&quot;10197&quot;&gt;&lt;property id=&quot;20148&quot; value=&quot;5&quot;/&gt;&lt;property id=&quot;20300&quot; value=&quot;Slide 27 - &amp;quot;P.S.  CO  POMINĄŁEM:&amp;#x0D;&amp;#x0A;&amp;#x0D;&amp;#x0A;1. zmienność poziomu wolności wewnątrz kapitalizmu;  zagrożenia wolności: państwo a rynek (w&quot;/&gt;&lt;property id=&quot;20307&quot; value=&quot;267&quot;/&gt;&lt;/object&gt;&lt;object type=&quot;3&quot; unique_id=&quot;10198&quot;&gt;&lt;property id=&quot;20148&quot; value=&quot;5&quot;/&gt;&lt;property id=&quot;20300&quot; value=&quot;Slide 29 - &amp;quot;&amp;#x0D;&amp;#x0A;&amp;#x0D;&amp;#x0A;KONIEC&amp;#x0D;&amp;#x0A;&amp;#x0D;&amp;#x0A;&amp;quot;&quot;/&gt;&lt;property id=&quot;20307&quot; value=&quot;268&quot;/&gt;&lt;/object&gt;&lt;object type=&quot;3&quot; unique_id=&quot;10299&quot;&gt;&lt;property id=&quot;20148&quot; value=&quot;5&quot;/&gt;&lt;property id=&quot;20300&quot; value=&quot;Slide 14 - &amp;quot;&amp;#x0D;&amp;#x0A;&amp;#x0D;&amp;#x0A;&amp;quot;&quot;/&gt;&lt;property id=&quot;20307&quot; value=&quot;272&quot;/&gt;&lt;/object&gt;&lt;object type=&quot;3&quot; unique_id=&quot;10300&quot;&gt;&lt;property id=&quot;20148&quot; value=&quot;5&quot;/&gt;&lt;property id=&quot;20300&quot; value=&quot;Slide 24 - &amp;quot;&amp;#x0D;&amp;#x0A;&amp;#x0D;&amp;#x0A;&amp;quot;&quot;/&gt;&lt;property id=&quot;20307&quot; value=&quot;273&quot;/&gt;&lt;/object&gt;&lt;object type=&quot;3&quot; unique_id=&quot;10797&quot;&gt;&lt;property id=&quot;20148&quot; value=&quot;5&quot;/&gt;&lt;property id=&quot;20300&quot; value=&quot;Slide 4 - &amp;quot;Książka Friedmana jest jednak dość stara. Zważywszy, że była ona opracowaniem jego wcześniejszych wykładów, pochodz&quot;/&gt;&lt;property id=&quot;20307&quot; value=&quot;275&quot;/&gt;&lt;/object&gt;&lt;object type=&quot;3&quot; unique_id=&quot;10799&quot;&gt;&lt;property id=&quot;20148&quot; value=&quot;5&quot;/&gt;&lt;property id=&quot;20300&quot; value=&quot;Slide 23 - &amp;quot;&amp;#x0D;&amp;#x0A;&amp;#x0D;&amp;#x0A;&amp;quot;&quot;/&gt;&lt;property id=&quot;20307&quot; value=&quot;276&quot;/&gt;&lt;/object&gt;&lt;object type=&quot;3&quot; unique_id=&quot;10800&quot;&gt;&lt;property id=&quot;20148&quot; value=&quot;5&quot;/&gt;&lt;property id=&quot;20300&quot; value=&quot;Slide 22 - &amp;quot;&amp;#x0D;&amp;#x0A;&amp;#x0D;&amp;#x0A;&amp;quot;&quot;/&gt;&lt;property id=&quot;20307&quot; value=&quot;277&quot;/&gt;&lt;/object&gt;&lt;object type=&quot;3&quot; unique_id=&quot;10990&quot;&gt;&lt;property id=&quot;20148&quot; value=&quot;5&quot;/&gt;&lt;property id=&quot;20300&quot; value=&quot;Slide 3 - &amp;quot;&amp;#x0D;&amp;#x0A;Tytuł prezentacji jest oczywistym nawiązaniem do słynnej książki Miltona Friedmana z roku 1962: trudno byłoby ją p&quot;/&gt;&lt;property id=&quot;20307&quot; value=&quot;279&quot;/&gt;&lt;/object&gt;&lt;object type=&quot;3&quot; unique_id=&quot;11071&quot;&gt;&lt;property id=&quot;20148&quot; value=&quot;5&quot;/&gt;&lt;property id=&quot;20300&quot; value=&quot;Slide 13 - &amp;quot;&amp;#x0D;&amp;#x0A;&amp;#x0D;&amp;#x0A;&amp;#x0D;&amp;#x0A;KONTEKST MIĘDZY-SYSTEMOWY&amp;#x0D;&amp;#x0A;→ Wolność jest specyficznie związana z systemem kapitalistycznym, a nie innym (feudal&quot;/&gt;&lt;property id=&quot;20307&quot; value=&quot;280&quot;/&gt;&lt;/object&gt;&lt;object type=&quot;3&quot; unique_id=&quot;12078&quot;&gt;&lt;property id=&quot;20148&quot; value=&quot;5&quot;/&gt;&lt;property id=&quot;20300&quot; value=&quot;Slide 15 - &amp;quot;&amp;#x0D;&amp;#x0A;&amp;#x0D;&amp;#x0A;&amp;quot;&quot;/&gt;&lt;property id=&quot;20307&quot; value=&quot;284&quot;/&gt;&lt;/object&gt;&lt;object type=&quot;3&quot; unique_id=&quot;12079&quot;&gt;&lt;property id=&quot;20148&quot; value=&quot;5&quot;/&gt;&lt;property id=&quot;20300&quot; value=&quot;Slide 17 - &amp;quot;Gdyby ktoś chciał sprawdzić jak jest w oryginale …&amp;quot;&quot;/&gt;&lt;property id=&quot;20307&quot; value=&quot;285&quot;/&gt;&lt;/object&gt;&lt;object type=&quot;3&quot; unique_id=&quot;12080&quot;&gt;&lt;property id=&quot;20148&quot; value=&quot;5&quot;/&gt;&lt;property id=&quot;20300&quot; value=&quot;Slide 18 - &amp;quot;Czy aby na pewno?&amp;quot;&quot;/&gt;&lt;property id=&quot;20307&quot; value=&quot;283&quot;/&gt;&lt;/object&gt;&lt;object type=&quot;3&quot; unique_id=&quot;12081&quot;&gt;&lt;property id=&quot;20148&quot; value=&quot;5&quot;/&gt;&lt;property id=&quot;20300&quot; value=&quot;Slide 19 - &amp;quot;&amp;#x0D;&amp;#x0A;&amp;#x0D;&amp;#x0A;&amp;quot;&quot;/&gt;&lt;property id=&quot;20307&quot; value=&quot;282&quot;/&gt;&lt;/object&gt;&lt;object type=&quot;3&quot; unique_id=&quot;12333&quot;&gt;&lt;property id=&quot;20148&quot; value=&quot;5&quot;/&gt;&lt;property id=&quot;20300&quot; value=&quot;Slide 16 - &amp;quot;Skoro nie znaleźliśmy „dobrej” definicji u Friedmana i Hayeka, spójrzmy na efekt mrówczej pracy Hodgsona:&amp;quot;&quot;/&gt;&lt;property id=&quot;20307&quot; value=&quot;286&quot;/&gt;&lt;/object&gt;&lt;object type=&quot;3&quot; unique_id=&quot;13010&quot;&gt;&lt;property id=&quot;20148&quot; value=&quot;5&quot;/&gt;&lt;property id=&quot;20300&quot; value=&quot;Slide 20 - &amp;quot;&amp;#x0D;&amp;#x0A;&amp;#x0D;&amp;#x0A;&amp;quot;&quot;/&gt;&lt;property id=&quot;20307&quot; value=&quot;287&quot;/&gt;&lt;/object&gt;&lt;object type=&quot;3&quot; unique_id=&quot;13282&quot;&gt;&lt;property id=&quot;20148&quot; value=&quot;5&quot;/&gt;&lt;property id=&quot;20300&quot; value=&quot;Slide 25 - &amp;quot;&amp;#x0D;&amp;#x0A;&amp;#x0D;&amp;#x0A;&amp;#x0D;&amp;#x0A;&amp;quot;&quot;/&gt;&lt;property id=&quot;20307&quot; value=&quot;288&quot;/&gt;&lt;/object&gt;&lt;object type=&quot;3&quot; unique_id=&quot;14890&quot;&gt;&lt;property id=&quot;20148&quot; value=&quot;5&quot;/&gt;&lt;property id=&quot;20300&quot; value=&quot;Slide 8&quot;/&gt;&lt;property id=&quot;20307&quot; value=&quot;299&quot;/&gt;&lt;/object&gt;&lt;object type=&quot;3&quot; unique_id=&quot;14891&quot;&gt;&lt;property id=&quot;20148&quot; value=&quot;5&quot;/&gt;&lt;property id=&quot;20300&quot; value=&quot;Slide 9 - &amp;quot;&amp;#x0D;&amp;#x0A;&amp;#x0D;&amp;#x0A;&amp;#x0D;&amp;#x0A;&amp;quot;&quot;/&gt;&lt;property id=&quot;20307&quot; value=&quot;300&quot;/&gt;&lt;/object&gt;&lt;object type=&quot;3&quot; unique_id=&quot;14892&quot;&gt;&lt;property id=&quot;20148&quot; value=&quot;5&quot;/&gt;&lt;property id=&quot;20300&quot; value=&quot;Slide 6&quot;/&gt;&lt;property id=&quot;20307&quot; value=&quot;301&quot;/&gt;&lt;/object&gt;&lt;object type=&quot;3&quot; unique_id=&quot;14894&quot;&gt;&lt;property id=&quot;20148&quot; value=&quot;5&quot;/&gt;&lt;property id=&quot;20300&quot; value=&quot;Slide 7&quot;/&gt;&lt;property id=&quot;20307&quot; value=&quot;303&quot;/&gt;&lt;/object&gt;&lt;object type=&quot;3&quot; unique_id=&quot;15227&quot;&gt;&lt;property id=&quot;20148&quot; value=&quot;5&quot;/&gt;&lt;property id=&quot;20300&quot; value=&quot;Slide 10&quot;/&gt;&lt;property id=&quot;20307&quot; value=&quot;306&quot;/&gt;&lt;/object&gt;&lt;object type=&quot;3&quot; unique_id=&quot;15228&quot;&gt;&lt;property id=&quot;20148&quot; value=&quot;5&quot;/&gt;&lt;property id=&quot;20300&quot; value=&quot;Slide 11&quot;/&gt;&lt;property id=&quot;20307&quot; value=&quot;307&quot;/&gt;&lt;/object&gt;&lt;object type=&quot;3&quot; unique_id=&quot;15401&quot;&gt;&lt;property id=&quot;20148&quot; value=&quot;5&quot;/&gt;&lt;property id=&quot;20300&quot; value=&quot;Slide 12 - &amp;quot;.&amp;#x0D;&amp;#x0A;&amp;#x0D;&amp;#x0A;&amp;quot;&quot;/&gt;&lt;property id=&quot;20307&quot; value=&quot;308&quot;/&gt;&lt;/object&gt;&lt;object type=&quot;3&quot; unique_id=&quot;15432&quot;&gt;&lt;property id=&quot;20148&quot; value=&quot;5&quot;/&gt;&lt;property id=&quot;20300&quot; value=&quot;Slide 5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oaring design template">
  <a:themeElements>
    <a:clrScheme name="Motyw pakietu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Motyw pakietu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Soaring design template</Template>
  <TotalTime>3923</TotalTime>
  <Words>1609</Words>
  <Application>Microsoft Office PowerPoint</Application>
  <PresentationFormat>Pokaz na ekranie (4:3)</PresentationFormat>
  <Paragraphs>214</Paragraphs>
  <Slides>29</Slides>
  <Notes>6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Soaring design template</vt:lpstr>
      <vt:lpstr>Wykres</vt:lpstr>
      <vt:lpstr>Konferencja Jubileuszowa XX-lecia TEP  KAPITALIZM FAKTY I ILUZJE </vt:lpstr>
      <vt:lpstr>  </vt:lpstr>
      <vt:lpstr> Tytuł prezentacji jest oczywistym nawiązaniem do słynnej książki Miltona Friedmana z roku 1962: trudno byłoby ją pominąć na konferencji poświęconej kapitalizmowi.  Jego pierwsza część - KAPITALIZM i WOLNOŚĆ - jest po prostu powtórzeniem pełnego tytułu dzieła Friedmana.   Druga część - NIEROZERWALNE ZWIĄZKI -  mogłaby być podtytułem oryginału, bowiem w pełni odzwierciedla pogląd Friedmana (cf. rozdział 1)   Można zatem powiedzieć, że moja prezentacja jest swoistym hołdem składanym Friedmanowi * i zarazem przypomnieniem fundamentalnej roli Kapitalizmu i wolności. ______________________________  *) Dwa dni temu, 16 listopada minęła właśnie dziewiąta rocznica jego śmierci.</vt:lpstr>
      <vt:lpstr>Książka Friedmana jest jednak dość stara. Zważywszy, że była ona opracowaniem jego wcześniejszych wykładów, pochodzących z lat 1955 (r. VI – Rola rządu w edukacji) i 1956 (Wabash College lectures), sięgamy aż 60 lat wstecz*. </vt:lpstr>
      <vt:lpstr>Prezentacja programu PowerPoint</vt:lpstr>
      <vt:lpstr>Prezentacja programu PowerPoint</vt:lpstr>
      <vt:lpstr>Prezentacja programu PowerPoint</vt:lpstr>
      <vt:lpstr>Prezentacja programu PowerPoint</vt:lpstr>
      <vt:lpstr>   </vt:lpstr>
      <vt:lpstr>Prezentacja programu PowerPoint</vt:lpstr>
      <vt:lpstr>Prezentacja programu PowerPoint</vt:lpstr>
      <vt:lpstr>.  </vt:lpstr>
      <vt:lpstr>   KONTEKST MIĘDZY-SYSTEMOWY → Wolność jest specyficznie związana z systemem kapitalistycznym, a nie innym (feudalnym, socjalistycznym) – te ostatnie charakteryzują się jej deficytem.   KONTEKST WEWNĄTRZ-SYSTEMOWY → Poziom wolności w ramach systemu kapitalistycznego jest zróżnicowany przestrzennie i zmienny w czasie – nie jest dany raz na zawsze. Wolność jest zawsze zagrożona! (tu: demokratyczne samoograniczenie wolności – F. Zakaria)</vt:lpstr>
      <vt:lpstr>  </vt:lpstr>
      <vt:lpstr>  </vt:lpstr>
      <vt:lpstr>Skoro nie znaleźliśmy „dobrej” definicji u Friedmana i Hayeka, spójrzmy na efekt mrówczej pracy Hodgsona:</vt:lpstr>
      <vt:lpstr>Gdyby ktoś chciał sprawdzić jak jest w oryginale …</vt:lpstr>
      <vt:lpstr>Czy aby na pewno?</vt:lpstr>
      <vt:lpstr>  </vt:lpstr>
      <vt:lpstr>  </vt:lpstr>
      <vt:lpstr>O roli wiedzy, a szczególnie wiedzy konkretnych warunków w danym czasie i miejscu („ „the knowledge of the particular circumstances of time and place” ) czyli informacji:  Mówiąc o KAPITALIZMIE i WOLNOŚCI Miltona Friedmana sięgaliśmy 60 lat wstecz. Gdy sięgniemy jeszcze 10 lat głębiej , dojdziemy do słynnego artykułu Hayeka  „The Use of Knowledge in the Society” (AER, 1945) „What is the problem we wish to solve when we try to construct a rational economic order? (…) it is a problem of the utilization of knowledge which is not given to anyone in its totality”. (s.519) oraz do The Constitution of Liberty (1960) </vt:lpstr>
      <vt:lpstr>  </vt:lpstr>
      <vt:lpstr>  </vt:lpstr>
      <vt:lpstr>  </vt:lpstr>
      <vt:lpstr>   </vt:lpstr>
      <vt:lpstr>NA KONIEC:   zredefiniujmy kapitalizm*,  uwzględniając wątki pominięte u Hodgsona:  (1) kapitalizm jest rozwinięciem (modelu) prostej gospodarki towarowej opartej na swobodnej wymianie rynkowej, w warunkach wolności siły roboczej i prywatnej własności kapitału;  (2) kluczową rolę dla działania kapitalizmu odgrywa względna rzadkości czynników produkcji: historycznie większa rzadkość kapitału w stosunku do siły roboczej. Jednak zakres pojęcia kapitału ewoluuje: staje się on coraz bardziej uspołeczniony i zarazem coraz mniej namacalny (tangible) – coraz bardziej nasycony wiedzą i informacją. Względna rzadkość tak rozumianego  kapitału maleje – ze wszystkimi tego konsekwencjami  (3) odnosimy go [jego reguły] do skali szerszej niż lokalna – w istocie do państw narodowych i międzynarodowej przestrzeni gospodarczej.  ____________  *) przyjmujemy tu perspektywę ekonomisty, w żaden sposób nie chcąc jednak umniejszyć wagi nieekonomicznych aspektów działania systemu kapitalistycznego</vt:lpstr>
      <vt:lpstr>P.S.  CO  POMINĄŁEM:  1. zmienność poziomu wolności wewnątrz kapitalizmu;  zagrożenia wolności: państwo a rynek (wybór prywatny a wybór publiczny). Hayek uważa, że nie tyle sama „wielkość państwa/rządu” jest najważniejsza, a rodzaj intruzji państwowych i nastawienie państwa/rządu do wolności i niezależności jednostek.  2. moralne aspekty kapitalizmu (i socjalizmu): → Jason Brennan (2014), Why not Capitalism? a Jerry Cohen (2009) Why not socialism?  oraz  → Deirdre McCloskey.  3. głębszą analizę roli względnej rzadkości czynników w różnych systemach gospodarczych : rzadkość kapitału w kapitalizmie  oraz  ewolucja pojęcia kapitału (kapitał trwały, ludzki, społeczny)  4. rolę postępu technicznego – zwłaszcza w dziedzinie transportu i komunikacji -  dla powstania i ekspansji kapitalizmu.</vt:lpstr>
      <vt:lpstr>  </vt:lpstr>
      <vt:lpstr>  KONIEC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dyskusyjny  Zawody przyszłości …</dc:title>
  <dc:creator>Andrzej Kondratowicz</dc:creator>
  <cp:lastModifiedBy>Andrzej</cp:lastModifiedBy>
  <cp:revision>295</cp:revision>
  <dcterms:created xsi:type="dcterms:W3CDTF">2015-09-22T20:26:12Z</dcterms:created>
  <dcterms:modified xsi:type="dcterms:W3CDTF">2015-11-20T12:23:58Z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TC010690721045</vt:lpwstr>
  </property>
</Properties>
</file>