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7" r:id="rId2"/>
    <p:sldId id="265" r:id="rId3"/>
    <p:sldId id="263" r:id="rId4"/>
    <p:sldId id="271" r:id="rId5"/>
    <p:sldId id="273" r:id="rId6"/>
    <p:sldId id="276" r:id="rId7"/>
    <p:sldId id="274" r:id="rId8"/>
    <p:sldId id="275" r:id="rId9"/>
    <p:sldId id="340" r:id="rId10"/>
    <p:sldId id="342" r:id="rId11"/>
    <p:sldId id="304" r:id="rId12"/>
    <p:sldId id="302" r:id="rId13"/>
    <p:sldId id="301" r:id="rId14"/>
    <p:sldId id="339" r:id="rId15"/>
    <p:sldId id="300" r:id="rId16"/>
    <p:sldId id="296" r:id="rId17"/>
    <p:sldId id="299" r:id="rId18"/>
    <p:sldId id="298" r:id="rId19"/>
    <p:sldId id="297" r:id="rId20"/>
    <p:sldId id="310" r:id="rId21"/>
    <p:sldId id="325" r:id="rId22"/>
    <p:sldId id="324" r:id="rId23"/>
    <p:sldId id="322" r:id="rId24"/>
    <p:sldId id="321" r:id="rId25"/>
    <p:sldId id="320" r:id="rId26"/>
    <p:sldId id="319" r:id="rId27"/>
    <p:sldId id="318" r:id="rId28"/>
    <p:sldId id="315" r:id="rId29"/>
    <p:sldId id="313" r:id="rId30"/>
    <p:sldId id="341" r:id="rId31"/>
    <p:sldId id="314" r:id="rId32"/>
    <p:sldId id="312" r:id="rId33"/>
    <p:sldId id="311" r:id="rId34"/>
    <p:sldId id="272" r:id="rId35"/>
    <p:sldId id="326" r:id="rId36"/>
    <p:sldId id="331" r:id="rId37"/>
    <p:sldId id="330" r:id="rId38"/>
    <p:sldId id="329" r:id="rId39"/>
    <p:sldId id="338" r:id="rId40"/>
    <p:sldId id="337" r:id="rId41"/>
    <p:sldId id="336" r:id="rId42"/>
    <p:sldId id="335" r:id="rId43"/>
    <p:sldId id="334" r:id="rId44"/>
    <p:sldId id="333" r:id="rId45"/>
    <p:sldId id="332" r:id="rId46"/>
    <p:sldId id="328" r:id="rId47"/>
  </p:sldIdLst>
  <p:sldSz cx="9144000" cy="6858000" type="screen4x3"/>
  <p:notesSz cx="6858000" cy="9144000"/>
  <p:custDataLst>
    <p:tags r:id="rId49"/>
  </p:custDataLst>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30" y="8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44" d="100"/>
          <a:sy n="44" d="100"/>
        </p:scale>
        <p:origin x="-220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BD2C57-5D9A-4B13-9DA7-A99443410D24}" type="datetimeFigureOut">
              <a:rPr lang="pl-PL" smtClean="0"/>
              <a:t>2015-11-21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582CBCF-B26F-4040-AE95-C7506D74A8DD}" type="slidenum">
              <a:rPr lang="pl-PL" smtClean="0"/>
              <a:t>‹#›</a:t>
            </a:fld>
            <a:endParaRPr lang="pl-PL"/>
          </a:p>
        </p:txBody>
      </p:sp>
    </p:spTree>
    <p:extLst>
      <p:ext uri="{BB962C8B-B14F-4D97-AF65-F5344CB8AC3E}">
        <p14:creationId xmlns:p14="http://schemas.microsoft.com/office/powerpoint/2010/main" val="4051997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B1279BB-5431-403C-8F71-AB1B68EAC2B3}" type="slidenum">
              <a:rPr lang="pl-PL" smtClean="0"/>
              <a:t>1</a:t>
            </a:fld>
            <a:endParaRPr lang="pl-PL"/>
          </a:p>
        </p:txBody>
      </p:sp>
      <p:sp>
        <p:nvSpPr>
          <p:cNvPr id="5" name="Symbol zastępczy stopki 4"/>
          <p:cNvSpPr>
            <a:spLocks noGrp="1"/>
          </p:cNvSpPr>
          <p:nvPr>
            <p:ph type="ftr" sz="quarter" idx="11"/>
          </p:nvPr>
        </p:nvSpPr>
        <p:spPr/>
        <p:txBody>
          <a:bodyPr/>
          <a:lstStyle/>
          <a:p>
            <a:r>
              <a:rPr lang="pl-PL" smtClean="0"/>
              <a:t>Andrzej Kondratowicz</a:t>
            </a:r>
            <a:endParaRPr lang="pl-PL"/>
          </a:p>
        </p:txBody>
      </p:sp>
    </p:spTree>
    <p:extLst>
      <p:ext uri="{BB962C8B-B14F-4D97-AF65-F5344CB8AC3E}">
        <p14:creationId xmlns:p14="http://schemas.microsoft.com/office/powerpoint/2010/main" val="1714708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CB1279BB-5431-403C-8F71-AB1B68EAC2B3}" type="slidenum">
              <a:rPr lang="pl-PL" smtClean="0"/>
              <a:t>2</a:t>
            </a:fld>
            <a:endParaRPr lang="pl-PL"/>
          </a:p>
        </p:txBody>
      </p:sp>
      <p:sp>
        <p:nvSpPr>
          <p:cNvPr id="5" name="Symbol zastępczy stopki 4"/>
          <p:cNvSpPr>
            <a:spLocks noGrp="1"/>
          </p:cNvSpPr>
          <p:nvPr>
            <p:ph type="ftr" sz="quarter" idx="11"/>
          </p:nvPr>
        </p:nvSpPr>
        <p:spPr/>
        <p:txBody>
          <a:bodyPr/>
          <a:lstStyle/>
          <a:p>
            <a:r>
              <a:rPr lang="pl-PL" smtClean="0"/>
              <a:t>Andrzej Kondratowicz</a:t>
            </a:r>
            <a:endParaRPr lang="pl-PL"/>
          </a:p>
        </p:txBody>
      </p:sp>
    </p:spTree>
    <p:extLst>
      <p:ext uri="{BB962C8B-B14F-4D97-AF65-F5344CB8AC3E}">
        <p14:creationId xmlns:p14="http://schemas.microsoft.com/office/powerpoint/2010/main" val="648771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10"/>
          </p:nvPr>
        </p:nvSpPr>
        <p:spPr/>
        <p:txBody>
          <a:bodyPr/>
          <a:lstStyle/>
          <a:p>
            <a:fld id="{CB1279BB-5431-403C-8F71-AB1B68EAC2B3}" type="slidenum">
              <a:rPr lang="pl-PL" smtClean="0"/>
              <a:t>3</a:t>
            </a:fld>
            <a:endParaRPr lang="pl-PL"/>
          </a:p>
        </p:txBody>
      </p:sp>
      <p:sp>
        <p:nvSpPr>
          <p:cNvPr id="5" name="Symbol zastępczy stopki 4"/>
          <p:cNvSpPr>
            <a:spLocks noGrp="1"/>
          </p:cNvSpPr>
          <p:nvPr>
            <p:ph type="ftr" sz="quarter" idx="11"/>
          </p:nvPr>
        </p:nvSpPr>
        <p:spPr/>
        <p:txBody>
          <a:bodyPr/>
          <a:lstStyle/>
          <a:p>
            <a:r>
              <a:rPr lang="pl-PL" smtClean="0"/>
              <a:t>Andrzej Kondratowicz</a:t>
            </a:r>
            <a:endParaRPr lang="pl-PL"/>
          </a:p>
        </p:txBody>
      </p:sp>
    </p:spTree>
    <p:extLst>
      <p:ext uri="{BB962C8B-B14F-4D97-AF65-F5344CB8AC3E}">
        <p14:creationId xmlns:p14="http://schemas.microsoft.com/office/powerpoint/2010/main" val="1714708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10"/>
          </p:nvPr>
        </p:nvSpPr>
        <p:spPr/>
        <p:txBody>
          <a:bodyPr/>
          <a:lstStyle/>
          <a:p>
            <a:fld id="{7582CBCF-B26F-4040-AE95-C7506D74A8DD}" type="slidenum">
              <a:rPr lang="pl-PL" smtClean="0"/>
              <a:t>46</a:t>
            </a:fld>
            <a:endParaRPr lang="pl-PL"/>
          </a:p>
        </p:txBody>
      </p:sp>
    </p:spTree>
    <p:extLst>
      <p:ext uri="{BB962C8B-B14F-4D97-AF65-F5344CB8AC3E}">
        <p14:creationId xmlns:p14="http://schemas.microsoft.com/office/powerpoint/2010/main" val="17797417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E592C914-45B0-41A6-B1B0-029436C4B3C7}" type="datetimeFigureOut">
              <a:rPr lang="pl-PL" smtClean="0"/>
              <a:t>2015-11-21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EAEFBBC-E8FE-4175-A2A1-F6DA9AD245E8}" type="slidenum">
              <a:rPr lang="pl-PL" smtClean="0"/>
              <a:t>‹#›</a:t>
            </a:fld>
            <a:endParaRPr lang="pl-PL"/>
          </a:p>
        </p:txBody>
      </p:sp>
    </p:spTree>
    <p:extLst>
      <p:ext uri="{BB962C8B-B14F-4D97-AF65-F5344CB8AC3E}">
        <p14:creationId xmlns:p14="http://schemas.microsoft.com/office/powerpoint/2010/main" val="302388993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592C914-45B0-41A6-B1B0-029436C4B3C7}" type="datetimeFigureOut">
              <a:rPr lang="pl-PL" smtClean="0"/>
              <a:t>2015-11-21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EAEFBBC-E8FE-4175-A2A1-F6DA9AD245E8}" type="slidenum">
              <a:rPr lang="pl-PL" smtClean="0"/>
              <a:t>‹#›</a:t>
            </a:fld>
            <a:endParaRPr lang="pl-PL"/>
          </a:p>
        </p:txBody>
      </p:sp>
    </p:spTree>
    <p:extLst>
      <p:ext uri="{BB962C8B-B14F-4D97-AF65-F5344CB8AC3E}">
        <p14:creationId xmlns:p14="http://schemas.microsoft.com/office/powerpoint/2010/main" val="897206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592C914-45B0-41A6-B1B0-029436C4B3C7}" type="datetimeFigureOut">
              <a:rPr lang="pl-PL" smtClean="0"/>
              <a:t>2015-11-21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EAEFBBC-E8FE-4175-A2A1-F6DA9AD245E8}" type="slidenum">
              <a:rPr lang="pl-PL" smtClean="0"/>
              <a:t>‹#›</a:t>
            </a:fld>
            <a:endParaRPr lang="pl-PL"/>
          </a:p>
        </p:txBody>
      </p:sp>
    </p:spTree>
    <p:extLst>
      <p:ext uri="{BB962C8B-B14F-4D97-AF65-F5344CB8AC3E}">
        <p14:creationId xmlns:p14="http://schemas.microsoft.com/office/powerpoint/2010/main" val="25994079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10"/>
          </p:nvPr>
        </p:nvSpPr>
        <p:spPr/>
        <p:txBody>
          <a:bodyPr/>
          <a:lstStyle/>
          <a:p>
            <a:fld id="{E592C914-45B0-41A6-B1B0-029436C4B3C7}" type="datetimeFigureOut">
              <a:rPr lang="pl-PL" smtClean="0"/>
              <a:t>2015-11-21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EAEFBBC-E8FE-4175-A2A1-F6DA9AD245E8}" type="slidenum">
              <a:rPr lang="pl-PL" smtClean="0"/>
              <a:t>‹#›</a:t>
            </a:fld>
            <a:endParaRPr lang="pl-PL"/>
          </a:p>
        </p:txBody>
      </p:sp>
    </p:spTree>
    <p:extLst>
      <p:ext uri="{BB962C8B-B14F-4D97-AF65-F5344CB8AC3E}">
        <p14:creationId xmlns:p14="http://schemas.microsoft.com/office/powerpoint/2010/main" val="50362990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E592C914-45B0-41A6-B1B0-029436C4B3C7}" type="datetimeFigureOut">
              <a:rPr lang="pl-PL" smtClean="0"/>
              <a:t>2015-11-21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4EAEFBBC-E8FE-4175-A2A1-F6DA9AD245E8}" type="slidenum">
              <a:rPr lang="pl-PL" smtClean="0"/>
              <a:t>‹#›</a:t>
            </a:fld>
            <a:endParaRPr lang="pl-PL"/>
          </a:p>
        </p:txBody>
      </p:sp>
    </p:spTree>
    <p:extLst>
      <p:ext uri="{BB962C8B-B14F-4D97-AF65-F5344CB8AC3E}">
        <p14:creationId xmlns:p14="http://schemas.microsoft.com/office/powerpoint/2010/main" val="3033151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E592C914-45B0-41A6-B1B0-029436C4B3C7}" type="datetimeFigureOut">
              <a:rPr lang="pl-PL" smtClean="0"/>
              <a:t>2015-11-21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EAEFBBC-E8FE-4175-A2A1-F6DA9AD245E8}" type="slidenum">
              <a:rPr lang="pl-PL" smtClean="0"/>
              <a:t>‹#›</a:t>
            </a:fld>
            <a:endParaRPr lang="pl-PL"/>
          </a:p>
        </p:txBody>
      </p:sp>
    </p:spTree>
    <p:extLst>
      <p:ext uri="{BB962C8B-B14F-4D97-AF65-F5344CB8AC3E}">
        <p14:creationId xmlns:p14="http://schemas.microsoft.com/office/powerpoint/2010/main" val="3782611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E592C914-45B0-41A6-B1B0-029436C4B3C7}" type="datetimeFigureOut">
              <a:rPr lang="pl-PL" smtClean="0"/>
              <a:t>2015-11-21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4EAEFBBC-E8FE-4175-A2A1-F6DA9AD245E8}" type="slidenum">
              <a:rPr lang="pl-PL" smtClean="0"/>
              <a:t>‹#›</a:t>
            </a:fld>
            <a:endParaRPr lang="pl-PL"/>
          </a:p>
        </p:txBody>
      </p:sp>
    </p:spTree>
    <p:extLst>
      <p:ext uri="{BB962C8B-B14F-4D97-AF65-F5344CB8AC3E}">
        <p14:creationId xmlns:p14="http://schemas.microsoft.com/office/powerpoint/2010/main" val="4157447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E592C914-45B0-41A6-B1B0-029436C4B3C7}" type="datetimeFigureOut">
              <a:rPr lang="pl-PL" smtClean="0"/>
              <a:t>2015-11-21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4EAEFBBC-E8FE-4175-A2A1-F6DA9AD245E8}" type="slidenum">
              <a:rPr lang="pl-PL" smtClean="0"/>
              <a:t>‹#›</a:t>
            </a:fld>
            <a:endParaRPr lang="pl-PL"/>
          </a:p>
        </p:txBody>
      </p:sp>
    </p:spTree>
    <p:extLst>
      <p:ext uri="{BB962C8B-B14F-4D97-AF65-F5344CB8AC3E}">
        <p14:creationId xmlns:p14="http://schemas.microsoft.com/office/powerpoint/2010/main" val="4046263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592C914-45B0-41A6-B1B0-029436C4B3C7}" type="datetimeFigureOut">
              <a:rPr lang="pl-PL" smtClean="0"/>
              <a:t>2015-11-21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4EAEFBBC-E8FE-4175-A2A1-F6DA9AD245E8}" type="slidenum">
              <a:rPr lang="pl-PL" smtClean="0"/>
              <a:t>‹#›</a:t>
            </a:fld>
            <a:endParaRPr lang="pl-PL"/>
          </a:p>
        </p:txBody>
      </p:sp>
    </p:spTree>
    <p:extLst>
      <p:ext uri="{BB962C8B-B14F-4D97-AF65-F5344CB8AC3E}">
        <p14:creationId xmlns:p14="http://schemas.microsoft.com/office/powerpoint/2010/main" val="27838766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592C914-45B0-41A6-B1B0-029436C4B3C7}" type="datetimeFigureOut">
              <a:rPr lang="pl-PL" smtClean="0"/>
              <a:t>2015-11-21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EAEFBBC-E8FE-4175-A2A1-F6DA9AD245E8}" type="slidenum">
              <a:rPr lang="pl-PL" smtClean="0"/>
              <a:t>‹#›</a:t>
            </a:fld>
            <a:endParaRPr lang="pl-PL"/>
          </a:p>
        </p:txBody>
      </p:sp>
    </p:spTree>
    <p:extLst>
      <p:ext uri="{BB962C8B-B14F-4D97-AF65-F5344CB8AC3E}">
        <p14:creationId xmlns:p14="http://schemas.microsoft.com/office/powerpoint/2010/main" val="165696559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592C914-45B0-41A6-B1B0-029436C4B3C7}" type="datetimeFigureOut">
              <a:rPr lang="pl-PL" smtClean="0"/>
              <a:t>2015-11-21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4EAEFBBC-E8FE-4175-A2A1-F6DA9AD245E8}" type="slidenum">
              <a:rPr lang="pl-PL" smtClean="0"/>
              <a:t>‹#›</a:t>
            </a:fld>
            <a:endParaRPr lang="pl-PL"/>
          </a:p>
        </p:txBody>
      </p:sp>
    </p:spTree>
    <p:extLst>
      <p:ext uri="{BB962C8B-B14F-4D97-AF65-F5344CB8AC3E}">
        <p14:creationId xmlns:p14="http://schemas.microsoft.com/office/powerpoint/2010/main" val="3395491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dirty="0" smtClean="0"/>
              <a:t>Kliknij, aby edytować style wzorca tekstu</a:t>
            </a:r>
          </a:p>
          <a:p>
            <a:pPr lvl="1"/>
            <a:r>
              <a:rPr lang="pl-PL" dirty="0" smtClean="0"/>
              <a:t>Drugi poziom</a:t>
            </a:r>
          </a:p>
          <a:p>
            <a:pPr lvl="2"/>
            <a:r>
              <a:rPr lang="pl-PL" dirty="0" smtClean="0"/>
              <a:t>Trzeci poziom</a:t>
            </a:r>
          </a:p>
          <a:p>
            <a:pPr lvl="3"/>
            <a:r>
              <a:rPr lang="pl-PL" dirty="0" smtClean="0"/>
              <a:t>Czwarty poziom</a:t>
            </a:r>
          </a:p>
          <a:p>
            <a:pPr lvl="4"/>
            <a:r>
              <a:rPr lang="pl-PL" dirty="0" smtClean="0"/>
              <a:t>Piąty poziom</a:t>
            </a:r>
            <a:endParaRPr lang="pl-PL" dirty="0"/>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92C914-45B0-41A6-B1B0-029436C4B3C7}" type="datetimeFigureOut">
              <a:rPr lang="pl-PL" smtClean="0"/>
              <a:t>2015-11-21</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EFBBC-E8FE-4175-A2A1-F6DA9AD245E8}" type="slidenum">
              <a:rPr lang="pl-PL" smtClean="0"/>
              <a:t>‹#›</a:t>
            </a:fld>
            <a:endParaRPr lang="pl-PL"/>
          </a:p>
        </p:txBody>
      </p:sp>
    </p:spTree>
    <p:extLst>
      <p:ext uri="{BB962C8B-B14F-4D97-AF65-F5344CB8AC3E}">
        <p14:creationId xmlns:p14="http://schemas.microsoft.com/office/powerpoint/2010/main" val="24535051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sz="quarter"/>
          </p:nvPr>
        </p:nvSpPr>
        <p:spPr>
          <a:xfrm>
            <a:off x="0" y="2060848"/>
            <a:ext cx="9108504" cy="2592287"/>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pl-PL" sz="3600" b="1" dirty="0" smtClean="0"/>
              <a:t>Konferencja Jubileuszowa XX-</a:t>
            </a:r>
            <a:r>
              <a:rPr lang="pl-PL" sz="3600" b="1" dirty="0" err="1" smtClean="0"/>
              <a:t>lecia</a:t>
            </a:r>
            <a:r>
              <a:rPr lang="pl-PL" sz="3600" b="1" dirty="0" smtClean="0"/>
              <a:t> TEP</a:t>
            </a:r>
            <a:br>
              <a:rPr lang="pl-PL" sz="3600" b="1" dirty="0" smtClean="0"/>
            </a:br>
            <a:r>
              <a:rPr lang="pl-PL" b="1" dirty="0" smtClean="0"/>
              <a:t/>
            </a:r>
            <a:br>
              <a:rPr lang="pl-PL" b="1" dirty="0" smtClean="0"/>
            </a:br>
            <a:r>
              <a:rPr lang="pl-PL" b="1" dirty="0" smtClean="0"/>
              <a:t>Ewolucja Instytucji Zachodu:</a:t>
            </a:r>
            <a:br>
              <a:rPr lang="pl-PL" b="1" dirty="0" smtClean="0"/>
            </a:br>
            <a:r>
              <a:rPr lang="pl-PL" b="1" dirty="0" smtClean="0"/>
              <a:t>od sukcesów do problemów</a:t>
            </a:r>
            <a:endParaRPr lang="pl-PL" sz="3200" dirty="0"/>
          </a:p>
        </p:txBody>
      </p:sp>
      <p:sp>
        <p:nvSpPr>
          <p:cNvPr id="3" name="Podtytuł 2"/>
          <p:cNvSpPr>
            <a:spLocks noGrp="1"/>
          </p:cNvSpPr>
          <p:nvPr>
            <p:ph type="subTitle" sz="quarter" idx="1"/>
          </p:nvPr>
        </p:nvSpPr>
        <p:spPr>
          <a:xfrm>
            <a:off x="323528" y="5013176"/>
            <a:ext cx="8568952" cy="1536576"/>
          </a:xfrm>
        </p:spPr>
        <p:style>
          <a:lnRef idx="1">
            <a:schemeClr val="accent3"/>
          </a:lnRef>
          <a:fillRef idx="2">
            <a:schemeClr val="accent3"/>
          </a:fillRef>
          <a:effectRef idx="1">
            <a:schemeClr val="accent3"/>
          </a:effectRef>
          <a:fontRef idx="minor">
            <a:schemeClr val="dk1"/>
          </a:fontRef>
        </p:style>
        <p:txBody>
          <a:bodyPr/>
          <a:lstStyle/>
          <a:p>
            <a:r>
              <a:rPr lang="pl-PL" sz="2800" dirty="0" smtClean="0"/>
              <a:t>Towarzystwo Ekonomistów Polskich (TEP)</a:t>
            </a:r>
            <a:r>
              <a:rPr lang="pl-PL" sz="2800" b="1" dirty="0" smtClean="0"/>
              <a:t> </a:t>
            </a:r>
          </a:p>
          <a:p>
            <a:r>
              <a:rPr lang="pl-PL" sz="2800" b="1" dirty="0" smtClean="0"/>
              <a:t>Warszawa, Dom Dziennikarza, dn. 18. 11. 2015</a:t>
            </a:r>
            <a:endParaRPr lang="pl-PL" sz="2800" dirty="0" smtClean="0"/>
          </a:p>
        </p:txBody>
      </p:sp>
      <p:pic>
        <p:nvPicPr>
          <p:cNvPr id="4" name="Picture 2" descr="Towarzystwo Ekonomistów Polski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7390" y="557213"/>
            <a:ext cx="1445400" cy="1078657"/>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2" descr="Znalezione obrazy dla zapytania wsei lublin"/>
          <p:cNvSpPr>
            <a:spLocks noChangeAspect="1" noChangeArrowheads="1"/>
          </p:cNvSpPr>
          <p:nvPr/>
        </p:nvSpPr>
        <p:spPr bwMode="auto">
          <a:xfrm>
            <a:off x="168275" y="-509588"/>
            <a:ext cx="1066800" cy="1066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6" name="AutoShape 4" descr="Znalezione obrazy dla zapytania wsei lublin"/>
          <p:cNvSpPr>
            <a:spLocks noChangeAspect="1" noChangeArrowheads="1"/>
          </p:cNvSpPr>
          <p:nvPr/>
        </p:nvSpPr>
        <p:spPr bwMode="auto">
          <a:xfrm>
            <a:off x="320675" y="-357188"/>
            <a:ext cx="1066800" cy="1066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7" name="AutoShape 6" descr="Znalezione obrazy dla zapytania wsei lublin"/>
          <p:cNvSpPr>
            <a:spLocks noChangeAspect="1" noChangeArrowheads="1"/>
          </p:cNvSpPr>
          <p:nvPr/>
        </p:nvSpPr>
        <p:spPr bwMode="auto">
          <a:xfrm>
            <a:off x="8172400" y="1772816"/>
            <a:ext cx="1066800" cy="1066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8" name="AutoShape 8" descr="data:image/jpeg;base64,/9j/4AAQSkZJRgABAQAAAQABAAD/2wCEAAkGBxETEhQQDxQVEhQWFB4WFhQUFBcWGBUWFh0XFxgcGBQYICggHyAxHhUeLTEkJiosLi4uFx8zODMtNygtLjABCgoKDg0OGxAQFy0eHCU3LCwsLCwsLCwsLC4sNCwsMiwsNywrLCw0LCw3LCwsLCwsLCwsKyssLCwrKywsNywrK//AABEIAHAAcAMBIgACEQEDEQH/xAAcAAABBAMBAAAAAAAAAAAAAAAGAAMHCAECBQT/xABBEAABAwIBBgoJAgMJAAAAAAABAAIDBBESBQcTITE1BhQiQVFTcnOSslJhcYGRk6Gx0TJiJULCFSMkQ4KiweHw/8QAGQEAAgMBAAAAAAAAAAAAAAAAAQQCAwUA/8QAIREAAgICAwEBAAMAAAAAAAAAAAECEQMxBCEyEkETIlH/2gAMAwEAAhEDEQA/AJxQdnaJ/s2SxI5cew2/najFBudvdsneR+dqnj9ID0QZpHek7xFLSO9J3iK6FFwerJo9NDTySR6+W3Dbk7dpunjwTyhyf8LLyjZv6dZOsc/qWr9R/wBKKOTpHek7xFLSO9J3iKfyjk2eBwZURuicRiDXW1jZfUT0LzIqn2gG2kd6TvEUtI70neIrVZjjc4hrQXOOwDWTbWdXsCITOkd6TvEUtI70neIrRpvrCyuoBtpHek7xFLSO9J3iK1WF1HFh+AB/h1J3LUQoezf7upO4aiFY8vTGFoSDc7e7Ze3H52oyQbnb3bJ24/O1HH7Rz0BGaypL21lC5zrSQ4mco8l1nNdh6No2IgpcjVE9Hklsr3iSGeN0tnOBwhrjZ2v9rdvSo04M5YNJUsqQ3GGggsxYcQcLHXY9CJKfOLI11Y7RE8YsYxpLaEhhZ6OvmPNsKby4pfTcUVxaSBrhNlM1NXPOSSDIQy5vZjSWtt6tV/euatI22AHQLfBbptKlRBiRfmoydpcoNcRdsMbnn2u5Dfu74IQUtZksn4YaipO2R4Y0/tjv/U4qrkSrGwxVsi3KVAaeaWmP+VI5gvtwgnAfDZedGedyg0dfjAsJow/2ubyXf0/FBinjl9QTA12JJJJTAWGzf7upO5aiFD2b/d1J3LUQrHl6YwtCQbnb3bJ24/O1GSDc7e7Ze3H52o4/aOeiDqWmfK9sUTS97jZrRtJRFUcAsoMa55ZGQ1pc7DK0loaMRuOmw2Lz8BJZW10T4GCV7Q44C7CS23Kwnp6Bzo4yLFk+omllyXM6lq5GvxwyNJDidTg+F2o2J1kHnT+XLKMqRVGNkUNdfWFlYEZbdh1FpLSOgtNj9llMEDV7rAnoViuAuTtBQ08Z26MOd7Xco/dQHkWh09RDAP55WtPZvd30BVmgLagkuXLUS3GiN89eT8VPBUDbFLhPZkFvu1qiFWM4Z5O09FURDaYyW9pusfZVxjdcA9Iup8SVxojNdmySSSaIFhs3+7qTuWohQ9m/3dSdy1EKx5emMLQkG5292yduPztRkg3O3u2Ttx+dqOP2jpaIXyLlR9NOyoiALmXsHXsbgjXZd9/D6flPZT00c7m4XVLWWkIO3V0+9cLIWSjVTCBsscTnDkmS9nH0RbnRC3N7IZXQNrKQzN2xBzseoX/TtWjk/jv+2ylX+AcB7/WdqysNJ5xY7COgjaP/AHQsq5ADfM/Q6SuMh2QxF3+p5wj7FTeo7zLZPwUss52yy2B/bGMI+pcj2pfzBZfIl9ZGXQXQ+R0qtHCKg0FVPBzMldbsnlN+hVlIn3ChbPHQaOtZKNk0X+6M2P0IU+LKp0RmugFSWAsrRKiw2b/d1J3LUQoezf7upO5aiFY8vTGFoSDc7e7ZO3H52oyQbnb3bJ24/O1HH7Rz0RHwLP8AEKXvR9ijfhNVNknnpaJjoq01sLhJcuxWaLyA2s1rW6iPV61HmR8rTU0mlpyGvw4blodqNuY+xdwZwspda35TU/lxycvpFSdKgeylC5k0rHvEjmyODnjY5wJxH4rySvwtLjzAn4a1v6zrJJJPSTrK6fBfJ3GKyngIu10oLuwzluv6uTb3q9uo2RJ94K5O4tRwQkWLIhi7RF3fUlehxubp6pfzBMrGbt2MG8D7H2oKzz5Px0bJxthlHhk5Lvrh+CMSmMvUPGaSaDnfG5o7VuT9QFLHL5kmB9orekm4X3aD0gFOLYFyw2b/AHdSdy1EKHs3+7qTuWohWPL0xhaEg3O3u2Ttx+dqMkG5292y9uPztRx+0c9EEOKLsr8FqSKhZXMqZXiTVE0xNAc8gmxI1gck60JXUhcI6OQZDommN4LJA54wm7G4ZQHOHMNY1npC0ssmmqf6Ur9I+R9mZocdXNOdkMQAP7pSf+GH4oBUs5uJIaPJxqKh7YhNKX3cbYg2zWho2nZsCjyHUKR0F2H5N9ZXiyrlaCmbjqZGxjmxGxPsG0qOOEGdB7rsoI8A66QAuPZj2D3n3KP6uokleZJnOkedrnm5/wCktj4spdyLHOtFj6aoZI0PjcHtOxzTcfEL0ROsfUVXHI+V6ildjppDGTtbta72tOpSXwfzmwyWjrW6B3WDlRu9vO36hRycaUe12jlNPZH3DDJ3F66phAsNKXt7MnLFh0XcR7lx0e53qdump6uMh7Zoi3E0ggmMgjWOkP8AogJPYpXBMqeyw+b/AHdSdy1EKHs3+7qTuWohWXL0y9aEg3O3u2Ttx+dqMkHZ2Wk5NkABJxx6gCT+tvMEcftHPRBBC6FRl2rewxyVEzmEWLHPJaR0ELy8Vk6uT5b/AMJcVk6uT5b/AMLWai9i40sveXWLiXYRhbiJOFvQL7B6k5xWTq5Plv8AwlxWTq5Plv8AwutBGkk5xWXq5Plv/CXFpOrk+W/8I2jhtJOcVl6uT5b/AMLPFZerk+W/8IWcNBxw4ATgxYsFzhxWtfDsvbnSTvFZerk+W/8ACxxWTq5Plv8AwiAsFm/3dSdy1EKH+AItk6kB1f3LdqIFjy9MYWj/2Q=="/>
          <p:cNvSpPr>
            <a:spLocks noChangeAspect="1" noChangeArrowheads="1"/>
          </p:cNvSpPr>
          <p:nvPr/>
        </p:nvSpPr>
        <p:spPr bwMode="auto">
          <a:xfrm>
            <a:off x="168275" y="-1825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9" name="AutoShape 10" descr="data:image/jpeg;base64,/9j/4AAQSkZJRgABAQAAAQABAAD/2wCEAAkGBxETEhQQDxQVEhQWFB4WFhQUFBcWGBUWFh0XFxgcGBQYICggHyAxHhUeLTEkJiosLi4uFx8zODMtNygtLjABCgoKDg0OGxAQFy0eHCU3LCwsLCwsLCwsLC4sNCwsMiwsNywrLCw0LCw3LCwsLCwsLCwsKyssLCwrKywsNywrK//AABEIAHAAcAMBIgACEQEDEQH/xAAcAAABBAMBAAAAAAAAAAAAAAAGAAMHCAECBQT/xABBEAABAwIBBgoJAgMJAAAAAAABAAIDBBESBQcTITE1BhQiQVFTcnOSslJhcYGRk6Gx0TJiJULCFSMkQ4KiweHw/8QAGQEAAgMBAAAAAAAAAAAAAAAAAQQCAwUA/8QAIREAAgICAwEBAAMAAAAAAAAAAAECEQMxBCEyEkETIlH/2gAMAwEAAhEDEQA/AJxQdnaJ/s2SxI5cew2/najFBudvdsneR+dqnj9ID0QZpHek7xFLSO9J3iK6FFwerJo9NDTySR6+W3Dbk7dpunjwTyhyf8LLyjZv6dZOsc/qWr9R/wBKKOTpHek7xFLSO9J3iKfyjk2eBwZURuicRiDXW1jZfUT0LzIqn2gG2kd6TvEUtI70neIrVZjjc4hrQXOOwDWTbWdXsCITOkd6TvEUtI70neIrRpvrCyuoBtpHek7xFLSO9J3iK1WF1HFh+AB/h1J3LUQoezf7upO4aiFY8vTGFoSDc7e7Ze3H52oyQbnb3bJ24/O1HH7Rz0BGaypL21lC5zrSQ4mco8l1nNdh6No2IgpcjVE9Hklsr3iSGeN0tnOBwhrjZ2v9rdvSo04M5YNJUsqQ3GGggsxYcQcLHXY9CJKfOLI11Y7RE8YsYxpLaEhhZ6OvmPNsKby4pfTcUVxaSBrhNlM1NXPOSSDIQy5vZjSWtt6tV/euatI22AHQLfBbptKlRBiRfmoydpcoNcRdsMbnn2u5Dfu74IQUtZksn4YaipO2R4Y0/tjv/U4qrkSrGwxVsi3KVAaeaWmP+VI5gvtwgnAfDZedGedyg0dfjAsJow/2ubyXf0/FBinjl9QTA12JJJJTAWGzf7upO5aiFD2b/d1J3LUQrHl6YwtCQbnb3bJ24/O1GSDc7e7Ze3H52o4/aOeiDqWmfK9sUTS97jZrRtJRFUcAsoMa55ZGQ1pc7DK0loaMRuOmw2Lz8BJZW10T4GCV7Q44C7CS23Kwnp6Bzo4yLFk+omllyXM6lq5GvxwyNJDidTg+F2o2J1kHnT+XLKMqRVGNkUNdfWFlYEZbdh1FpLSOgtNj9llMEDV7rAnoViuAuTtBQ08Z26MOd7Xco/dQHkWh09RDAP55WtPZvd30BVmgLagkuXLUS3GiN89eT8VPBUDbFLhPZkFvu1qiFWM4Z5O09FURDaYyW9pusfZVxjdcA9Iup8SVxojNdmySSSaIFhs3+7qTuWohQ9m/3dSdy1EKx5emMLQkG5292yduPztRkg3O3u2Ttx+dqOP2jpaIXyLlR9NOyoiALmXsHXsbgjXZd9/D6flPZT00c7m4XVLWWkIO3V0+9cLIWSjVTCBsscTnDkmS9nH0RbnRC3N7IZXQNrKQzN2xBzseoX/TtWjk/jv+2ylX+AcB7/WdqysNJ5xY7COgjaP/AHQsq5ADfM/Q6SuMh2QxF3+p5wj7FTeo7zLZPwUss52yy2B/bGMI+pcj2pfzBZfIl9ZGXQXQ+R0qtHCKg0FVPBzMldbsnlN+hVlIn3ChbPHQaOtZKNk0X+6M2P0IU+LKp0RmugFSWAsrRKiw2b/d1J3LUQoezf7upO5aiFY8vTGFoSDc7e7ZO3H52oyQbnb3bJ24/O1HH7Rz0RHwLP8AEKXvR9ijfhNVNknnpaJjoq01sLhJcuxWaLyA2s1rW6iPV61HmR8rTU0mlpyGvw4blodqNuY+xdwZwspda35TU/lxycvpFSdKgeylC5k0rHvEjmyODnjY5wJxH4rySvwtLjzAn4a1v6zrJJJPSTrK6fBfJ3GKyngIu10oLuwzluv6uTb3q9uo2RJ94K5O4tRwQkWLIhi7RF3fUlehxubp6pfzBMrGbt2MG8D7H2oKzz5Px0bJxthlHhk5Lvrh+CMSmMvUPGaSaDnfG5o7VuT9QFLHL5kmB9orekm4X3aD0gFOLYFyw2b/AHdSdy1EKHs3+7qTuWohWPL0xhaEg3O3u2Ttx+dqMkG5292y9uPztRx+0c9EEOKLsr8FqSKhZXMqZXiTVE0xNAc8gmxI1gck60JXUhcI6OQZDommN4LJA54wm7G4ZQHOHMNY1npC0ssmmqf6Ur9I+R9mZocdXNOdkMQAP7pSf+GH4oBUs5uJIaPJxqKh7YhNKX3cbYg2zWho2nZsCjyHUKR0F2H5N9ZXiyrlaCmbjqZGxjmxGxPsG0qOOEGdB7rsoI8A66QAuPZj2D3n3KP6uokleZJnOkedrnm5/wCktj4spdyLHOtFj6aoZI0PjcHtOxzTcfEL0ROsfUVXHI+V6ildjppDGTtbta72tOpSXwfzmwyWjrW6B3WDlRu9vO36hRycaUe12jlNPZH3DDJ3F66phAsNKXt7MnLFh0XcR7lx0e53qdump6uMh7Zoi3E0ggmMgjWOkP8AogJPYpXBMqeyw+b/AHdSdy1EKHs3+7qTuWohWXL0y9aEg3O3u2Ttx+dqMkHZ2Wk5NkABJxx6gCT+tvMEcftHPRBBC6FRl2rewxyVEzmEWLHPJaR0ELy8Vk6uT5b/AMJcVk6uT5b/AMLWai9i40sveXWLiXYRhbiJOFvQL7B6k5xWTq5Plv8AwlxWTq5Plv8AwutBGkk5xWXq5Plv/CXFpOrk+W/8I2jhtJOcVl6uT5b/AMLPFZerk+W/8IWcNBxw4ATgxYsFzhxWtfDsvbnSTvFZerk+W/8ACxxWTq5Plv8AwiAsFm/3dSdy1EKH+AItk6kB1f3LdqIFjy9MYWj/2Q=="/>
          <p:cNvSpPr>
            <a:spLocks noChangeAspect="1" noChangeArrowheads="1"/>
          </p:cNvSpPr>
          <p:nvPr/>
        </p:nvSpPr>
        <p:spPr bwMode="auto">
          <a:xfrm>
            <a:off x="320675" y="-30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0" name="AutoShape 12" descr="data:image/jpeg;base64,/9j/4AAQSkZJRgABAQAAAQABAAD/2wCEAAkGBxETEhQQDxQVEhQWFB4WFhQUFBcWGBUWFh0XFxgcGBQYICggHyAxHhUeLTEkJiosLi4uFx8zODMtNygtLjABCgoKDg0OGxAQFy0eHCU3LCwsLCwsLCwsLC4sNCwsMiwsNywrLCw0LCw3LCwsLCwsLCwsKyssLCwrKywsNywrK//AABEIAHAAcAMBIgACEQEDEQH/xAAcAAABBAMBAAAAAAAAAAAAAAAGAAMHCAECBQT/xABBEAABAwIBBgoJAgMJAAAAAAABAAIDBBESBQcTITE1BhQiQVFTcnOSslJhcYGRk6Gx0TJiJULCFSMkQ4KiweHw/8QAGQEAAgMBAAAAAAAAAAAAAAAAAQQCAwUA/8QAIREAAgICAwEBAAMAAAAAAAAAAAECEQMxBCEyEkETIlH/2gAMAwEAAhEDEQA/AJxQdnaJ/s2SxI5cew2/najFBudvdsneR+dqnj9ID0QZpHek7xFLSO9J3iK6FFwerJo9NDTySR6+W3Dbk7dpunjwTyhyf8LLyjZv6dZOsc/qWr9R/wBKKOTpHek7xFLSO9J3iKfyjk2eBwZURuicRiDXW1jZfUT0LzIqn2gG2kd6TvEUtI70neIrVZjjc4hrQXOOwDWTbWdXsCITOkd6TvEUtI70neIrRpvrCyuoBtpHek7xFLSO9J3iK1WF1HFh+AB/h1J3LUQoezf7upO4aiFY8vTGFoSDc7e7Ze3H52oyQbnb3bJ24/O1HH7Rz0BGaypL21lC5zrSQ4mco8l1nNdh6No2IgpcjVE9Hklsr3iSGeN0tnOBwhrjZ2v9rdvSo04M5YNJUsqQ3GGggsxYcQcLHXY9CJKfOLI11Y7RE8YsYxpLaEhhZ6OvmPNsKby4pfTcUVxaSBrhNlM1NXPOSSDIQy5vZjSWtt6tV/euatI22AHQLfBbptKlRBiRfmoydpcoNcRdsMbnn2u5Dfu74IQUtZksn4YaipO2R4Y0/tjv/U4qrkSrGwxVsi3KVAaeaWmP+VI5gvtwgnAfDZedGedyg0dfjAsJow/2ubyXf0/FBinjl9QTA12JJJJTAWGzf7upO5aiFD2b/d1J3LUQrHl6YwtCQbnb3bJ24/O1GSDc7e7Ze3H52o4/aOeiDqWmfK9sUTS97jZrRtJRFUcAsoMa55ZGQ1pc7DK0loaMRuOmw2Lz8BJZW10T4GCV7Q44C7CS23Kwnp6Bzo4yLFk+omllyXM6lq5GvxwyNJDidTg+F2o2J1kHnT+XLKMqRVGNkUNdfWFlYEZbdh1FpLSOgtNj9llMEDV7rAnoViuAuTtBQ08Z26MOd7Xco/dQHkWh09RDAP55WtPZvd30BVmgLagkuXLUS3GiN89eT8VPBUDbFLhPZkFvu1qiFWM4Z5O09FURDaYyW9pusfZVxjdcA9Iup8SVxojNdmySSSaIFhs3+7qTuWohQ9m/3dSdy1EKx5emMLQkG5292yduPztRkg3O3u2Ttx+dqOP2jpaIXyLlR9NOyoiALmXsHXsbgjXZd9/D6flPZT00c7m4XVLWWkIO3V0+9cLIWSjVTCBsscTnDkmS9nH0RbnRC3N7IZXQNrKQzN2xBzseoX/TtWjk/jv+2ylX+AcB7/WdqysNJ5xY7COgjaP/AHQsq5ADfM/Q6SuMh2QxF3+p5wj7FTeo7zLZPwUss52yy2B/bGMI+pcj2pfzBZfIl9ZGXQXQ+R0qtHCKg0FVPBzMldbsnlN+hVlIn3ChbPHQaOtZKNk0X+6M2P0IU+LKp0RmugFSWAsrRKiw2b/d1J3LUQoezf7upO5aiFY8vTGFoSDc7e7ZO3H52oyQbnb3bJ24/O1HH7Rz0RHwLP8AEKXvR9ijfhNVNknnpaJjoq01sLhJcuxWaLyA2s1rW6iPV61HmR8rTU0mlpyGvw4blodqNuY+xdwZwspda35TU/lxycvpFSdKgeylC5k0rHvEjmyODnjY5wJxH4rySvwtLjzAn4a1v6zrJJJPSTrK6fBfJ3GKyngIu10oLuwzluv6uTb3q9uo2RJ94K5O4tRwQkWLIhi7RF3fUlehxubp6pfzBMrGbt2MG8D7H2oKzz5Px0bJxthlHhk5Lvrh+CMSmMvUPGaSaDnfG5o7VuT9QFLHL5kmB9orekm4X3aD0gFOLYFyw2b/AHdSdy1EKHs3+7qTuWohWPL0xhaEg3O3u2Ttx+dqMkG5292y9uPztRx+0c9EEOKLsr8FqSKhZXMqZXiTVE0xNAc8gmxI1gck60JXUhcI6OQZDommN4LJA54wm7G4ZQHOHMNY1npC0ssmmqf6Ur9I+R9mZocdXNOdkMQAP7pSf+GH4oBUs5uJIaPJxqKh7YhNKX3cbYg2zWho2nZsCjyHUKR0F2H5N9ZXiyrlaCmbjqZGxjmxGxPsG0qOOEGdB7rsoI8A66QAuPZj2D3n3KP6uokleZJnOkedrnm5/wCktj4spdyLHOtFj6aoZI0PjcHtOxzTcfEL0ROsfUVXHI+V6ildjppDGTtbta72tOpSXwfzmwyWjrW6B3WDlRu9vO36hRycaUe12jlNPZH3DDJ3F66phAsNKXt7MnLFh0XcR7lx0e53qdump6uMh7Zoi3E0ggmMgjWOkP8AogJPYpXBMqeyw+b/AHdSdy1EKHs3+7qTuWohWXL0y9aEg3O3u2Ttx+dqMkHZ2Wk5NkABJxx6gCT+tvMEcftHPRBBC6FRl2rewxyVEzmEWLHPJaR0ELy8Vk6uT5b/AMJcVk6uT5b/AMLWai9i40sveXWLiXYRhbiJOFvQL7B6k5xWTq5Plv8AwlxWTq5Plv8AwutBGkk5xWXq5Plv/CXFpOrk+W/8I2jhtJOcVl6uT5b/AMLPFZerk+W/8IWcNBxw4ATgxYsFzhxWtfDsvbnSTvFZerk+W/8ACxxWTq5Plv8AwiAsFm/3dSdy1EKH+AItk6kB1f3LdqIFjy9MYWj/2Q=="/>
          <p:cNvSpPr>
            <a:spLocks noChangeAspect="1" noChangeArrowheads="1"/>
          </p:cNvSpPr>
          <p:nvPr/>
        </p:nvSpPr>
        <p:spPr bwMode="auto">
          <a:xfrm>
            <a:off x="473075" y="1222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Tree>
    <p:extLst>
      <p:ext uri="{BB962C8B-B14F-4D97-AF65-F5344CB8AC3E}">
        <p14:creationId xmlns:p14="http://schemas.microsoft.com/office/powerpoint/2010/main" val="34278722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l-PL" dirty="0"/>
              <a:t>Rola miast w rozwoju Europy zachodniej</a:t>
            </a:r>
          </a:p>
        </p:txBody>
      </p:sp>
      <p:sp>
        <p:nvSpPr>
          <p:cNvPr id="7" name="Symbol zastępczy zawartości 6"/>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defRPr/>
            </a:pPr>
            <a:r>
              <a:rPr lang="pl-PL" dirty="0"/>
              <a:t>Separacja prawna miasta od wsi stanowiła podstawową cechę historii Europy Zachodniej od czasów </a:t>
            </a:r>
            <a:r>
              <a:rPr lang="pl-PL" dirty="0" smtClean="0"/>
              <a:t>starożytnych.</a:t>
            </a:r>
          </a:p>
          <a:p>
            <a:pPr>
              <a:defRPr/>
            </a:pPr>
            <a:r>
              <a:rPr lang="pl-PL" dirty="0" smtClean="0"/>
              <a:t>Przykład </a:t>
            </a:r>
            <a:r>
              <a:rPr lang="pl-PL" dirty="0"/>
              <a:t>miast włoskich przenosił się na północ Europy do Niemiec (</a:t>
            </a:r>
            <a:r>
              <a:rPr lang="pl-PL" i="1" dirty="0"/>
              <a:t>“</a:t>
            </a:r>
            <a:r>
              <a:rPr lang="pl-PL" i="1" dirty="0" err="1"/>
              <a:t>Die</a:t>
            </a:r>
            <a:r>
              <a:rPr lang="pl-PL" i="1" dirty="0"/>
              <a:t> </a:t>
            </a:r>
            <a:r>
              <a:rPr lang="pl-PL" i="1" dirty="0" err="1"/>
              <a:t>Stadtluft</a:t>
            </a:r>
            <a:r>
              <a:rPr lang="pl-PL" i="1" dirty="0"/>
              <a:t> </a:t>
            </a:r>
            <a:r>
              <a:rPr lang="pl-PL" i="1" dirty="0" err="1"/>
              <a:t>macht</a:t>
            </a:r>
            <a:r>
              <a:rPr lang="pl-PL" i="1" dirty="0"/>
              <a:t> </a:t>
            </a:r>
            <a:r>
              <a:rPr lang="pl-PL" i="1" dirty="0" err="1"/>
              <a:t>frei</a:t>
            </a:r>
            <a:r>
              <a:rPr lang="pl-PL" i="1" dirty="0"/>
              <a:t>”: powietrze miejskie czyni wolnym</a:t>
            </a:r>
            <a:r>
              <a:rPr lang="pl-PL" dirty="0"/>
              <a:t>), Niderlandów i Anglii . </a:t>
            </a:r>
            <a:endParaRPr lang="pl-PL" dirty="0" smtClean="0"/>
          </a:p>
          <a:p>
            <a:pPr>
              <a:defRPr/>
            </a:pPr>
            <a:r>
              <a:rPr lang="pl-PL" dirty="0"/>
              <a:t>Wolność miast poprawia los poddanych feudałów </a:t>
            </a:r>
          </a:p>
          <a:p>
            <a:pPr>
              <a:defRPr/>
            </a:pPr>
            <a:r>
              <a:rPr lang="pl-PL" dirty="0" smtClean="0"/>
              <a:t>Pierwszy </a:t>
            </a:r>
            <a:r>
              <a:rPr lang="pl-PL" dirty="0"/>
              <a:t>bank założono prawdopodobnie w Wenecji w 1157 roku (</a:t>
            </a:r>
            <a:r>
              <a:rPr lang="pl-PL" dirty="0" err="1"/>
              <a:t>Gorazda</a:t>
            </a:r>
            <a:r>
              <a:rPr lang="pl-PL" dirty="0"/>
              <a:t> 2014). Od XIII w. ma miejsce supremacja </a:t>
            </a:r>
            <a:r>
              <a:rPr lang="pl-PL" dirty="0" err="1"/>
              <a:t>gild</a:t>
            </a:r>
            <a:r>
              <a:rPr lang="pl-PL" dirty="0"/>
              <a:t> kupieckich, które kontrolują politycznie takie miasta jak </a:t>
            </a:r>
          </a:p>
          <a:p>
            <a:pPr>
              <a:defRPr/>
            </a:pPr>
            <a:r>
              <a:rPr lang="pl-PL" dirty="0"/>
              <a:t>Florencja, która, obok Wenecji, wpadła na pomysł emisji obligacji celem zebrania funduszy na ważne cele. </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866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l-PL" dirty="0"/>
              <a:t>Państwo prawa zwiększa pewność owoców działania, ryzyka i innowacji</a:t>
            </a:r>
          </a:p>
        </p:txBody>
      </p:sp>
      <p:sp>
        <p:nvSpPr>
          <p:cNvPr id="7" name="Symbol zastępczy zawartości 6"/>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pl-PL" b="1" dirty="0" smtClean="0"/>
              <a:t>Chronologiczny </a:t>
            </a:r>
            <a:r>
              <a:rPr lang="pl-PL" b="1" dirty="0"/>
              <a:t>związek miedzy ostatecznym podporządkowaniem monarchy angielskiego prawu w bezkrwawym zwycięstwie </a:t>
            </a:r>
            <a:r>
              <a:rPr lang="pl-PL" b="1" dirty="0" smtClean="0"/>
              <a:t>Chwalebnej Rewolucji lat 1688-89 </a:t>
            </a:r>
            <a:r>
              <a:rPr lang="pl-PL" dirty="0" smtClean="0"/>
              <a:t>a </a:t>
            </a:r>
          </a:p>
          <a:p>
            <a:r>
              <a:rPr lang="pl-PL" b="1" dirty="0"/>
              <a:t>P</a:t>
            </a:r>
            <a:r>
              <a:rPr lang="pl-PL" b="1" dirty="0" smtClean="0"/>
              <a:t>oczątkiem </a:t>
            </a:r>
            <a:r>
              <a:rPr lang="pl-PL" b="1" dirty="0"/>
              <a:t>rewolucji przemysłowej w </a:t>
            </a:r>
            <a:r>
              <a:rPr lang="pl-PL" b="1" dirty="0" smtClean="0"/>
              <a:t>Anglii.</a:t>
            </a:r>
          </a:p>
          <a:p>
            <a:r>
              <a:rPr lang="pl-PL" dirty="0" smtClean="0"/>
              <a:t>1698 </a:t>
            </a:r>
            <a:r>
              <a:rPr lang="pl-PL" dirty="0"/>
              <a:t>Thomas </a:t>
            </a:r>
            <a:r>
              <a:rPr lang="pl-PL" dirty="0" err="1"/>
              <a:t>Savery</a:t>
            </a:r>
            <a:r>
              <a:rPr lang="pl-PL" dirty="0"/>
              <a:t> opatentował pompę wodną, </a:t>
            </a:r>
          </a:p>
          <a:p>
            <a:r>
              <a:rPr lang="pl-PL" dirty="0" smtClean="0"/>
              <a:t>1705 </a:t>
            </a:r>
            <a:r>
              <a:rPr lang="pl-PL" dirty="0"/>
              <a:t>Newcomen wynalazł maszynę parową z tłokiem, </a:t>
            </a:r>
          </a:p>
          <a:p>
            <a:r>
              <a:rPr lang="pl-PL" dirty="0" smtClean="0"/>
              <a:t>1769 </a:t>
            </a:r>
            <a:r>
              <a:rPr lang="pl-PL" dirty="0"/>
              <a:t>James Watt opatentował ulepszony silnik parowy z komorą skraplania, a </a:t>
            </a:r>
            <a:endParaRPr lang="pl-PL" dirty="0" smtClean="0"/>
          </a:p>
          <a:p>
            <a:r>
              <a:rPr lang="pl-PL" dirty="0" smtClean="0"/>
              <a:t>1776 </a:t>
            </a:r>
            <a:r>
              <a:rPr lang="pl-PL" dirty="0" err="1"/>
              <a:t>Hargreaves</a:t>
            </a:r>
            <a:r>
              <a:rPr lang="pl-PL" dirty="0"/>
              <a:t> wynalazł maszynę przędzalniczą: </a:t>
            </a:r>
            <a:r>
              <a:rPr lang="pl-PL" i="1" dirty="0"/>
              <a:t>spinning Jenny</a:t>
            </a:r>
            <a:r>
              <a:rPr lang="pl-PL" dirty="0"/>
              <a:t>. </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2177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l-PL" dirty="0"/>
              <a:t>Stabilny reżim własności prywatnej przyspiesza </a:t>
            </a:r>
            <a:r>
              <a:rPr lang="pl-PL" dirty="0" smtClean="0"/>
              <a:t>wzrost 2 razy</a:t>
            </a:r>
            <a:endParaRPr lang="pl-PL" dirty="0"/>
          </a:p>
        </p:txBody>
      </p:sp>
      <p:sp>
        <p:nvSpPr>
          <p:cNvPr id="7" name="Symbol zastępczy zawartości 6"/>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pl-PL" dirty="0" smtClean="0"/>
              <a:t>Gospodarki </a:t>
            </a:r>
            <a:r>
              <a:rPr lang="pl-PL" dirty="0"/>
              <a:t>krajów </a:t>
            </a:r>
            <a:r>
              <a:rPr lang="pl-PL" b="1" dirty="0"/>
              <a:t>o silnych prawach własności rosły prawie dwukrotnie szybciej </a:t>
            </a:r>
            <a:r>
              <a:rPr lang="pl-PL" dirty="0"/>
              <a:t>niż gospodarki krajów o słabej pozycji własności prywatnej: </a:t>
            </a:r>
            <a:r>
              <a:rPr lang="pl-PL" i="1" dirty="0"/>
              <a:t>„to, czy dany kraj jest </a:t>
            </a:r>
            <a:r>
              <a:rPr lang="pl-PL" b="1" i="1" dirty="0"/>
              <a:t>krajem demokracji parlamentarnej</a:t>
            </a:r>
            <a:r>
              <a:rPr lang="pl-PL" i="1" dirty="0"/>
              <a:t>, nie wydaje się mieć wpływu na jego wzrost gospodarczy, jeśli uwzględni się jego system praw własności” </a:t>
            </a:r>
            <a:r>
              <a:rPr lang="pl-PL" dirty="0"/>
              <a:t>[</a:t>
            </a:r>
            <a:r>
              <a:rPr lang="pl-PL" dirty="0" err="1"/>
              <a:t>Weimer</a:t>
            </a:r>
            <a:r>
              <a:rPr lang="pl-PL" dirty="0"/>
              <a:t> 1997: 8].</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25531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l-PL" dirty="0"/>
              <a:t>Własność prywatna zmniejsza ryzyko moralne </a:t>
            </a:r>
          </a:p>
        </p:txBody>
      </p:sp>
      <p:sp>
        <p:nvSpPr>
          <p:cNvPr id="7" name="Symbol zastępczy zawartości 6"/>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pl-PL" dirty="0"/>
              <a:t>Wiarygodny, przejrzysty system praw własności prywatnej zapewnia odpowiednie warunki do walki z </a:t>
            </a:r>
            <a:r>
              <a:rPr lang="pl-PL" b="1" dirty="0"/>
              <a:t>ryzykiem moralnym </a:t>
            </a:r>
            <a:r>
              <a:rPr lang="pl-PL" dirty="0"/>
              <a:t>(tj. liczeniem na (nieuzgodnioną) pomoc strony trzeciej). </a:t>
            </a:r>
            <a:endParaRPr lang="pl-PL" dirty="0" smtClean="0"/>
          </a:p>
          <a:p>
            <a:r>
              <a:rPr lang="pl-PL" dirty="0" smtClean="0"/>
              <a:t>Podczas </a:t>
            </a:r>
            <a:r>
              <a:rPr lang="pl-PL" dirty="0"/>
              <a:t>gdy wspólne prawa własności rozmywają </a:t>
            </a:r>
            <a:r>
              <a:rPr lang="pl-PL" b="1" dirty="0"/>
              <a:t>osobistą odpowiedzialność </a:t>
            </a:r>
            <a:r>
              <a:rPr lang="pl-PL" dirty="0"/>
              <a:t>za działania lub zaniechania, a tym samym są odpowiedzialne za tzw. tragedię wspólnej własności (</a:t>
            </a:r>
            <a:r>
              <a:rPr lang="pl-PL" b="1" i="1" dirty="0" err="1"/>
              <a:t>tragedy</a:t>
            </a:r>
            <a:r>
              <a:rPr lang="pl-PL" b="1" i="1" dirty="0"/>
              <a:t> of the </a:t>
            </a:r>
            <a:r>
              <a:rPr lang="pl-PL" b="1" i="1" dirty="0" err="1"/>
              <a:t>commons</a:t>
            </a:r>
            <a:r>
              <a:rPr lang="pl-PL" dirty="0"/>
              <a:t>), </a:t>
            </a:r>
            <a:endParaRPr lang="pl-PL" dirty="0" smtClean="0"/>
          </a:p>
          <a:p>
            <a:r>
              <a:rPr lang="pl-PL" dirty="0" smtClean="0"/>
              <a:t>Dojrzałe </a:t>
            </a:r>
            <a:r>
              <a:rPr lang="pl-PL" dirty="0"/>
              <a:t>prawa własności prywatnej określają i wyznaczają indywidualne obszary odpowiedzialności i tym samym redukują ryzyko moralne.</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1718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l-PL" dirty="0"/>
              <a:t>Orient: brak prywatnej własności ziemi</a:t>
            </a:r>
          </a:p>
        </p:txBody>
      </p:sp>
      <p:sp>
        <p:nvSpPr>
          <p:cNvPr id="7" name="Symbol zastępczy zawartości 6"/>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defRPr/>
            </a:pPr>
            <a:r>
              <a:rPr lang="pl-PL" b="1" dirty="0"/>
              <a:t>Na Wschodzie własność prywatna ziemi była wyjątkiem, na Zachodzie regułą</a:t>
            </a:r>
            <a:r>
              <a:rPr lang="pl-PL" dirty="0"/>
              <a:t> (</a:t>
            </a:r>
            <a:r>
              <a:rPr lang="pl-PL" dirty="0" err="1"/>
              <a:t>Pipes</a:t>
            </a:r>
            <a:r>
              <a:rPr lang="pl-PL" dirty="0"/>
              <a:t> w: Balcerowicz 2012).  </a:t>
            </a:r>
            <a:endParaRPr lang="pl-PL" dirty="0" smtClean="0"/>
          </a:p>
          <a:p>
            <a:pPr>
              <a:defRPr/>
            </a:pPr>
            <a:r>
              <a:rPr lang="pl-PL" dirty="0" smtClean="0"/>
              <a:t>Ponieważ </a:t>
            </a:r>
            <a:r>
              <a:rPr lang="pl-PL" dirty="0"/>
              <a:t>nie było rozróżnienia między władzą polityczną a ekonomiczną, liderzy tradycyjnych społeczeństw lub państw tzw. Orientu byli jednocześnie właścicielami wszystkich nieruchomości, a w wielu przypadkach także większości ruchomości. </a:t>
            </a:r>
            <a:endParaRPr lang="pl-PL" dirty="0" smtClean="0"/>
          </a:p>
          <a:p>
            <a:pPr>
              <a:defRPr/>
            </a:pPr>
            <a:r>
              <a:rPr lang="pl-PL" b="1" dirty="0" smtClean="0"/>
              <a:t>Fuzja </a:t>
            </a:r>
            <a:r>
              <a:rPr lang="pl-PL" b="1" dirty="0"/>
              <a:t>dwóch władz, tj. władzy nad ludźmi (</a:t>
            </a:r>
            <a:r>
              <a:rPr lang="pl-PL" b="1" i="1" dirty="0"/>
              <a:t>imperium</a:t>
            </a:r>
            <a:r>
              <a:rPr lang="pl-PL" b="1" dirty="0"/>
              <a:t>)  i władzy nad rzeczami (</a:t>
            </a:r>
            <a:r>
              <a:rPr lang="pl-PL" b="1" i="1" dirty="0"/>
              <a:t>dominium</a:t>
            </a:r>
            <a:r>
              <a:rPr lang="pl-PL" b="1" dirty="0"/>
              <a:t>), przyczyniała się do daleko idącej niepewności własności</a:t>
            </a:r>
            <a:r>
              <a:rPr lang="pl-PL" sz="3600" b="1" dirty="0"/>
              <a:t>. </a:t>
            </a:r>
          </a:p>
          <a:p>
            <a:pPr>
              <a:defRPr/>
            </a:pPr>
            <a:r>
              <a:rPr lang="pl-PL" sz="3600" b="1" dirty="0"/>
              <a:t>Marx i Lenin </a:t>
            </a:r>
            <a:r>
              <a:rPr lang="pl-PL" sz="3600" b="1" dirty="0" smtClean="0"/>
              <a:t>zamiast Ameryki „odkryli Azję”.</a:t>
            </a:r>
            <a:endParaRPr lang="pl-PL" sz="3600" b="1" dirty="0"/>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2311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pl-PL" dirty="0"/>
              <a:t>Socjalizmu definicja</a:t>
            </a:r>
          </a:p>
        </p:txBody>
      </p:sp>
      <p:sp>
        <p:nvSpPr>
          <p:cNvPr id="7" name="Symbol zastępczy zawartości 6"/>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r>
              <a:rPr lang="pl-PL" b="1" dirty="0"/>
              <a:t>Socjalizm “</a:t>
            </a:r>
            <a:r>
              <a:rPr lang="pl-PL" b="1" i="1" dirty="0"/>
              <a:t>to system, w którym prawa własności przyznawane są przez władzę polityczną, a nie poprzez system prywatnych transakcji... na wolnym rynku”</a:t>
            </a:r>
            <a:r>
              <a:rPr lang="pl-PL" b="1" dirty="0"/>
              <a:t> </a:t>
            </a:r>
            <a:r>
              <a:rPr lang="pl-PL" dirty="0"/>
              <a:t>(</a:t>
            </a:r>
            <a:r>
              <a:rPr lang="pl-PL" dirty="0" err="1"/>
              <a:t>Sowell</a:t>
            </a:r>
            <a:r>
              <a:rPr lang="pl-PL" dirty="0"/>
              <a:t> 2004: przypis 23). </a:t>
            </a:r>
            <a:endParaRPr lang="pl-PL" dirty="0" smtClean="0"/>
          </a:p>
          <a:p>
            <a:r>
              <a:rPr lang="pl-PL" b="1" dirty="0" smtClean="0"/>
              <a:t>Socjalizm </a:t>
            </a:r>
            <a:r>
              <a:rPr lang="pl-PL" b="1" dirty="0"/>
              <a:t>to atak na 7. i 10. przykazanie Starego Testamentu. </a:t>
            </a:r>
            <a:endParaRPr lang="pl-PL" b="1" dirty="0" smtClean="0"/>
          </a:p>
          <a:p>
            <a:r>
              <a:rPr lang="pl-PL" dirty="0" smtClean="0"/>
              <a:t>Papież </a:t>
            </a:r>
            <a:r>
              <a:rPr lang="pl-PL" dirty="0"/>
              <a:t>Leon XIII w Rerum </a:t>
            </a:r>
            <a:r>
              <a:rPr lang="pl-PL" dirty="0" err="1"/>
              <a:t>Novarum</a:t>
            </a:r>
            <a:r>
              <a:rPr lang="pl-PL" dirty="0"/>
              <a:t> (1891) uważał, że nie ma powodu, aby państwo pełniło ogólną opiekę nad obywatelami, ponieważ człowiek jest starszy od państwa i “</a:t>
            </a:r>
            <a:r>
              <a:rPr lang="pl-PL" i="1" dirty="0"/>
              <a:t>posiadał prawo do zachowania swego życia cielesnego, zanim nastało państwo</a:t>
            </a:r>
            <a:r>
              <a:rPr lang="pl-PL" dirty="0"/>
              <a:t>” (</a:t>
            </a:r>
            <a:r>
              <a:rPr lang="pl-PL" dirty="0" err="1"/>
              <a:t>Molendowska</a:t>
            </a:r>
            <a:r>
              <a:rPr lang="pl-PL" dirty="0"/>
              <a:t> w:  Pawłowska, Grabowska 2011: 13).</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4394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dirty="0" err="1"/>
              <a:t>Instytucje</a:t>
            </a:r>
            <a:r>
              <a:rPr lang="en-US" dirty="0"/>
              <a:t> </a:t>
            </a:r>
            <a:r>
              <a:rPr lang="en-US" dirty="0" err="1"/>
              <a:t>formalne</a:t>
            </a:r>
            <a:r>
              <a:rPr lang="en-US" dirty="0"/>
              <a:t> </a:t>
            </a:r>
            <a:r>
              <a:rPr lang="en-US" dirty="0" err="1"/>
              <a:t>Zachodu</a:t>
            </a:r>
            <a:r>
              <a:rPr lang="en-US" dirty="0"/>
              <a:t>:</a:t>
            </a:r>
            <a:endParaRPr lang="pl-PL" dirty="0"/>
          </a:p>
        </p:txBody>
      </p:sp>
      <p:sp>
        <p:nvSpPr>
          <p:cNvPr id="7" name="Symbol zastępczy zawartości 6"/>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a:bodyPr>
          <a:lstStyle/>
          <a:p>
            <a:pPr marL="457200" indent="-457200">
              <a:buFont typeface="+mj-lt"/>
              <a:buAutoNum type="arabicPeriod"/>
              <a:defRPr/>
            </a:pPr>
            <a:r>
              <a:rPr lang="pl-PL" sz="2400" b="1" dirty="0"/>
              <a:t>S</a:t>
            </a:r>
            <a:r>
              <a:rPr lang="en-US" sz="2400" b="1" dirty="0" err="1"/>
              <a:t>ilne</a:t>
            </a:r>
            <a:r>
              <a:rPr lang="en-US" sz="2400" b="1" dirty="0"/>
              <a:t>, </a:t>
            </a:r>
            <a:r>
              <a:rPr lang="en-US" sz="2400" b="1" dirty="0" err="1"/>
              <a:t>stabilne</a:t>
            </a:r>
            <a:r>
              <a:rPr lang="en-US" sz="2400" b="1" dirty="0"/>
              <a:t>, </a:t>
            </a:r>
            <a:r>
              <a:rPr lang="en-US" sz="2400" b="1" dirty="0" err="1"/>
              <a:t>niedespotyczne</a:t>
            </a:r>
            <a:r>
              <a:rPr lang="en-US" sz="2400" b="1" dirty="0"/>
              <a:t> </a:t>
            </a:r>
            <a:r>
              <a:rPr lang="en-US" sz="2400" b="1" dirty="0" err="1"/>
              <a:t>państwo</a:t>
            </a:r>
            <a:endParaRPr lang="pl-PL" sz="2400" b="1" dirty="0"/>
          </a:p>
          <a:p>
            <a:pPr marL="457200" indent="-457200">
              <a:buFont typeface="+mj-lt"/>
              <a:buAutoNum type="arabicPeriod"/>
              <a:defRPr/>
            </a:pPr>
            <a:r>
              <a:rPr lang="pl-PL" sz="2400" b="1" dirty="0"/>
              <a:t>Wolność</a:t>
            </a:r>
          </a:p>
          <a:p>
            <a:pPr marL="457200" indent="-457200">
              <a:buFont typeface="+mj-lt"/>
              <a:buAutoNum type="arabicPeriod"/>
              <a:defRPr/>
            </a:pPr>
            <a:r>
              <a:rPr lang="pl-PL" sz="2400" b="1" dirty="0"/>
              <a:t>Rynek: wolność wejścia i </a:t>
            </a:r>
            <a:r>
              <a:rPr lang="pl-PL" sz="2400" b="1" dirty="0" smtClean="0"/>
              <a:t>wyjścia</a:t>
            </a:r>
            <a:endParaRPr lang="pl-PL" sz="2400" b="1" dirty="0"/>
          </a:p>
          <a:p>
            <a:pPr marL="457200" indent="-457200">
              <a:buFont typeface="+mj-lt"/>
              <a:buAutoNum type="arabicPeriod"/>
              <a:defRPr/>
            </a:pPr>
            <a:r>
              <a:rPr lang="pl-PL" sz="2400" dirty="0"/>
              <a:t>Separacja </a:t>
            </a:r>
            <a:r>
              <a:rPr lang="pl-PL" sz="2400" i="1" dirty="0"/>
              <a:t>sacrum </a:t>
            </a:r>
            <a:r>
              <a:rPr lang="pl-PL" sz="2400" dirty="0"/>
              <a:t>od</a:t>
            </a:r>
            <a:r>
              <a:rPr lang="pl-PL" sz="2400" i="1" dirty="0"/>
              <a:t> profanum</a:t>
            </a:r>
            <a:r>
              <a:rPr lang="pl-PL" sz="2400" dirty="0"/>
              <a:t>,</a:t>
            </a:r>
          </a:p>
          <a:p>
            <a:pPr marL="914400" lvl="1" indent="-457200">
              <a:buFont typeface="+mj-lt"/>
              <a:buAutoNum type="arabicPeriod"/>
              <a:defRPr/>
            </a:pPr>
            <a:r>
              <a:rPr lang="pl-PL" sz="2000" dirty="0"/>
              <a:t>autonomia badań naukowych, język dowodu naukowego, </a:t>
            </a:r>
            <a:r>
              <a:rPr lang="pl-PL" sz="2000" dirty="0" err="1"/>
              <a:t>rutynizacja</a:t>
            </a:r>
            <a:r>
              <a:rPr lang="pl-PL" sz="2000" dirty="0"/>
              <a:t> badań naukowych.</a:t>
            </a:r>
          </a:p>
          <a:p>
            <a:pPr marL="457200" indent="-457200">
              <a:buFont typeface="+mj-lt"/>
              <a:buAutoNum type="arabicPeriod"/>
              <a:defRPr/>
            </a:pPr>
            <a:r>
              <a:rPr lang="pl-PL" sz="2400" dirty="0"/>
              <a:t>Prywatne prawa własności, wczesne grodzenia wspólnej ziemi w Anglii (XIII w.);</a:t>
            </a:r>
          </a:p>
          <a:p>
            <a:pPr marL="914400" lvl="1" indent="-457200">
              <a:buFont typeface="+mj-lt"/>
              <a:buAutoNum type="arabicPeriod"/>
              <a:defRPr/>
            </a:pPr>
            <a:r>
              <a:rPr lang="pl-PL" sz="2000" dirty="0"/>
              <a:t>e</a:t>
            </a:r>
            <a:r>
              <a:rPr lang="en-US" sz="2000" dirty="0" err="1"/>
              <a:t>gzekwowanie</a:t>
            </a:r>
            <a:r>
              <a:rPr lang="en-US" sz="2000" dirty="0"/>
              <a:t> </a:t>
            </a:r>
            <a:r>
              <a:rPr lang="en-US" sz="2000" dirty="0" err="1"/>
              <a:t>kontraktów</a:t>
            </a:r>
            <a:r>
              <a:rPr lang="en-US" sz="2000" dirty="0"/>
              <a:t> </a:t>
            </a:r>
            <a:r>
              <a:rPr lang="en-US" sz="2000" dirty="0" err="1"/>
              <a:t>także</a:t>
            </a:r>
            <a:r>
              <a:rPr lang="en-US" sz="2000" dirty="0"/>
              <a:t> </a:t>
            </a:r>
            <a:r>
              <a:rPr lang="en-US" sz="2000" dirty="0" err="1"/>
              <a:t>domniemanych</a:t>
            </a:r>
            <a:r>
              <a:rPr lang="en-US" sz="2000" dirty="0"/>
              <a:t> </a:t>
            </a:r>
            <a:endParaRPr lang="pl-PL" sz="2000" dirty="0"/>
          </a:p>
          <a:p>
            <a:pPr marL="457200" indent="-457200">
              <a:buFont typeface="+mj-lt"/>
              <a:buAutoNum type="arabicPeriod"/>
              <a:defRPr/>
            </a:pPr>
            <a:r>
              <a:rPr lang="pl-PL" sz="2400" dirty="0"/>
              <a:t>R</a:t>
            </a:r>
            <a:r>
              <a:rPr lang="en-US" sz="2400" dirty="0" err="1"/>
              <a:t>ządy</a:t>
            </a:r>
            <a:r>
              <a:rPr lang="en-US" sz="2400" dirty="0"/>
              <a:t> </a:t>
            </a:r>
            <a:r>
              <a:rPr lang="en-US" sz="2400" dirty="0" err="1"/>
              <a:t>prawa</a:t>
            </a:r>
            <a:r>
              <a:rPr lang="en-US" sz="2400" dirty="0"/>
              <a:t>, Magna Charta </a:t>
            </a:r>
            <a:r>
              <a:rPr lang="en-US" sz="2400" dirty="0" smtClean="0"/>
              <a:t>1215</a:t>
            </a:r>
            <a:r>
              <a:rPr lang="pl-PL" sz="2400" dirty="0" smtClean="0"/>
              <a:t>; Chwalebna </a:t>
            </a:r>
            <a:r>
              <a:rPr lang="pl-PL" sz="2400" dirty="0"/>
              <a:t>Rewolucja 1689</a:t>
            </a:r>
          </a:p>
          <a:p>
            <a:pPr marL="457200" indent="-457200">
              <a:buFont typeface="+mj-lt"/>
              <a:buAutoNum type="arabicPeriod"/>
              <a:defRPr/>
            </a:pPr>
            <a:r>
              <a:rPr lang="pl-PL" sz="2400" b="1" dirty="0"/>
              <a:t>Podział władz </a:t>
            </a:r>
            <a:r>
              <a:rPr lang="pl-PL" sz="2400" dirty="0"/>
              <a:t>(John </a:t>
            </a:r>
            <a:r>
              <a:rPr lang="pl-PL" sz="2400" dirty="0" err="1"/>
              <a:t>Locke</a:t>
            </a:r>
            <a:r>
              <a:rPr lang="pl-PL" sz="2400" dirty="0"/>
              <a:t> (</a:t>
            </a:r>
            <a:r>
              <a:rPr lang="pl-PL" sz="2400" dirty="0" smtClean="0"/>
              <a:t>zm. 1703</a:t>
            </a:r>
            <a:r>
              <a:rPr lang="pl-PL" sz="2400" dirty="0"/>
              <a:t>), Charles Monteskiusz (</a:t>
            </a:r>
            <a:r>
              <a:rPr lang="pl-PL" sz="2400" dirty="0" smtClean="0"/>
              <a:t>zm. </a:t>
            </a:r>
            <a:r>
              <a:rPr lang="pl-PL" sz="2400" dirty="0"/>
              <a:t>1755))</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32726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r>
              <a:rPr lang="en-US" dirty="0" err="1"/>
              <a:t>Dobre</a:t>
            </a:r>
            <a:r>
              <a:rPr lang="en-US" dirty="0"/>
              <a:t> </a:t>
            </a:r>
            <a:r>
              <a:rPr lang="en-US" dirty="0" err="1"/>
              <a:t>instytucje</a:t>
            </a:r>
            <a:r>
              <a:rPr lang="en-US" dirty="0"/>
              <a:t> </a:t>
            </a:r>
            <a:r>
              <a:rPr lang="en-US" dirty="0" err="1"/>
              <a:t>nieformalne</a:t>
            </a:r>
            <a:endParaRPr lang="pl-PL" dirty="0"/>
          </a:p>
        </p:txBody>
      </p:sp>
      <p:sp>
        <p:nvSpPr>
          <p:cNvPr id="7" name="Symbol zastępczy zawartości 6"/>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a:defRPr/>
            </a:pPr>
            <a:r>
              <a:rPr lang="pl-PL" b="1" dirty="0"/>
              <a:t>zasady moralne:</a:t>
            </a:r>
            <a:r>
              <a:rPr lang="pl-PL" dirty="0"/>
              <a:t> </a:t>
            </a:r>
            <a:r>
              <a:rPr lang="pl-PL" dirty="0" err="1"/>
              <a:t>np</a:t>
            </a:r>
            <a:r>
              <a:rPr lang="pl-PL" dirty="0"/>
              <a:t> 10 Przykazań Starego Testamentu (XIV w. p.n.e..)</a:t>
            </a:r>
          </a:p>
          <a:p>
            <a:pPr>
              <a:defRPr/>
            </a:pPr>
            <a:r>
              <a:rPr lang="en-US" b="1" dirty="0" err="1"/>
              <a:t>normy</a:t>
            </a:r>
            <a:r>
              <a:rPr lang="en-US" b="1" dirty="0"/>
              <a:t> </a:t>
            </a:r>
            <a:r>
              <a:rPr lang="en-US" b="1" dirty="0" err="1"/>
              <a:t>uczciwości</a:t>
            </a:r>
            <a:r>
              <a:rPr lang="en-US" b="1" dirty="0"/>
              <a:t>, </a:t>
            </a:r>
            <a:r>
              <a:rPr lang="en-US" b="1" dirty="0" err="1"/>
              <a:t>prawości</a:t>
            </a:r>
            <a:r>
              <a:rPr lang="en-US" b="1" dirty="0"/>
              <a:t>, </a:t>
            </a:r>
            <a:r>
              <a:rPr lang="en-US" b="1" dirty="0" err="1"/>
              <a:t>solidności</a:t>
            </a:r>
            <a:endParaRPr lang="pl-PL" b="1" dirty="0"/>
          </a:p>
          <a:p>
            <a:pPr>
              <a:defRPr/>
            </a:pPr>
            <a:r>
              <a:rPr lang="en-US" b="1" dirty="0" err="1"/>
              <a:t>duch</a:t>
            </a:r>
            <a:r>
              <a:rPr lang="en-US" b="1" dirty="0"/>
              <a:t> </a:t>
            </a:r>
            <a:r>
              <a:rPr lang="en-US" b="1" dirty="0" err="1"/>
              <a:t>współpracy</a:t>
            </a:r>
            <a:r>
              <a:rPr lang="en-US" b="1" dirty="0"/>
              <a:t>, </a:t>
            </a:r>
            <a:endParaRPr lang="pl-PL" b="1" dirty="0"/>
          </a:p>
          <a:p>
            <a:pPr>
              <a:defRPr/>
            </a:pPr>
            <a:r>
              <a:rPr lang="pl-PL" b="1" dirty="0"/>
              <a:t>poszanowanie wartości czasu </a:t>
            </a:r>
            <a:r>
              <a:rPr lang="pl-PL" dirty="0"/>
              <a:t>(por. rola monopolu Europy na zegar od ok 1290);</a:t>
            </a:r>
          </a:p>
          <a:p>
            <a:pPr>
              <a:defRPr/>
            </a:pPr>
            <a:r>
              <a:rPr lang="pl-PL" dirty="0"/>
              <a:t>preferencja dla nowinek, duch innowacyjności</a:t>
            </a:r>
          </a:p>
          <a:p>
            <a:pPr>
              <a:defRPr/>
            </a:pPr>
            <a:r>
              <a:rPr lang="pl-PL" b="1" dirty="0"/>
              <a:t>mobilność pionowa i pozioma, ”</a:t>
            </a:r>
            <a:r>
              <a:rPr lang="pl-PL" b="1" i="1" dirty="0"/>
              <a:t>kreatywna destrukcja”</a:t>
            </a:r>
            <a:endParaRPr lang="pl-PL" b="1" dirty="0"/>
          </a:p>
          <a:p>
            <a:pPr>
              <a:defRPr/>
            </a:pPr>
            <a:r>
              <a:rPr lang="pl-PL" dirty="0"/>
              <a:t>Średnie okresy płatności z opóźnieniem w 2013 r.</a:t>
            </a:r>
          </a:p>
          <a:p>
            <a:pPr>
              <a:defRPr/>
            </a:pPr>
            <a:r>
              <a:rPr lang="pl-PL" dirty="0"/>
              <a:t>	Finlandia                             26 dni, </a:t>
            </a:r>
          </a:p>
          <a:p>
            <a:pPr>
              <a:defRPr/>
            </a:pPr>
            <a:r>
              <a:rPr lang="pl-PL" dirty="0"/>
              <a:t>	Niemcy                                34</a:t>
            </a:r>
          </a:p>
          <a:p>
            <a:pPr>
              <a:defRPr/>
            </a:pPr>
            <a:r>
              <a:rPr lang="pl-PL" dirty="0"/>
              <a:t>	Szwecja                               35</a:t>
            </a:r>
          </a:p>
          <a:p>
            <a:pPr>
              <a:defRPr/>
            </a:pPr>
            <a:r>
              <a:rPr lang="pl-PL" dirty="0"/>
              <a:t>	Polska                                  40</a:t>
            </a:r>
          </a:p>
          <a:p>
            <a:pPr>
              <a:defRPr/>
            </a:pPr>
            <a:r>
              <a:rPr lang="en-US" dirty="0" err="1"/>
              <a:t>Źródło</a:t>
            </a:r>
            <a:r>
              <a:rPr lang="en-US" dirty="0"/>
              <a:t>: </a:t>
            </a:r>
            <a:r>
              <a:rPr lang="en-US" dirty="0" err="1"/>
              <a:t>Wydymus</a:t>
            </a:r>
            <a:r>
              <a:rPr lang="en-US" dirty="0"/>
              <a:t>, </a:t>
            </a:r>
            <a:r>
              <a:rPr lang="en-US" dirty="0" err="1"/>
              <a:t>Maciejewski</a:t>
            </a:r>
            <a:r>
              <a:rPr lang="en-US" dirty="0"/>
              <a:t> 2014:  </a:t>
            </a:r>
            <a:r>
              <a:rPr lang="en-US" dirty="0" err="1"/>
              <a:t>przypis</a:t>
            </a:r>
            <a:r>
              <a:rPr lang="en-US" dirty="0"/>
              <a:t>  s. 180.</a:t>
            </a:r>
            <a:endParaRPr lang="pl-PL" dirty="0"/>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4743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err="1"/>
              <a:t>Złe</a:t>
            </a:r>
            <a:r>
              <a:rPr lang="en-US" dirty="0"/>
              <a:t> </a:t>
            </a:r>
            <a:r>
              <a:rPr lang="en-US" dirty="0" err="1"/>
              <a:t>instytucje</a:t>
            </a:r>
            <a:r>
              <a:rPr lang="en-US" dirty="0"/>
              <a:t> </a:t>
            </a:r>
            <a:r>
              <a:rPr lang="en-US" dirty="0" err="1"/>
              <a:t>nieformalne</a:t>
            </a:r>
            <a:r>
              <a:rPr lang="en-US" dirty="0"/>
              <a:t> (Ferguson 2012)</a:t>
            </a:r>
            <a:endParaRPr lang="pl-PL" dirty="0"/>
          </a:p>
        </p:txBody>
      </p:sp>
      <p:sp>
        <p:nvSpPr>
          <p:cNvPr id="7" name="Symbol zastępczy zawartości 6"/>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defRPr/>
            </a:pPr>
            <a:r>
              <a:rPr lang="en-US" dirty="0" err="1"/>
              <a:t>zemsta</a:t>
            </a:r>
            <a:r>
              <a:rPr lang="en-US" dirty="0"/>
              <a:t> </a:t>
            </a:r>
            <a:r>
              <a:rPr lang="en-US" dirty="0" err="1"/>
              <a:t>rodowa</a:t>
            </a:r>
            <a:r>
              <a:rPr lang="en-US" dirty="0"/>
              <a:t> </a:t>
            </a:r>
            <a:r>
              <a:rPr lang="en-US" dirty="0" err="1"/>
              <a:t>lub</a:t>
            </a:r>
            <a:r>
              <a:rPr lang="en-US" dirty="0"/>
              <a:t> </a:t>
            </a:r>
            <a:r>
              <a:rPr lang="en-US" dirty="0" err="1"/>
              <a:t>rodzinna</a:t>
            </a:r>
            <a:endParaRPr lang="pl-PL" dirty="0"/>
          </a:p>
          <a:p>
            <a:pPr>
              <a:defRPr/>
            </a:pPr>
            <a:r>
              <a:rPr lang="pl-PL" dirty="0"/>
              <a:t>brak </a:t>
            </a:r>
            <a:r>
              <a:rPr lang="pl-PL" dirty="0" err="1"/>
              <a:t>separcji</a:t>
            </a:r>
            <a:r>
              <a:rPr lang="pl-PL" dirty="0"/>
              <a:t> </a:t>
            </a:r>
            <a:r>
              <a:rPr lang="pl-PL" i="1" dirty="0"/>
              <a:t>sacrum </a:t>
            </a:r>
            <a:r>
              <a:rPr lang="pl-PL" dirty="0"/>
              <a:t>od</a:t>
            </a:r>
            <a:r>
              <a:rPr lang="pl-PL" i="1" dirty="0"/>
              <a:t> profanum</a:t>
            </a:r>
            <a:endParaRPr lang="pl-PL" dirty="0"/>
          </a:p>
          <a:p>
            <a:pPr>
              <a:defRPr/>
            </a:pPr>
            <a:r>
              <a:rPr lang="en-US" dirty="0" err="1" smtClean="0"/>
              <a:t>próżniactwo</a:t>
            </a:r>
            <a:r>
              <a:rPr lang="en-US" dirty="0"/>
              <a:t>, </a:t>
            </a:r>
            <a:r>
              <a:rPr lang="en-US" dirty="0" err="1"/>
              <a:t>nieposzanowanie</a:t>
            </a:r>
            <a:r>
              <a:rPr lang="en-US" dirty="0"/>
              <a:t> </a:t>
            </a:r>
            <a:r>
              <a:rPr lang="en-US" dirty="0" err="1"/>
              <a:t>czasu</a:t>
            </a:r>
            <a:r>
              <a:rPr lang="en-US" dirty="0" smtClean="0"/>
              <a:t>,</a:t>
            </a:r>
            <a:endParaRPr lang="pl-PL" dirty="0" smtClean="0"/>
          </a:p>
          <a:p>
            <a:pPr>
              <a:defRPr/>
            </a:pPr>
            <a:r>
              <a:rPr lang="pl-PL" dirty="0" smtClean="0"/>
              <a:t>Różne formy korupcji</a:t>
            </a:r>
            <a:endParaRPr lang="pl-PL" dirty="0"/>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2976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669762" y="1916832"/>
            <a:ext cx="8229600" cy="1143000"/>
          </a:xfrm>
        </p:spPr>
        <p:style>
          <a:lnRef idx="1">
            <a:schemeClr val="accent3"/>
          </a:lnRef>
          <a:fillRef idx="2">
            <a:schemeClr val="accent3"/>
          </a:fillRef>
          <a:effectRef idx="1">
            <a:schemeClr val="accent3"/>
          </a:effectRef>
          <a:fontRef idx="minor">
            <a:schemeClr val="dk1"/>
          </a:fontRef>
        </p:style>
        <p:txBody>
          <a:bodyPr>
            <a:normAutofit/>
          </a:bodyPr>
          <a:lstStyle/>
          <a:p>
            <a:endParaRPr lang="pl-PL" dirty="0"/>
          </a:p>
        </p:txBody>
      </p:sp>
      <p:sp>
        <p:nvSpPr>
          <p:cNvPr id="7" name="Symbol zastępczy zawartości 6"/>
          <p:cNvSpPr>
            <a:spLocks noGrp="1"/>
          </p:cNvSpPr>
          <p:nvPr>
            <p:ph idx="1"/>
          </p:nvPr>
        </p:nvSpPr>
        <p:spPr>
          <a:xfrm>
            <a:off x="351250" y="1628800"/>
            <a:ext cx="8229600" cy="5793507"/>
          </a:xfrm>
        </p:spPr>
        <p:style>
          <a:lnRef idx="1">
            <a:schemeClr val="accent4"/>
          </a:lnRef>
          <a:fillRef idx="2">
            <a:schemeClr val="accent4"/>
          </a:fillRef>
          <a:effectRef idx="1">
            <a:schemeClr val="accent4"/>
          </a:effectRef>
          <a:fontRef idx="minor">
            <a:schemeClr val="dk1"/>
          </a:fontRef>
        </p:style>
        <p:txBody>
          <a:bodyPr>
            <a:normAutofit/>
          </a:bodyPr>
          <a:lstStyle/>
          <a:p>
            <a:pPr marL="0" indent="0">
              <a:buNone/>
            </a:pPr>
            <a:r>
              <a:rPr lang="pl-PL" altLang="pl-PL" sz="4400" dirty="0"/>
              <a:t>II. Przyczyny spowolnienia wzrostu:</a:t>
            </a:r>
            <a:br>
              <a:rPr lang="pl-PL" altLang="pl-PL" sz="4400" dirty="0"/>
            </a:br>
            <a:r>
              <a:rPr lang="pl-PL" altLang="pl-PL" sz="4400" dirty="0"/>
              <a:t>1. </a:t>
            </a:r>
            <a:r>
              <a:rPr lang="pl-PL" altLang="pl-PL" dirty="0"/>
              <a:t>Nadmiar regulacji, </a:t>
            </a:r>
            <a:br>
              <a:rPr lang="pl-PL" altLang="pl-PL" dirty="0"/>
            </a:br>
            <a:r>
              <a:rPr lang="pl-PL" altLang="pl-PL" dirty="0"/>
              <a:t>2. Przywileje, </a:t>
            </a:r>
            <a:r>
              <a:rPr lang="pl-PL" altLang="pl-PL" dirty="0" smtClean="0"/>
              <a:t>status</a:t>
            </a:r>
            <a:r>
              <a:rPr lang="pl-PL" altLang="pl-PL" dirty="0"/>
              <a:t/>
            </a:r>
            <a:br>
              <a:rPr lang="pl-PL" altLang="pl-PL" dirty="0"/>
            </a:br>
            <a:r>
              <a:rPr lang="pl-PL" altLang="pl-PL" dirty="0"/>
              <a:t>3. Fiskalizm, </a:t>
            </a:r>
            <a:r>
              <a:rPr lang="pl-PL" altLang="pl-PL" sz="2800" dirty="0"/>
              <a:t>dług publiczny&gt;90% PKB, </a:t>
            </a:r>
            <a:r>
              <a:rPr lang="pl-PL" altLang="pl-PL" dirty="0"/>
              <a:t/>
            </a:r>
            <a:br>
              <a:rPr lang="pl-PL" altLang="pl-PL" dirty="0"/>
            </a:br>
            <a:r>
              <a:rPr lang="pl-PL" altLang="pl-PL" dirty="0"/>
              <a:t>4. Ontologia,  </a:t>
            </a:r>
            <a:br>
              <a:rPr lang="pl-PL" altLang="pl-PL" dirty="0"/>
            </a:br>
            <a:r>
              <a:rPr lang="pl-PL" altLang="pl-PL" dirty="0"/>
              <a:t>5. Demografia, </a:t>
            </a:r>
            <a:br>
              <a:rPr lang="pl-PL" altLang="pl-PL" dirty="0"/>
            </a:br>
            <a:r>
              <a:rPr lang="pl-PL" altLang="pl-PL" dirty="0"/>
              <a:t>6. System repartycyjny emerytur: </a:t>
            </a:r>
            <a:r>
              <a:rPr lang="pl-PL" altLang="pl-PL" dirty="0" smtClean="0"/>
              <a:t> błędne </a:t>
            </a:r>
            <a:r>
              <a:rPr lang="pl-PL" altLang="pl-PL" dirty="0"/>
              <a:t>koło</a:t>
            </a:r>
            <a:endParaRPr lang="pl-PL" dirty="0"/>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Towarzystwo Ekonomistów Polski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7390" y="557213"/>
            <a:ext cx="1445400" cy="1078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9518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sz="quarter"/>
          </p:nvPr>
        </p:nvSpPr>
        <p:spPr>
          <a:xfrm>
            <a:off x="662617" y="1110506"/>
            <a:ext cx="7772400" cy="2592287"/>
          </a:xfrm>
        </p:spPr>
        <p:txBody>
          <a:bodyPr/>
          <a:lstStyle/>
          <a:p>
            <a:r>
              <a:rPr lang="pl-PL" sz="3600" b="1" dirty="0" smtClean="0"/>
              <a:t/>
            </a:r>
            <a:br>
              <a:rPr lang="pl-PL" sz="3600" b="1" dirty="0" smtClean="0"/>
            </a:br>
            <a:r>
              <a:rPr lang="pl-PL" b="1" dirty="0" smtClean="0"/>
              <a:t/>
            </a:r>
            <a:br>
              <a:rPr lang="pl-PL" b="1" dirty="0" smtClean="0"/>
            </a:br>
            <a:endParaRPr lang="pl-PL" sz="3200" dirty="0"/>
          </a:p>
        </p:txBody>
      </p:sp>
      <p:sp>
        <p:nvSpPr>
          <p:cNvPr id="5" name="AutoShape 2" descr="Znalezione obrazy dla zapytania wsei lublin"/>
          <p:cNvSpPr>
            <a:spLocks noChangeAspect="1" noChangeArrowheads="1"/>
          </p:cNvSpPr>
          <p:nvPr/>
        </p:nvSpPr>
        <p:spPr bwMode="auto">
          <a:xfrm>
            <a:off x="168275" y="-509588"/>
            <a:ext cx="1066800" cy="1066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7" name="AutoShape 6" descr="Znalezione obrazy dla zapytania wsei lublin"/>
          <p:cNvSpPr>
            <a:spLocks noChangeAspect="1" noChangeArrowheads="1"/>
          </p:cNvSpPr>
          <p:nvPr/>
        </p:nvSpPr>
        <p:spPr bwMode="auto">
          <a:xfrm>
            <a:off x="8172400" y="1772816"/>
            <a:ext cx="1066800" cy="1066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8" name="AutoShape 8" descr="data:image/jpeg;base64,/9j/4AAQSkZJRgABAQAAAQABAAD/2wCEAAkGBxETEhQQDxQVEhQWFB4WFhQUFBcWGBUWFh0XFxgcGBQYICggHyAxHhUeLTEkJiosLi4uFx8zODMtNygtLjABCgoKDg0OGxAQFy0eHCU3LCwsLCwsLCwsLC4sNCwsMiwsNywrLCw0LCw3LCwsLCwsLCwsKyssLCwrKywsNywrK//AABEIAHAAcAMBIgACEQEDEQH/xAAcAAABBAMBAAAAAAAAAAAAAAAGAAMHCAECBQT/xABBEAABAwIBBgoJAgMJAAAAAAABAAIDBBESBQcTITE1BhQiQVFTcnOSslJhcYGRk6Gx0TJiJULCFSMkQ4KiweHw/8QAGQEAAgMBAAAAAAAAAAAAAAAAAQQCAwUA/8QAIREAAgICAwEBAAMAAAAAAAAAAAECEQMxBCEyEkETIlH/2gAMAwEAAhEDEQA/AJxQdnaJ/s2SxI5cew2/najFBudvdsneR+dqnj9ID0QZpHek7xFLSO9J3iK6FFwerJo9NDTySR6+W3Dbk7dpunjwTyhyf8LLyjZv6dZOsc/qWr9R/wBKKOTpHek7xFLSO9J3iKfyjk2eBwZURuicRiDXW1jZfUT0LzIqn2gG2kd6TvEUtI70neIrVZjjc4hrQXOOwDWTbWdXsCITOkd6TvEUtI70neIrRpvrCyuoBtpHek7xFLSO9J3iK1WF1HFh+AB/h1J3LUQoezf7upO4aiFY8vTGFoSDc7e7Ze3H52oyQbnb3bJ24/O1HH7Rz0BGaypL21lC5zrSQ4mco8l1nNdh6No2IgpcjVE9Hklsr3iSGeN0tnOBwhrjZ2v9rdvSo04M5YNJUsqQ3GGggsxYcQcLHXY9CJKfOLI11Y7RE8YsYxpLaEhhZ6OvmPNsKby4pfTcUVxaSBrhNlM1NXPOSSDIQy5vZjSWtt6tV/euatI22AHQLfBbptKlRBiRfmoydpcoNcRdsMbnn2u5Dfu74IQUtZksn4YaipO2R4Y0/tjv/U4qrkSrGwxVsi3KVAaeaWmP+VI5gvtwgnAfDZedGedyg0dfjAsJow/2ubyXf0/FBinjl9QTA12JJJJTAWGzf7upO5aiFD2b/d1J3LUQrHl6YwtCQbnb3bJ24/O1GSDc7e7Ze3H52o4/aOeiDqWmfK9sUTS97jZrRtJRFUcAsoMa55ZGQ1pc7DK0loaMRuOmw2Lz8BJZW10T4GCV7Q44C7CS23Kwnp6Bzo4yLFk+omllyXM6lq5GvxwyNJDidTg+F2o2J1kHnT+XLKMqRVGNkUNdfWFlYEZbdh1FpLSOgtNj9llMEDV7rAnoViuAuTtBQ08Z26MOd7Xco/dQHkWh09RDAP55WtPZvd30BVmgLagkuXLUS3GiN89eT8VPBUDbFLhPZkFvu1qiFWM4Z5O09FURDaYyW9pusfZVxjdcA9Iup8SVxojNdmySSSaIFhs3+7qTuWohQ9m/3dSdy1EKx5emMLQkG5292yduPztRkg3O3u2Ttx+dqOP2jpaIXyLlR9NOyoiALmXsHXsbgjXZd9/D6flPZT00c7m4XVLWWkIO3V0+9cLIWSjVTCBsscTnDkmS9nH0RbnRC3N7IZXQNrKQzN2xBzseoX/TtWjk/jv+2ylX+AcB7/WdqysNJ5xY7COgjaP/AHQsq5ADfM/Q6SuMh2QxF3+p5wj7FTeo7zLZPwUss52yy2B/bGMI+pcj2pfzBZfIl9ZGXQXQ+R0qtHCKg0FVPBzMldbsnlN+hVlIn3ChbPHQaOtZKNk0X+6M2P0IU+LKp0RmugFSWAsrRKiw2b/d1J3LUQoezf7upO5aiFY8vTGFoSDc7e7ZO3H52oyQbnb3bJ24/O1HH7Rz0RHwLP8AEKXvR9ijfhNVNknnpaJjoq01sLhJcuxWaLyA2s1rW6iPV61HmR8rTU0mlpyGvw4blodqNuY+xdwZwspda35TU/lxycvpFSdKgeylC5k0rHvEjmyODnjY5wJxH4rySvwtLjzAn4a1v6zrJJJPSTrK6fBfJ3GKyngIu10oLuwzluv6uTb3q9uo2RJ94K5O4tRwQkWLIhi7RF3fUlehxubp6pfzBMrGbt2MG8D7H2oKzz5Px0bJxthlHhk5Lvrh+CMSmMvUPGaSaDnfG5o7VuT9QFLHL5kmB9orekm4X3aD0gFOLYFyw2b/AHdSdy1EKHs3+7qTuWohWPL0xhaEg3O3u2Ttx+dqMkG5292y9uPztRx+0c9EEOKLsr8FqSKhZXMqZXiTVE0xNAc8gmxI1gck60JXUhcI6OQZDommN4LJA54wm7G4ZQHOHMNY1npC0ssmmqf6Ur9I+R9mZocdXNOdkMQAP7pSf+GH4oBUs5uJIaPJxqKh7YhNKX3cbYg2zWho2nZsCjyHUKR0F2H5N9ZXiyrlaCmbjqZGxjmxGxPsG0qOOEGdB7rsoI8A66QAuPZj2D3n3KP6uokleZJnOkedrnm5/wCktj4spdyLHOtFj6aoZI0PjcHtOxzTcfEL0ROsfUVXHI+V6ildjppDGTtbta72tOpSXwfzmwyWjrW6B3WDlRu9vO36hRycaUe12jlNPZH3DDJ3F66phAsNKXt7MnLFh0XcR7lx0e53qdump6uMh7Zoi3E0ggmMgjWOkP8AogJPYpXBMqeyw+b/AHdSdy1EKHs3+7qTuWohWXL0y9aEg3O3u2Ttx+dqMkHZ2Wk5NkABJxx6gCT+tvMEcftHPRBBC6FRl2rewxyVEzmEWLHPJaR0ELy8Vk6uT5b/AMJcVk6uT5b/AMLWai9i40sveXWLiXYRhbiJOFvQL7B6k5xWTq5Plv8AwlxWTq5Plv8AwutBGkk5xWXq5Plv/CXFpOrk+W/8I2jhtJOcVl6uT5b/AMLPFZerk+W/8IWcNBxw4ATgxYsFzhxWtfDsvbnSTvFZerk+W/8ACxxWTq5Plv8AwiAsFm/3dSdy1EKH+AItk6kB1f3LdqIFjy9MYWj/2Q=="/>
          <p:cNvSpPr>
            <a:spLocks noChangeAspect="1" noChangeArrowheads="1"/>
          </p:cNvSpPr>
          <p:nvPr/>
        </p:nvSpPr>
        <p:spPr bwMode="auto">
          <a:xfrm>
            <a:off x="168275" y="-1825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9" name="AutoShape 10" descr="data:image/jpeg;base64,/9j/4AAQSkZJRgABAQAAAQABAAD/2wCEAAkGBxETEhQQDxQVEhQWFB4WFhQUFBcWGBUWFh0XFxgcGBQYICggHyAxHhUeLTEkJiosLi4uFx8zODMtNygtLjABCgoKDg0OGxAQFy0eHCU3LCwsLCwsLCwsLC4sNCwsMiwsNywrLCw0LCw3LCwsLCwsLCwsKyssLCwrKywsNywrK//AABEIAHAAcAMBIgACEQEDEQH/xAAcAAABBAMBAAAAAAAAAAAAAAAGAAMHCAECBQT/xABBEAABAwIBBgoJAgMJAAAAAAABAAIDBBESBQcTITE1BhQiQVFTcnOSslJhcYGRk6Gx0TJiJULCFSMkQ4KiweHw/8QAGQEAAgMBAAAAAAAAAAAAAAAAAQQCAwUA/8QAIREAAgICAwEBAAMAAAAAAAAAAAECEQMxBCEyEkETIlH/2gAMAwEAAhEDEQA/AJxQdnaJ/s2SxI5cew2/najFBudvdsneR+dqnj9ID0QZpHek7xFLSO9J3iK6FFwerJo9NDTySR6+W3Dbk7dpunjwTyhyf8LLyjZv6dZOsc/qWr9R/wBKKOTpHek7xFLSO9J3iKfyjk2eBwZURuicRiDXW1jZfUT0LzIqn2gG2kd6TvEUtI70neIrVZjjc4hrQXOOwDWTbWdXsCITOkd6TvEUtI70neIrRpvrCyuoBtpHek7xFLSO9J3iK1WF1HFh+AB/h1J3LUQoezf7upO4aiFY8vTGFoSDc7e7Ze3H52oyQbnb3bJ24/O1HH7Rz0BGaypL21lC5zrSQ4mco8l1nNdh6No2IgpcjVE9Hklsr3iSGeN0tnOBwhrjZ2v9rdvSo04M5YNJUsqQ3GGggsxYcQcLHXY9CJKfOLI11Y7RE8YsYxpLaEhhZ6OvmPNsKby4pfTcUVxaSBrhNlM1NXPOSSDIQy5vZjSWtt6tV/euatI22AHQLfBbptKlRBiRfmoydpcoNcRdsMbnn2u5Dfu74IQUtZksn4YaipO2R4Y0/tjv/U4qrkSrGwxVsi3KVAaeaWmP+VI5gvtwgnAfDZedGedyg0dfjAsJow/2ubyXf0/FBinjl9QTA12JJJJTAWGzf7upO5aiFD2b/d1J3LUQrHl6YwtCQbnb3bJ24/O1GSDc7e7Ze3H52o4/aOeiDqWmfK9sUTS97jZrRtJRFUcAsoMa55ZGQ1pc7DK0loaMRuOmw2Lz8BJZW10T4GCV7Q44C7CS23Kwnp6Bzo4yLFk+omllyXM6lq5GvxwyNJDidTg+F2o2J1kHnT+XLKMqRVGNkUNdfWFlYEZbdh1FpLSOgtNj9llMEDV7rAnoViuAuTtBQ08Z26MOd7Xco/dQHkWh09RDAP55WtPZvd30BVmgLagkuXLUS3GiN89eT8VPBUDbFLhPZkFvu1qiFWM4Z5O09FURDaYyW9pusfZVxjdcA9Iup8SVxojNdmySSSaIFhs3+7qTuWohQ9m/3dSdy1EKx5emMLQkG5292yduPztRkg3O3u2Ttx+dqOP2jpaIXyLlR9NOyoiALmXsHXsbgjXZd9/D6flPZT00c7m4XVLWWkIO3V0+9cLIWSjVTCBsscTnDkmS9nH0RbnRC3N7IZXQNrKQzN2xBzseoX/TtWjk/jv+2ylX+AcB7/WdqysNJ5xY7COgjaP/AHQsq5ADfM/Q6SuMh2QxF3+p5wj7FTeo7zLZPwUss52yy2B/bGMI+pcj2pfzBZfIl9ZGXQXQ+R0qtHCKg0FVPBzMldbsnlN+hVlIn3ChbPHQaOtZKNk0X+6M2P0IU+LKp0RmugFSWAsrRKiw2b/d1J3LUQoezf7upO5aiFY8vTGFoSDc7e7ZO3H52oyQbnb3bJ24/O1HH7Rz0RHwLP8AEKXvR9ijfhNVNknnpaJjoq01sLhJcuxWaLyA2s1rW6iPV61HmR8rTU0mlpyGvw4blodqNuY+xdwZwspda35TU/lxycvpFSdKgeylC5k0rHvEjmyODnjY5wJxH4rySvwtLjzAn4a1v6zrJJJPSTrK6fBfJ3GKyngIu10oLuwzluv6uTb3q9uo2RJ94K5O4tRwQkWLIhi7RF3fUlehxubp6pfzBMrGbt2MG8D7H2oKzz5Px0bJxthlHhk5Lvrh+CMSmMvUPGaSaDnfG5o7VuT9QFLHL5kmB9orekm4X3aD0gFOLYFyw2b/AHdSdy1EKHs3+7qTuWohWPL0xhaEg3O3u2Ttx+dqMkG5292y9uPztRx+0c9EEOKLsr8FqSKhZXMqZXiTVE0xNAc8gmxI1gck60JXUhcI6OQZDommN4LJA54wm7G4ZQHOHMNY1npC0ssmmqf6Ur9I+R9mZocdXNOdkMQAP7pSf+GH4oBUs5uJIaPJxqKh7YhNKX3cbYg2zWho2nZsCjyHUKR0F2H5N9ZXiyrlaCmbjqZGxjmxGxPsG0qOOEGdB7rsoI8A66QAuPZj2D3n3KP6uokleZJnOkedrnm5/wCktj4spdyLHOtFj6aoZI0PjcHtOxzTcfEL0ROsfUVXHI+V6ildjppDGTtbta72tOpSXwfzmwyWjrW6B3WDlRu9vO36hRycaUe12jlNPZH3DDJ3F66phAsNKXt7MnLFh0XcR7lx0e53qdump6uMh7Zoi3E0ggmMgjWOkP8AogJPYpXBMqeyw+b/AHdSdy1EKHs3+7qTuWohWXL0y9aEg3O3u2Ttx+dqMkHZ2Wk5NkABJxx6gCT+tvMEcftHPRBBC6FRl2rewxyVEzmEWLHPJaR0ELy8Vk6uT5b/AMJcVk6uT5b/AMLWai9i40sveXWLiXYRhbiJOFvQL7B6k5xWTq5Plv8AwlxWTq5Plv8AwutBGkk5xWXq5Plv/CXFpOrk+W/8I2jhtJOcVl6uT5b/AMLPFZerk+W/8IWcNBxw4ATgxYsFzhxWtfDsvbnSTvFZerk+W/8ACxxWTq5Plv8AwiAsFm/3dSdy1EKH+AItk6kB1f3LdqIFjy9MYWj/2Q=="/>
          <p:cNvSpPr>
            <a:spLocks noChangeAspect="1" noChangeArrowheads="1"/>
          </p:cNvSpPr>
          <p:nvPr/>
        </p:nvSpPr>
        <p:spPr bwMode="auto">
          <a:xfrm>
            <a:off x="320675" y="-30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0" name="AutoShape 12" descr="data:image/jpeg;base64,/9j/4AAQSkZJRgABAQAAAQABAAD/2wCEAAkGBxETEhQQDxQVEhQWFB4WFhQUFBcWGBUWFh0XFxgcGBQYICggHyAxHhUeLTEkJiosLi4uFx8zODMtNygtLjABCgoKDg0OGxAQFy0eHCU3LCwsLCwsLCwsLC4sNCwsMiwsNywrLCw0LCw3LCwsLCwsLCwsKyssLCwrKywsNywrK//AABEIAHAAcAMBIgACEQEDEQH/xAAcAAABBAMBAAAAAAAAAAAAAAAGAAMHCAECBQT/xABBEAABAwIBBgoJAgMJAAAAAAABAAIDBBESBQcTITE1BhQiQVFTcnOSslJhcYGRk6Gx0TJiJULCFSMkQ4KiweHw/8QAGQEAAgMBAAAAAAAAAAAAAAAAAQQCAwUA/8QAIREAAgICAwEBAAMAAAAAAAAAAAECEQMxBCEyEkETIlH/2gAMAwEAAhEDEQA/AJxQdnaJ/s2SxI5cew2/najFBudvdsneR+dqnj9ID0QZpHek7xFLSO9J3iK6FFwerJo9NDTySR6+W3Dbk7dpunjwTyhyf8LLyjZv6dZOsc/qWr9R/wBKKOTpHek7xFLSO9J3iKfyjk2eBwZURuicRiDXW1jZfUT0LzIqn2gG2kd6TvEUtI70neIrVZjjc4hrQXOOwDWTbWdXsCITOkd6TvEUtI70neIrRpvrCyuoBtpHek7xFLSO9J3iK1WF1HFh+AB/h1J3LUQoezf7upO4aiFY8vTGFoSDc7e7Ze3H52oyQbnb3bJ24/O1HH7Rz0BGaypL21lC5zrSQ4mco8l1nNdh6No2IgpcjVE9Hklsr3iSGeN0tnOBwhrjZ2v9rdvSo04M5YNJUsqQ3GGggsxYcQcLHXY9CJKfOLI11Y7RE8YsYxpLaEhhZ6OvmPNsKby4pfTcUVxaSBrhNlM1NXPOSSDIQy5vZjSWtt6tV/euatI22AHQLfBbptKlRBiRfmoydpcoNcRdsMbnn2u5Dfu74IQUtZksn4YaipO2R4Y0/tjv/U4qrkSrGwxVsi3KVAaeaWmP+VI5gvtwgnAfDZedGedyg0dfjAsJow/2ubyXf0/FBinjl9QTA12JJJJTAWGzf7upO5aiFD2b/d1J3LUQrHl6YwtCQbnb3bJ24/O1GSDc7e7Ze3H52o4/aOeiDqWmfK9sUTS97jZrRtJRFUcAsoMa55ZGQ1pc7DK0loaMRuOmw2Lz8BJZW10T4GCV7Q44C7CS23Kwnp6Bzo4yLFk+omllyXM6lq5GvxwyNJDidTg+F2o2J1kHnT+XLKMqRVGNkUNdfWFlYEZbdh1FpLSOgtNj9llMEDV7rAnoViuAuTtBQ08Z26MOd7Xco/dQHkWh09RDAP55WtPZvd30BVmgLagkuXLUS3GiN89eT8VPBUDbFLhPZkFvu1qiFWM4Z5O09FURDaYyW9pusfZVxjdcA9Iup8SVxojNdmySSSaIFhs3+7qTuWohQ9m/3dSdy1EKx5emMLQkG5292yduPztRkg3O3u2Ttx+dqOP2jpaIXyLlR9NOyoiALmXsHXsbgjXZd9/D6flPZT00c7m4XVLWWkIO3V0+9cLIWSjVTCBsscTnDkmS9nH0RbnRC3N7IZXQNrKQzN2xBzseoX/TtWjk/jv+2ylX+AcB7/WdqysNJ5xY7COgjaP/AHQsq5ADfM/Q6SuMh2QxF3+p5wj7FTeo7zLZPwUss52yy2B/bGMI+pcj2pfzBZfIl9ZGXQXQ+R0qtHCKg0FVPBzMldbsnlN+hVlIn3ChbPHQaOtZKNk0X+6M2P0IU+LKp0RmugFSWAsrRKiw2b/d1J3LUQoezf7upO5aiFY8vTGFoSDc7e7ZO3H52oyQbnb3bJ24/O1HH7Rz0RHwLP8AEKXvR9ijfhNVNknnpaJjoq01sLhJcuxWaLyA2s1rW6iPV61HmR8rTU0mlpyGvw4blodqNuY+xdwZwspda35TU/lxycvpFSdKgeylC5k0rHvEjmyODnjY5wJxH4rySvwtLjzAn4a1v6zrJJJPSTrK6fBfJ3GKyngIu10oLuwzluv6uTb3q9uo2RJ94K5O4tRwQkWLIhi7RF3fUlehxubp6pfzBMrGbt2MG8D7H2oKzz5Px0bJxthlHhk5Lvrh+CMSmMvUPGaSaDnfG5o7VuT9QFLHL5kmB9orekm4X3aD0gFOLYFyw2b/AHdSdy1EKHs3+7qTuWohWPL0xhaEg3O3u2Ttx+dqMkG5292y9uPztRx+0c9EEOKLsr8FqSKhZXMqZXiTVE0xNAc8gmxI1gck60JXUhcI6OQZDommN4LJA54wm7G4ZQHOHMNY1npC0ssmmqf6Ur9I+R9mZocdXNOdkMQAP7pSf+GH4oBUs5uJIaPJxqKh7YhNKX3cbYg2zWho2nZsCjyHUKR0F2H5N9ZXiyrlaCmbjqZGxjmxGxPsG0qOOEGdB7rsoI8A66QAuPZj2D3n3KP6uokleZJnOkedrnm5/wCktj4spdyLHOtFj6aoZI0PjcHtOxzTcfEL0ROsfUVXHI+V6ildjppDGTtbta72tOpSXwfzmwyWjrW6B3WDlRu9vO36hRycaUe12jlNPZH3DDJ3F66phAsNKXt7MnLFh0XcR7lx0e53qdump6uMh7Zoi3E0ggmMgjWOkP8AogJPYpXBMqeyw+b/AHdSdy1EKHs3+7qTuWohWXL0y9aEg3O3u2Ttx+dqMkHZ2Wk5NkABJxx6gCT+tvMEcftHPRBBC6FRl2rewxyVEzmEWLHPJaR0ELy8Vk6uT5b/AMJcVk6uT5b/AMLWai9i40sveXWLiXYRhbiJOFvQL7B6k5xWTq5Plv8AwlxWTq5Plv8AwutBGkk5xWXq5Plv/CXFpOrk+W/8I2jhtJOcVl6uT5b/AMLPFZerk+W/8IWcNBxw4ATgxYsFzhxWtfDsvbnSTvFZerk+W/8ACxxWTq5Plv8AwiAsFm/3dSdy1EKH+AItk6kB1f3LdqIFjy9MYWj/2Q=="/>
          <p:cNvSpPr>
            <a:spLocks noChangeAspect="1" noChangeArrowheads="1"/>
          </p:cNvSpPr>
          <p:nvPr/>
        </p:nvSpPr>
        <p:spPr bwMode="auto">
          <a:xfrm>
            <a:off x="473075" y="1222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12" name="Picture 4" descr="footer-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
        <p:nvSpPr>
          <p:cNvPr id="11" name="Prostokąt 10"/>
          <p:cNvSpPr/>
          <p:nvPr/>
        </p:nvSpPr>
        <p:spPr>
          <a:xfrm>
            <a:off x="185664" y="2204864"/>
            <a:ext cx="8928992" cy="34778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lvl="0"/>
            <a:endParaRPr lang="pl-PL" sz="3200" dirty="0" smtClean="0"/>
          </a:p>
          <a:p>
            <a:pPr lvl="0" algn="ctr"/>
            <a:r>
              <a:rPr lang="pl-PL" sz="3600" b="1" dirty="0"/>
              <a:t>Ewolucja Instytucji Zachodu:</a:t>
            </a:r>
            <a:br>
              <a:rPr lang="pl-PL" sz="3600" b="1" dirty="0"/>
            </a:br>
            <a:r>
              <a:rPr lang="pl-PL" sz="3600" b="1" dirty="0"/>
              <a:t>od sukcesów do problemów</a:t>
            </a:r>
            <a:endParaRPr lang="pl-PL" sz="2200" dirty="0" smtClean="0"/>
          </a:p>
          <a:p>
            <a:pPr lvl="1"/>
            <a:endParaRPr lang="pl-PL" sz="2200" dirty="0"/>
          </a:p>
          <a:p>
            <a:pPr lvl="1"/>
            <a:endParaRPr lang="pl-PL" sz="2200" dirty="0" smtClean="0"/>
          </a:p>
          <a:p>
            <a:pPr lvl="1" algn="ctr"/>
            <a:r>
              <a:rPr lang="pl-PL" sz="2400" dirty="0" smtClean="0"/>
              <a:t>Kazimierz </a:t>
            </a:r>
            <a:r>
              <a:rPr lang="pl-PL" sz="2400" dirty="0" err="1" smtClean="0"/>
              <a:t>Tarchalski</a:t>
            </a:r>
            <a:endParaRPr lang="pl-PL" sz="2400" dirty="0"/>
          </a:p>
          <a:p>
            <a:pPr lvl="1" algn="ctr"/>
            <a:r>
              <a:rPr lang="pl-PL" sz="2400" dirty="0" smtClean="0"/>
              <a:t>Wyższa Szkoła Informatyki i Zarządzania</a:t>
            </a:r>
          </a:p>
          <a:p>
            <a:pPr lvl="1" algn="ctr"/>
            <a:r>
              <a:rPr lang="pl-PL" sz="2400" dirty="0"/>
              <a:t>z</a:t>
            </a:r>
            <a:r>
              <a:rPr lang="pl-PL" sz="2400" dirty="0" smtClean="0"/>
              <a:t> siedzibą w Rzeszowie</a:t>
            </a:r>
            <a:endParaRPr lang="pl-PL" sz="2400" dirty="0"/>
          </a:p>
        </p:txBody>
      </p:sp>
      <p:pic>
        <p:nvPicPr>
          <p:cNvPr id="13" name="Picture 2" descr="Towarzystwo Ekonomistów Polskich"/>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47390" y="557213"/>
            <a:ext cx="1445400" cy="1078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12188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pl-PL" dirty="0"/>
              <a:t>1. Nadmiar regulacji - osłabianie mechanizmu rynku</a:t>
            </a:r>
          </a:p>
        </p:txBody>
      </p:sp>
      <p:sp>
        <p:nvSpPr>
          <p:cNvPr id="7" name="Symbol zastępczy zawartości 6"/>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r>
              <a:rPr lang="pl-PL" dirty="0"/>
              <a:t>Oprócz instytucji własności prywatnej </a:t>
            </a:r>
            <a:r>
              <a:rPr lang="pl-PL" b="1" dirty="0"/>
              <a:t>nadmierne lub nieprawidłowe regulacje </a:t>
            </a:r>
            <a:r>
              <a:rPr lang="pl-PL" dirty="0"/>
              <a:t>ze strony państwa mają również wpływ na skuteczne funkcjonowanie samego rynku. </a:t>
            </a:r>
            <a:r>
              <a:rPr lang="pl-PL" b="1" dirty="0"/>
              <a:t>Interwencja rządu w swobodę zawierania umów z preferencją jednej ze stron kontraktu </a:t>
            </a:r>
            <a:r>
              <a:rPr lang="pl-PL" dirty="0"/>
              <a:t>stoi w sprzeczności z długofalowym trendem historycznym, w którym instytucja kontraktu zyskała przewagę nad instytucją statusu. </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5853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pl-PL" dirty="0"/>
              <a:t>2. Status i przywilej vs kontrakt;</a:t>
            </a:r>
            <a:br>
              <a:rPr lang="pl-PL" dirty="0"/>
            </a:br>
            <a:r>
              <a:rPr lang="pl-PL" dirty="0"/>
              <a:t>akcje afirmatywne vs swoboda umów</a:t>
            </a:r>
          </a:p>
        </p:txBody>
      </p:sp>
      <p:sp>
        <p:nvSpPr>
          <p:cNvPr id="7" name="Symbol zastępczy zawartości 6"/>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a:bodyPr>
          <a:lstStyle/>
          <a:p>
            <a:r>
              <a:rPr lang="pl-PL" dirty="0"/>
              <a:t>P</a:t>
            </a:r>
            <a:r>
              <a:rPr lang="pl-PL" dirty="0" smtClean="0"/>
              <a:t>onowny </a:t>
            </a:r>
            <a:r>
              <a:rPr lang="pl-PL" b="1" dirty="0"/>
              <a:t>wzrost znaczenia statusu nad kontraktem, </a:t>
            </a:r>
            <a:r>
              <a:rPr lang="pl-PL" dirty="0"/>
              <a:t>czyli dobrowolnym porozumieniem stron. </a:t>
            </a:r>
            <a:endParaRPr lang="pl-PL" dirty="0" smtClean="0"/>
          </a:p>
          <a:p>
            <a:r>
              <a:rPr lang="pl-PL" b="1" dirty="0" smtClean="0"/>
              <a:t>Akcje afirmatywne </a:t>
            </a:r>
            <a:r>
              <a:rPr lang="pl-PL" dirty="0" err="1" smtClean="0"/>
              <a:t>tj</a:t>
            </a:r>
            <a:r>
              <a:rPr lang="pl-PL" dirty="0" smtClean="0"/>
              <a:t> ustanawianie </a:t>
            </a:r>
            <a:r>
              <a:rPr lang="pl-PL" b="1" dirty="0"/>
              <a:t>przywilejów prawnych na podstawie członkostwa grupy</a:t>
            </a:r>
            <a:r>
              <a:rPr lang="pl-PL" dirty="0"/>
              <a:t>, zracjonalizowane – na przykład – dziedziczeniem statusu </a:t>
            </a:r>
            <a:r>
              <a:rPr lang="pl-PL" b="1" dirty="0"/>
              <a:t>bycia ofiarą zdarzeń bądź historycznej niesprawiedliwości</a:t>
            </a:r>
            <a:r>
              <a:rPr lang="pl-PL" dirty="0"/>
              <a:t>, </a:t>
            </a:r>
            <a:r>
              <a:rPr lang="pl-PL" dirty="0" smtClean="0"/>
              <a:t>są </a:t>
            </a:r>
            <a:r>
              <a:rPr lang="pl-PL" dirty="0"/>
              <a:t>trudne do pogodzenia z zasadą swobody umów.</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9186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pl-PL" dirty="0"/>
              <a:t>3. Fiskalizm redukuje wzrost gospodarczy i zwiększa bezrobocie</a:t>
            </a:r>
          </a:p>
        </p:txBody>
      </p:sp>
      <p:sp>
        <p:nvSpPr>
          <p:cNvPr id="7" name="Symbol zastępczy zawartości 6"/>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defRPr/>
            </a:pPr>
            <a:r>
              <a:rPr lang="pl-PL" dirty="0"/>
              <a:t>Silny wzrost relacji wydatki publiczne/PKB na Zachodzie </a:t>
            </a:r>
            <a:r>
              <a:rPr lang="pl-PL" b="1" dirty="0"/>
              <a:t>w latach 1960-99 </a:t>
            </a:r>
            <a:r>
              <a:rPr lang="pl-PL" b="1" dirty="0" smtClean="0"/>
              <a:t>do czasami 50%+ PKB  </a:t>
            </a:r>
            <a:r>
              <a:rPr lang="pl-PL" dirty="0" smtClean="0"/>
              <a:t>spowodował </a:t>
            </a:r>
            <a:r>
              <a:rPr lang="pl-PL" dirty="0"/>
              <a:t>obniżenie średniego wzrostu PKB krajów </a:t>
            </a:r>
            <a:r>
              <a:rPr lang="pl-PL" b="1" dirty="0"/>
              <a:t>opiekuńczych o 0,6 punktów procentowych rocznie</a:t>
            </a:r>
            <a:r>
              <a:rPr lang="pl-PL" dirty="0"/>
              <a:t> a w niektórych przypadkach o 1,3 punktów procentowych. </a:t>
            </a:r>
          </a:p>
          <a:p>
            <a:pPr>
              <a:defRPr/>
            </a:pPr>
            <a:r>
              <a:rPr lang="pl-PL" dirty="0"/>
              <a:t>Według niektórych ekonomistów fiskalizm odpowiedzialny jest </a:t>
            </a:r>
            <a:r>
              <a:rPr lang="pl-PL" b="1" dirty="0"/>
              <a:t>nawet za 50% bezrobocia, </a:t>
            </a:r>
            <a:r>
              <a:rPr lang="pl-PL" dirty="0"/>
              <a:t>ponieważ podatki zabijają przedsiębiorczość (</a:t>
            </a:r>
            <a:r>
              <a:rPr lang="pl-PL" dirty="0" err="1"/>
              <a:t>Polarczyk</a:t>
            </a:r>
            <a:r>
              <a:rPr lang="pl-PL" dirty="0"/>
              <a:t> 2007).</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59395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pl-PL" dirty="0"/>
              <a:t>3b. Ściana długu publicznego</a:t>
            </a:r>
          </a:p>
        </p:txBody>
      </p:sp>
      <p:sp>
        <p:nvSpPr>
          <p:cNvPr id="7" name="Symbol zastępczy zawartości 6"/>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defRPr/>
            </a:pPr>
            <a:r>
              <a:rPr lang="pl-PL" dirty="0"/>
              <a:t>Wysoki dług publiczny, który w opinii ekonomistów </a:t>
            </a:r>
            <a:r>
              <a:rPr lang="pl-PL" b="1" dirty="0"/>
              <a:t>po przekroczeniu ok. 90% - 100% PKB znacznie zwalnia tempo wzrostu gospodarczego</a:t>
            </a:r>
            <a:r>
              <a:rPr lang="pl-PL" dirty="0"/>
              <a:t>. </a:t>
            </a:r>
          </a:p>
          <a:p>
            <a:pPr>
              <a:defRPr/>
            </a:pPr>
            <a:r>
              <a:rPr lang="pl-PL" dirty="0"/>
              <a:t>Warto zauważyć, że wysoka  ściana długu publicznego </a:t>
            </a:r>
            <a:r>
              <a:rPr lang="pl-PL" b="1" dirty="0"/>
              <a:t>redukuje lub uniemożliwia m. in. skuteczne stosowanie keynesowskiej polityki </a:t>
            </a:r>
            <a:r>
              <a:rPr lang="pl-PL" dirty="0"/>
              <a:t>pobudzania przez państwo popytu</a:t>
            </a:r>
            <a:r>
              <a:rPr lang="pl-PL" sz="4000" dirty="0"/>
              <a:t>. </a:t>
            </a:r>
          </a:p>
          <a:p>
            <a:pPr>
              <a:defRPr/>
            </a:pPr>
            <a:endParaRPr lang="pl-PL" dirty="0"/>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729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endParaRPr lang="pl-PL" dirty="0"/>
          </a:p>
        </p:txBody>
      </p:sp>
      <p:sp>
        <p:nvSpPr>
          <p:cNvPr id="7" name="Symbol zastępczy zawartości 6"/>
          <p:cNvSpPr>
            <a:spLocks noGrp="1"/>
          </p:cNvSpPr>
          <p:nvPr>
            <p:ph idx="1"/>
          </p:nvPr>
        </p:nvSpPr>
        <p:spPr>
          <a:xfrm>
            <a:off x="457200" y="260648"/>
            <a:ext cx="8229600" cy="5865515"/>
          </a:xfrm>
        </p:spPr>
        <p:style>
          <a:lnRef idx="1">
            <a:schemeClr val="accent4"/>
          </a:lnRef>
          <a:fillRef idx="2">
            <a:schemeClr val="accent4"/>
          </a:fillRef>
          <a:effectRef idx="1">
            <a:schemeClr val="accent4"/>
          </a:effectRef>
          <a:fontRef idx="minor">
            <a:schemeClr val="dk1"/>
          </a:fontRef>
        </p:style>
        <p:txBody>
          <a:bodyPr>
            <a:noAutofit/>
          </a:bodyPr>
          <a:lstStyle/>
          <a:p>
            <a:r>
              <a:rPr lang="pl-PL" sz="6600" dirty="0"/>
              <a:t>4. Problem ontologiczny ekonomii: preferowanie długości życia ponad życie w dostatku</a:t>
            </a:r>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911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r>
              <a:rPr lang="pl-PL" dirty="0"/>
              <a:t>4a. Preferencje </a:t>
            </a:r>
            <a:r>
              <a:rPr lang="pl-PL" dirty="0" smtClean="0"/>
              <a:t>nie  tylko Polaków</a:t>
            </a:r>
            <a:endParaRPr lang="pl-PL" dirty="0"/>
          </a:p>
        </p:txBody>
      </p:sp>
      <p:sp>
        <p:nvSpPr>
          <p:cNvPr id="7" name="Symbol zastępczy zawartości 6"/>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defRPr/>
            </a:pPr>
            <a:r>
              <a:rPr lang="pl-PL" b="1" dirty="0"/>
              <a:t>Większość ludzi preferuje długie życie na średnim, a nawet znośnym poziomie dobrobytu, niż krótkie życie opływające w dostatki i </a:t>
            </a:r>
            <a:r>
              <a:rPr lang="pl-PL" b="1" dirty="0" smtClean="0"/>
              <a:t>bogactwa. </a:t>
            </a:r>
            <a:endParaRPr lang="pl-PL" b="1" dirty="0"/>
          </a:p>
          <a:p>
            <a:pPr>
              <a:defRPr/>
            </a:pPr>
            <a:r>
              <a:rPr lang="pl-PL" dirty="0"/>
              <a:t>Ostatnie sondaże wskazują, że ponad połowa </a:t>
            </a:r>
            <a:r>
              <a:rPr lang="pl-PL" b="1" dirty="0"/>
              <a:t>Polaków (54%) </a:t>
            </a:r>
            <a:r>
              <a:rPr lang="pl-PL" dirty="0"/>
              <a:t>chce godziwego życia na starość i poprawy jakości usług lekarskich (co powoduje wzrost długości życia). </a:t>
            </a:r>
          </a:p>
          <a:p>
            <a:pPr>
              <a:defRPr/>
            </a:pPr>
            <a:r>
              <a:rPr lang="pl-PL" b="1" dirty="0"/>
              <a:t>Wzrost PKB interesuje tylko 10% Polaków </a:t>
            </a:r>
            <a:r>
              <a:rPr lang="pl-PL" dirty="0" smtClean="0"/>
              <a:t>(Rzeczpospolita </a:t>
            </a:r>
            <a:r>
              <a:rPr lang="pl-PL" dirty="0"/>
              <a:t>26/4/2010). </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653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193022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pl-PL" dirty="0" smtClean="0"/>
              <a:t>5. Prognoza </a:t>
            </a:r>
            <a:r>
              <a:rPr lang="pl-PL" dirty="0"/>
              <a:t>silnego spadku liczby ludności: 15 – 64 finansującej większą liczbę </a:t>
            </a:r>
            <a:r>
              <a:rPr lang="pl-PL" dirty="0" smtClean="0"/>
              <a:t>starszych 65+</a:t>
            </a:r>
            <a:endParaRPr lang="pl-PL" dirty="0"/>
          </a:p>
        </p:txBody>
      </p:sp>
      <p:sp>
        <p:nvSpPr>
          <p:cNvPr id="7" name="Symbol zastępczy zawartości 6"/>
          <p:cNvSpPr>
            <a:spLocks noGrp="1"/>
          </p:cNvSpPr>
          <p:nvPr>
            <p:ph idx="1"/>
          </p:nvPr>
        </p:nvSpPr>
        <p:spPr>
          <a:xfrm>
            <a:off x="457200" y="2276872"/>
            <a:ext cx="8229600" cy="3849291"/>
          </a:xfrm>
        </p:spPr>
        <p:style>
          <a:lnRef idx="1">
            <a:schemeClr val="accent4"/>
          </a:lnRef>
          <a:fillRef idx="2">
            <a:schemeClr val="accent4"/>
          </a:fillRef>
          <a:effectRef idx="1">
            <a:schemeClr val="accent4"/>
          </a:effectRef>
          <a:fontRef idx="minor">
            <a:schemeClr val="dk1"/>
          </a:fontRef>
        </p:style>
        <p:txBody>
          <a:bodyPr>
            <a:normAutofit fontScale="92500"/>
          </a:bodyPr>
          <a:lstStyle/>
          <a:p>
            <a:pPr>
              <a:defRPr/>
            </a:pPr>
            <a:r>
              <a:rPr lang="pl-PL" b="1" dirty="0"/>
              <a:t>Przewiduje się, że do 2060 liczba osób w wieku produkcyjnym spadnie w Polsce o 10,5 mln z 26 mln do 15,4 mln (Eurostat 2011), a udział osób w wieku 65+ wzrośnie do 30% populacji (z 3% w 1900 r. i 18% w 2009):</a:t>
            </a:r>
            <a:r>
              <a:rPr lang="pl-PL" b="1" baseline="30000" dirty="0"/>
              <a:t>.</a:t>
            </a:r>
            <a:r>
              <a:rPr lang="en-US" b="1" dirty="0" err="1"/>
              <a:t>Rosati</a:t>
            </a:r>
            <a:r>
              <a:rPr lang="en-US" b="1" dirty="0"/>
              <a:t> D</a:t>
            </a:r>
            <a:r>
              <a:rPr lang="pl-PL" b="1" dirty="0"/>
              <a:t>.</a:t>
            </a:r>
            <a:r>
              <a:rPr lang="en-US" b="1" dirty="0"/>
              <a:t> 2009</a:t>
            </a:r>
            <a:endParaRPr lang="pl-PL" b="1" dirty="0"/>
          </a:p>
          <a:p>
            <a:pPr>
              <a:defRPr/>
            </a:pPr>
            <a:r>
              <a:rPr lang="pl-PL" b="1" dirty="0"/>
              <a:t>Zakładając wzrost oczekiwanej długości życia o rok co 5 lat, średnia Polaka/Polki w 2060 = 86 lat (co 4 lata: 88 lat).</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919571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16421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pl-PL" dirty="0" smtClean="0"/>
              <a:t>6. System </a:t>
            </a:r>
            <a:r>
              <a:rPr lang="pl-PL" dirty="0"/>
              <a:t>repartycyjny po 1990 r. to  piramida finansowa mitygowania wzrostem wydajności</a:t>
            </a:r>
          </a:p>
        </p:txBody>
      </p:sp>
      <p:sp>
        <p:nvSpPr>
          <p:cNvPr id="7" name="Symbol zastępczy zawartości 6"/>
          <p:cNvSpPr>
            <a:spLocks noGrp="1"/>
          </p:cNvSpPr>
          <p:nvPr>
            <p:ph idx="1"/>
          </p:nvPr>
        </p:nvSpPr>
        <p:spPr>
          <a:xfrm>
            <a:off x="457200" y="2132856"/>
            <a:ext cx="8229600" cy="3993307"/>
          </a:xfrm>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r>
              <a:rPr lang="pl-PL" dirty="0"/>
              <a:t>W większości państw Zachodu system finansowania osób starszych  podobny jest do</a:t>
            </a:r>
            <a:r>
              <a:rPr lang="pl-PL" b="1" dirty="0"/>
              <a:t> systemu Carlo </a:t>
            </a:r>
            <a:r>
              <a:rPr lang="pl-PL" b="1" dirty="0" err="1"/>
              <a:t>Ponzi</a:t>
            </a:r>
            <a:r>
              <a:rPr lang="pl-PL" b="1" dirty="0"/>
              <a:t>-  </a:t>
            </a:r>
            <a:r>
              <a:rPr lang="pl-PL" b="1" dirty="0" err="1"/>
              <a:t>tj</a:t>
            </a:r>
            <a:r>
              <a:rPr lang="pl-PL" b="1" dirty="0"/>
              <a:t> piramidy finansowej, </a:t>
            </a:r>
            <a:r>
              <a:rPr lang="pl-PL" dirty="0"/>
              <a:t>gdzie w systemie repartycyjnym </a:t>
            </a:r>
            <a:r>
              <a:rPr lang="pl-PL" i="1" dirty="0"/>
              <a:t>(</a:t>
            </a:r>
            <a:r>
              <a:rPr lang="pl-PL" i="1" dirty="0" err="1"/>
              <a:t>pay</a:t>
            </a:r>
            <a:r>
              <a:rPr lang="pl-PL" i="1" dirty="0"/>
              <a:t> as </a:t>
            </a:r>
            <a:r>
              <a:rPr lang="pl-PL" i="1" dirty="0" err="1"/>
              <a:t>you</a:t>
            </a:r>
            <a:r>
              <a:rPr lang="pl-PL" i="1" dirty="0"/>
              <a:t> go</a:t>
            </a:r>
            <a:r>
              <a:rPr lang="pl-PL" dirty="0"/>
              <a:t>) </a:t>
            </a:r>
            <a:r>
              <a:rPr lang="pl-PL" b="1" dirty="0"/>
              <a:t>pierwsze kohorty osób starszych uprawnionych do pobierania emerytury państwowej znajdują się w uprzywilejowanej sytuacji, ponieważ są </a:t>
            </a:r>
            <a:r>
              <a:rPr lang="pl-PL" b="1" dirty="0" smtClean="0"/>
              <a:t>finansowane </a:t>
            </a:r>
            <a:r>
              <a:rPr lang="pl-PL" b="1" dirty="0"/>
              <a:t>przez stosunkowo liczne roczniki osób młodszych</a:t>
            </a:r>
            <a:r>
              <a:rPr lang="pl-PL" dirty="0"/>
              <a:t>, a późniejsze, coraz dłużej żyjące, roczniki emerytów finansowane są przez szczuplejsze roczniki ich dzieci i wnuków. </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755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pl-PL" dirty="0"/>
              <a:t>Relatywnie niska stopa ubóstwa osób starszych w Polsce</a:t>
            </a:r>
          </a:p>
        </p:txBody>
      </p:sp>
      <p:sp>
        <p:nvSpPr>
          <p:cNvPr id="7" name="Symbol zastępczy zawartości 6"/>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85000" lnSpcReduction="10000"/>
          </a:bodyPr>
          <a:lstStyle/>
          <a:p>
            <a:pPr>
              <a:defRPr/>
            </a:pPr>
            <a:r>
              <a:rPr lang="en-US" dirty="0" err="1"/>
              <a:t>Warto</a:t>
            </a:r>
            <a:r>
              <a:rPr lang="en-US" dirty="0"/>
              <a:t> </a:t>
            </a:r>
            <a:r>
              <a:rPr lang="en-US" dirty="0" err="1"/>
              <a:t>zauważyć</a:t>
            </a:r>
            <a:r>
              <a:rPr lang="en-US" dirty="0"/>
              <a:t>, </a:t>
            </a:r>
            <a:r>
              <a:rPr lang="en-US" dirty="0" err="1"/>
              <a:t>że</a:t>
            </a:r>
            <a:r>
              <a:rPr lang="en-US" dirty="0"/>
              <a:t> </a:t>
            </a:r>
            <a:r>
              <a:rPr lang="en-US" dirty="0" err="1"/>
              <a:t>około</a:t>
            </a:r>
            <a:r>
              <a:rPr lang="en-US" dirty="0"/>
              <a:t> </a:t>
            </a:r>
            <a:r>
              <a:rPr lang="en-US" b="1" dirty="0"/>
              <a:t>2005 r. </a:t>
            </a:r>
            <a:r>
              <a:rPr lang="en-US" b="1" dirty="0" err="1"/>
              <a:t>stopa</a:t>
            </a:r>
            <a:r>
              <a:rPr lang="en-US" b="1" dirty="0"/>
              <a:t> </a:t>
            </a:r>
            <a:r>
              <a:rPr lang="en-US" b="1" dirty="0" err="1"/>
              <a:t>ubóstwa</a:t>
            </a:r>
            <a:r>
              <a:rPr lang="en-US" b="1" dirty="0"/>
              <a:t> </a:t>
            </a:r>
            <a:r>
              <a:rPr lang="en-US" b="1" dirty="0" err="1"/>
              <a:t>osób</a:t>
            </a:r>
            <a:r>
              <a:rPr lang="en-US" b="1" dirty="0"/>
              <a:t> </a:t>
            </a:r>
            <a:r>
              <a:rPr lang="en-US" b="1" dirty="0" err="1"/>
              <a:t>starszych</a:t>
            </a:r>
            <a:r>
              <a:rPr lang="en-US" b="1" dirty="0"/>
              <a:t> </a:t>
            </a:r>
            <a:r>
              <a:rPr lang="en-US" b="1" dirty="0" err="1"/>
              <a:t>wynosiła</a:t>
            </a:r>
            <a:r>
              <a:rPr lang="en-US" b="1" dirty="0"/>
              <a:t> w </a:t>
            </a:r>
            <a:r>
              <a:rPr lang="en-US" b="1" dirty="0" err="1"/>
              <a:t>Polsce</a:t>
            </a:r>
            <a:r>
              <a:rPr lang="en-US" b="1" dirty="0"/>
              <a:t> 4,8% a </a:t>
            </a:r>
            <a:r>
              <a:rPr lang="en-US" b="1" dirty="0" err="1"/>
              <a:t>stopa</a:t>
            </a:r>
            <a:r>
              <a:rPr lang="en-US" b="1" dirty="0"/>
              <a:t> </a:t>
            </a:r>
            <a:r>
              <a:rPr lang="en-US" b="1" dirty="0" err="1"/>
              <a:t>całej</a:t>
            </a:r>
            <a:r>
              <a:rPr lang="en-US" b="1" dirty="0"/>
              <a:t> </a:t>
            </a:r>
            <a:r>
              <a:rPr lang="en-US" b="1" dirty="0" err="1"/>
              <a:t>populacji</a:t>
            </a:r>
            <a:r>
              <a:rPr lang="en-US" dirty="0"/>
              <a:t> 14,6%, </a:t>
            </a:r>
            <a:r>
              <a:rPr lang="en-US" dirty="0" err="1"/>
              <a:t>kiedy</a:t>
            </a:r>
            <a:r>
              <a:rPr lang="en-US" dirty="0"/>
              <a:t> np. w </a:t>
            </a:r>
            <a:r>
              <a:rPr lang="en-US" dirty="0" err="1"/>
              <a:t>Korei</a:t>
            </a:r>
            <a:r>
              <a:rPr lang="en-US" dirty="0"/>
              <a:t> </a:t>
            </a:r>
            <a:r>
              <a:rPr lang="en-US" dirty="0" err="1"/>
              <a:t>Płd</a:t>
            </a:r>
            <a:r>
              <a:rPr lang="en-US" dirty="0"/>
              <a:t>. </a:t>
            </a:r>
            <a:r>
              <a:rPr lang="en-US" dirty="0" err="1"/>
              <a:t>odpowiednio</a:t>
            </a:r>
            <a:r>
              <a:rPr lang="en-US" dirty="0"/>
              <a:t>: 45% </a:t>
            </a:r>
            <a:r>
              <a:rPr lang="en-US" dirty="0" err="1"/>
              <a:t>i</a:t>
            </a:r>
            <a:r>
              <a:rPr lang="en-US" dirty="0"/>
              <a:t> 15% a w </a:t>
            </a:r>
            <a:r>
              <a:rPr lang="en-US" dirty="0" err="1"/>
              <a:t>Australii</a:t>
            </a:r>
            <a:r>
              <a:rPr lang="en-US" dirty="0"/>
              <a:t>: 27% </a:t>
            </a:r>
            <a:r>
              <a:rPr lang="en-US" dirty="0" err="1"/>
              <a:t>i</a:t>
            </a:r>
            <a:r>
              <a:rPr lang="en-US" dirty="0"/>
              <a:t> 17%.   </a:t>
            </a:r>
            <a:r>
              <a:rPr lang="pl-PL" dirty="0"/>
              <a:t>P</a:t>
            </a:r>
            <a:r>
              <a:rPr lang="en-US" dirty="0" err="1"/>
              <a:t>onad</a:t>
            </a:r>
            <a:r>
              <a:rPr lang="en-US" dirty="0"/>
              <a:t> ¾ </a:t>
            </a:r>
            <a:r>
              <a:rPr lang="en-US" dirty="0" err="1"/>
              <a:t>dochodów</a:t>
            </a:r>
            <a:r>
              <a:rPr lang="en-US" dirty="0"/>
              <a:t> </a:t>
            </a:r>
            <a:r>
              <a:rPr lang="en-US" dirty="0" err="1"/>
              <a:t>osób</a:t>
            </a:r>
            <a:r>
              <a:rPr lang="en-US" dirty="0"/>
              <a:t> </a:t>
            </a:r>
            <a:r>
              <a:rPr lang="en-US" dirty="0" err="1"/>
              <a:t>starszych</a:t>
            </a:r>
            <a:r>
              <a:rPr lang="en-US" dirty="0"/>
              <a:t> w </a:t>
            </a:r>
            <a:r>
              <a:rPr lang="en-US" dirty="0" err="1"/>
              <a:t>Polsce</a:t>
            </a:r>
            <a:r>
              <a:rPr lang="en-US" dirty="0"/>
              <a:t> to </a:t>
            </a:r>
            <a:r>
              <a:rPr lang="en-US" dirty="0" err="1"/>
              <a:t>transfery</a:t>
            </a:r>
            <a:r>
              <a:rPr lang="en-US" dirty="0"/>
              <a:t> </a:t>
            </a:r>
            <a:r>
              <a:rPr lang="en-US" dirty="0" err="1"/>
              <a:t>publiczne</a:t>
            </a:r>
            <a:r>
              <a:rPr lang="en-US" dirty="0"/>
              <a:t>.  Jarrett P. Pension Reforms in Poland and Elsewhere, CASE, 2011;</a:t>
            </a:r>
            <a:endParaRPr lang="pl-PL" dirty="0"/>
          </a:p>
          <a:p>
            <a:pPr>
              <a:defRPr/>
            </a:pPr>
            <a:r>
              <a:rPr lang="en-US" b="1" dirty="0" err="1"/>
              <a:t>Przywileje</a:t>
            </a:r>
            <a:r>
              <a:rPr lang="en-US" b="1" dirty="0"/>
              <a:t> </a:t>
            </a:r>
            <a:r>
              <a:rPr lang="en-US" b="1" dirty="0" err="1"/>
              <a:t>emerytalno-rentowe</a:t>
            </a:r>
            <a:r>
              <a:rPr lang="en-US" b="1" dirty="0"/>
              <a:t> w </a:t>
            </a:r>
            <a:r>
              <a:rPr lang="en-US" b="1" dirty="0" err="1"/>
              <a:t>Polsce</a:t>
            </a:r>
            <a:r>
              <a:rPr lang="en-US" b="1" dirty="0"/>
              <a:t>   w 2013 r. </a:t>
            </a:r>
            <a:r>
              <a:rPr lang="en-US" b="1" dirty="0" err="1"/>
              <a:t>kosztowały</a:t>
            </a:r>
            <a:r>
              <a:rPr lang="en-US" b="1" dirty="0"/>
              <a:t> </a:t>
            </a:r>
            <a:r>
              <a:rPr lang="en-US" b="1" dirty="0" err="1"/>
              <a:t>podatnika</a:t>
            </a:r>
            <a:r>
              <a:rPr lang="en-US" b="1" dirty="0"/>
              <a:t> ok.  35,5 </a:t>
            </a:r>
            <a:r>
              <a:rPr lang="en-US" b="1" dirty="0" err="1"/>
              <a:t>mld</a:t>
            </a:r>
            <a:r>
              <a:rPr lang="en-US" b="1" dirty="0"/>
              <a:t> </a:t>
            </a:r>
            <a:r>
              <a:rPr lang="en-US" b="1" dirty="0" err="1"/>
              <a:t>zł</a:t>
            </a:r>
            <a:r>
              <a:rPr lang="en-US" b="1" dirty="0"/>
              <a:t> </a:t>
            </a:r>
            <a:r>
              <a:rPr lang="en-US" dirty="0"/>
              <a:t>: </a:t>
            </a:r>
            <a:r>
              <a:rPr lang="en-US" dirty="0" err="1"/>
              <a:t>górnicy</a:t>
            </a:r>
            <a:r>
              <a:rPr lang="en-US" dirty="0"/>
              <a:t>: 6,5 </a:t>
            </a:r>
            <a:r>
              <a:rPr lang="en-US" dirty="0" err="1"/>
              <a:t>mld</a:t>
            </a:r>
            <a:r>
              <a:rPr lang="en-US" dirty="0"/>
              <a:t> </a:t>
            </a:r>
            <a:r>
              <a:rPr lang="en-US" dirty="0" err="1"/>
              <a:t>zł</a:t>
            </a:r>
            <a:r>
              <a:rPr lang="en-US" dirty="0"/>
              <a:t>., </a:t>
            </a:r>
            <a:r>
              <a:rPr lang="en-US" dirty="0" err="1"/>
              <a:t>rolnicy</a:t>
            </a:r>
            <a:r>
              <a:rPr lang="en-US" dirty="0"/>
              <a:t>: 15,0 </a:t>
            </a:r>
            <a:r>
              <a:rPr lang="en-US" dirty="0" err="1"/>
              <a:t>mld</a:t>
            </a:r>
            <a:r>
              <a:rPr lang="en-US" dirty="0"/>
              <a:t> </a:t>
            </a:r>
            <a:r>
              <a:rPr lang="en-US" dirty="0" err="1"/>
              <a:t>zł</a:t>
            </a:r>
            <a:r>
              <a:rPr lang="en-US" dirty="0"/>
              <a:t>., </a:t>
            </a:r>
            <a:r>
              <a:rPr lang="en-US" dirty="0" err="1"/>
              <a:t>mundurowi</a:t>
            </a:r>
            <a:r>
              <a:rPr lang="en-US" dirty="0"/>
              <a:t>, </a:t>
            </a:r>
            <a:r>
              <a:rPr lang="en-US" dirty="0" err="1"/>
              <a:t>sędziowie</a:t>
            </a:r>
            <a:r>
              <a:rPr lang="en-US" dirty="0"/>
              <a:t> </a:t>
            </a:r>
            <a:r>
              <a:rPr lang="en-US" dirty="0" err="1"/>
              <a:t>i</a:t>
            </a:r>
            <a:r>
              <a:rPr lang="en-US" dirty="0"/>
              <a:t> </a:t>
            </a:r>
            <a:r>
              <a:rPr lang="en-US" dirty="0" err="1"/>
              <a:t>prokuratorzy</a:t>
            </a:r>
            <a:r>
              <a:rPr lang="en-US" dirty="0"/>
              <a:t>: 14,0 </a:t>
            </a:r>
            <a:r>
              <a:rPr lang="en-US" dirty="0" err="1"/>
              <a:t>mld</a:t>
            </a:r>
            <a:r>
              <a:rPr lang="en-US" dirty="0"/>
              <a:t> </a:t>
            </a:r>
            <a:r>
              <a:rPr lang="en-US" dirty="0" err="1"/>
              <a:t>zł</a:t>
            </a:r>
            <a:r>
              <a:rPr lang="en-US" dirty="0"/>
              <a:t>.. Rzeczpospolita,  8/12/2013</a:t>
            </a:r>
            <a:endParaRPr lang="pl-PL" dirty="0"/>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52621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pl-PL" dirty="0"/>
              <a:t>Co 4 lata oczekiwana długość życia Polaka rośnie o 1 rok!</a:t>
            </a:r>
          </a:p>
        </p:txBody>
      </p:sp>
      <p:sp>
        <p:nvSpPr>
          <p:cNvPr id="7" name="Symbol zastępczy zawartości 6"/>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defRPr/>
            </a:pPr>
            <a:r>
              <a:rPr lang="pl-PL" b="1" dirty="0"/>
              <a:t>Obecnie w Polsce, osoba 67 letnia przebywa średnio na emeryturze 16 lat, a  65 latek lat 18. Warto też pamiętać, że co 4 lata (3,5?) oczekiwana długość życia rośnie o 1 rok! </a:t>
            </a:r>
          </a:p>
          <a:p>
            <a:pPr>
              <a:defRPr/>
            </a:pPr>
            <a:r>
              <a:rPr lang="en-US" sz="2400" dirty="0" err="1"/>
              <a:t>Państwo</a:t>
            </a:r>
            <a:r>
              <a:rPr lang="en-US" sz="2400" dirty="0"/>
              <a:t> </a:t>
            </a:r>
            <a:r>
              <a:rPr lang="en-US" sz="2400" dirty="0" err="1"/>
              <a:t>polskie</a:t>
            </a:r>
            <a:r>
              <a:rPr lang="en-US" sz="2400" dirty="0"/>
              <a:t> ma </a:t>
            </a:r>
            <a:r>
              <a:rPr lang="en-US" sz="2400" dirty="0" err="1"/>
              <a:t>pański</a:t>
            </a:r>
            <a:r>
              <a:rPr lang="en-US" sz="2400" dirty="0"/>
              <a:t> gest. W 2012 </a:t>
            </a:r>
            <a:r>
              <a:rPr lang="en-US" sz="2400" dirty="0" err="1"/>
              <a:t>roku</a:t>
            </a:r>
            <a:r>
              <a:rPr lang="en-US" sz="2400" dirty="0"/>
              <a:t> 2150 </a:t>
            </a:r>
            <a:r>
              <a:rPr lang="en-US" sz="2400" dirty="0" err="1"/>
              <a:t>stulatków</a:t>
            </a:r>
            <a:r>
              <a:rPr lang="en-US" sz="2400" dirty="0"/>
              <a:t>  </a:t>
            </a:r>
            <a:r>
              <a:rPr lang="en-US" sz="2400" dirty="0" err="1"/>
              <a:t>otrzymywało</a:t>
            </a:r>
            <a:r>
              <a:rPr lang="en-US" sz="2400" dirty="0"/>
              <a:t> </a:t>
            </a:r>
            <a:r>
              <a:rPr lang="en-US" sz="2400" dirty="0" err="1"/>
              <a:t>ekstra</a:t>
            </a:r>
            <a:r>
              <a:rPr lang="en-US" sz="2400" dirty="0"/>
              <a:t> bonus w </a:t>
            </a:r>
            <a:r>
              <a:rPr lang="en-US" sz="2400" dirty="0" err="1"/>
              <a:t>wysokości</a:t>
            </a:r>
            <a:r>
              <a:rPr lang="en-US" sz="2400" dirty="0"/>
              <a:t> 3300 </a:t>
            </a:r>
            <a:r>
              <a:rPr lang="en-US" sz="2400" dirty="0" err="1"/>
              <a:t>zł</a:t>
            </a:r>
            <a:r>
              <a:rPr lang="en-US" sz="2400" dirty="0"/>
              <a:t>. </a:t>
            </a:r>
            <a:r>
              <a:rPr lang="en-US" sz="2400" dirty="0" err="1"/>
              <a:t>miesięcznie</a:t>
            </a:r>
            <a:r>
              <a:rPr lang="en-US" sz="2400" dirty="0"/>
              <a:t>, </a:t>
            </a:r>
            <a:r>
              <a:rPr lang="en-US" sz="2400" dirty="0" err="1"/>
              <a:t>tymczasem</a:t>
            </a:r>
            <a:r>
              <a:rPr lang="en-US" sz="2400" dirty="0"/>
              <a:t> do </a:t>
            </a:r>
            <a:r>
              <a:rPr lang="en-US" sz="2400" dirty="0" err="1"/>
              <a:t>końca</a:t>
            </a:r>
            <a:r>
              <a:rPr lang="en-US" sz="2400" dirty="0"/>
              <a:t> </a:t>
            </a:r>
            <a:r>
              <a:rPr lang="en-US" sz="2400" b="1" dirty="0"/>
              <a:t>2013 </a:t>
            </a:r>
            <a:r>
              <a:rPr lang="en-US" sz="2400" b="1" dirty="0" err="1"/>
              <a:t>roku</a:t>
            </a:r>
            <a:r>
              <a:rPr lang="en-US" sz="2400" b="1" dirty="0"/>
              <a:t> </a:t>
            </a:r>
            <a:r>
              <a:rPr lang="en-US" sz="2400" b="1" dirty="0" err="1"/>
              <a:t>liczba</a:t>
            </a:r>
            <a:r>
              <a:rPr lang="en-US" sz="2400" b="1" dirty="0"/>
              <a:t> </a:t>
            </a:r>
            <a:r>
              <a:rPr lang="en-US" sz="2400" b="1" dirty="0" err="1"/>
              <a:t>stulatków</a:t>
            </a:r>
            <a:r>
              <a:rPr lang="en-US" sz="2400" b="1" dirty="0"/>
              <a:t> </a:t>
            </a:r>
            <a:r>
              <a:rPr lang="en-US" sz="2400" b="1" dirty="0" err="1"/>
              <a:t>prawie</a:t>
            </a:r>
            <a:r>
              <a:rPr lang="en-US" sz="2400" b="1" dirty="0"/>
              <a:t> </a:t>
            </a:r>
            <a:r>
              <a:rPr lang="en-US" sz="2400" b="1" dirty="0" err="1"/>
              <a:t>podwoiła</a:t>
            </a:r>
            <a:r>
              <a:rPr lang="en-US" sz="2400" b="1" dirty="0"/>
              <a:t> </a:t>
            </a:r>
            <a:r>
              <a:rPr lang="en-US" sz="2400" b="1" dirty="0" err="1"/>
              <a:t>się</a:t>
            </a:r>
            <a:r>
              <a:rPr lang="en-US" sz="2400" b="1" dirty="0"/>
              <a:t> </a:t>
            </a:r>
            <a:r>
              <a:rPr lang="en-US" sz="2400" b="1" dirty="0" err="1"/>
              <a:t>dochodząc</a:t>
            </a:r>
            <a:r>
              <a:rPr lang="en-US" sz="2400" b="1" dirty="0"/>
              <a:t> do 4242 </a:t>
            </a:r>
            <a:r>
              <a:rPr lang="en-US" sz="2400" b="1" dirty="0" err="1"/>
              <a:t>osób</a:t>
            </a:r>
            <a:r>
              <a:rPr lang="en-US" sz="2400" b="1" dirty="0"/>
              <a:t>. </a:t>
            </a:r>
            <a:r>
              <a:rPr lang="en-US" sz="2400" dirty="0"/>
              <a:t>Ile </a:t>
            </a:r>
            <a:r>
              <a:rPr lang="en-US" sz="2400" dirty="0" err="1"/>
              <a:t>pieniędzy</a:t>
            </a:r>
            <a:r>
              <a:rPr lang="en-US" sz="2400" dirty="0"/>
              <a:t> </a:t>
            </a:r>
            <a:r>
              <a:rPr lang="en-US" sz="2400" dirty="0" err="1"/>
              <a:t>trzeba</a:t>
            </a:r>
            <a:r>
              <a:rPr lang="en-US" sz="2400" dirty="0"/>
              <a:t> </a:t>
            </a:r>
            <a:r>
              <a:rPr lang="en-US" sz="2400" dirty="0" err="1"/>
              <a:t>będzie</a:t>
            </a:r>
            <a:r>
              <a:rPr lang="en-US" sz="2400" dirty="0"/>
              <a:t> </a:t>
            </a:r>
            <a:r>
              <a:rPr lang="en-US" sz="2400" dirty="0" err="1"/>
              <a:t>ściągnąć</a:t>
            </a:r>
            <a:r>
              <a:rPr lang="en-US" sz="2400" dirty="0"/>
              <a:t> od </a:t>
            </a:r>
            <a:r>
              <a:rPr lang="en-US" sz="2400" dirty="0" err="1"/>
              <a:t>mniej</a:t>
            </a:r>
            <a:r>
              <a:rPr lang="en-US" sz="2400" dirty="0"/>
              <a:t> </a:t>
            </a:r>
            <a:r>
              <a:rPr lang="en-US" sz="2400" dirty="0" err="1"/>
              <a:t>licznych</a:t>
            </a:r>
            <a:r>
              <a:rPr lang="en-US" sz="2400" dirty="0"/>
              <a:t> </a:t>
            </a:r>
            <a:r>
              <a:rPr lang="en-US" sz="2400" dirty="0" err="1"/>
              <a:t>młodych</a:t>
            </a:r>
            <a:r>
              <a:rPr lang="en-US" sz="2400" dirty="0"/>
              <a:t>, aby </a:t>
            </a:r>
            <a:r>
              <a:rPr lang="en-US" sz="2400" dirty="0" err="1"/>
              <a:t>sfinansować</a:t>
            </a:r>
            <a:r>
              <a:rPr lang="en-US" sz="2400" dirty="0"/>
              <a:t> “bonus </a:t>
            </a:r>
            <a:r>
              <a:rPr lang="en-US" sz="2400" dirty="0" err="1"/>
              <a:t>stulatków</a:t>
            </a:r>
            <a:r>
              <a:rPr lang="en-US" sz="2400" dirty="0"/>
              <a:t> np </a:t>
            </a:r>
            <a:r>
              <a:rPr lang="en-US" sz="2400" dirty="0" err="1"/>
              <a:t>za</a:t>
            </a:r>
            <a:r>
              <a:rPr lang="en-US" sz="2400" dirty="0"/>
              <a:t> 20 </a:t>
            </a:r>
            <a:r>
              <a:rPr lang="en-US" sz="2400" dirty="0" err="1"/>
              <a:t>lat</a:t>
            </a:r>
            <a:r>
              <a:rPr lang="en-US" sz="2400" dirty="0"/>
              <a:t>?</a:t>
            </a:r>
            <a:endParaRPr lang="pl-PL" sz="2400" dirty="0"/>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5082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sz="quarter"/>
          </p:nvPr>
        </p:nvSpPr>
        <p:spPr>
          <a:xfrm>
            <a:off x="0" y="1268761"/>
            <a:ext cx="9108504" cy="1224136"/>
          </a:xfrm>
        </p:spPr>
        <p:style>
          <a:lnRef idx="3">
            <a:schemeClr val="lt1"/>
          </a:lnRef>
          <a:fillRef idx="1">
            <a:schemeClr val="accent5"/>
          </a:fillRef>
          <a:effectRef idx="1">
            <a:schemeClr val="accent5"/>
          </a:effectRef>
          <a:fontRef idx="minor">
            <a:schemeClr val="lt1"/>
          </a:fontRef>
        </p:style>
        <p:txBody>
          <a:bodyPr>
            <a:noAutofit/>
          </a:bodyPr>
          <a:lstStyle/>
          <a:p>
            <a:r>
              <a:rPr lang="pl-PL" dirty="0" smtClean="0"/>
              <a:t>Triumf Zachodu, triumf kapitalizmu</a:t>
            </a:r>
            <a:endParaRPr lang="pl-PL" dirty="0"/>
          </a:p>
        </p:txBody>
      </p:sp>
      <p:sp>
        <p:nvSpPr>
          <p:cNvPr id="3" name="Podtytuł 2"/>
          <p:cNvSpPr>
            <a:spLocks noGrp="1"/>
          </p:cNvSpPr>
          <p:nvPr>
            <p:ph type="subTitle" sz="quarter" idx="1"/>
          </p:nvPr>
        </p:nvSpPr>
        <p:spPr>
          <a:xfrm>
            <a:off x="323528" y="2306216"/>
            <a:ext cx="8568952" cy="4243536"/>
          </a:xfrm>
        </p:spPr>
        <p:style>
          <a:lnRef idx="1">
            <a:schemeClr val="accent5"/>
          </a:lnRef>
          <a:fillRef idx="2">
            <a:schemeClr val="accent5"/>
          </a:fillRef>
          <a:effectRef idx="1">
            <a:schemeClr val="accent5"/>
          </a:effectRef>
          <a:fontRef idx="minor">
            <a:schemeClr val="dk1"/>
          </a:fontRef>
        </p:style>
        <p:txBody>
          <a:bodyPr>
            <a:normAutofit lnSpcReduction="10000"/>
          </a:bodyPr>
          <a:lstStyle/>
          <a:p>
            <a:r>
              <a:rPr lang="pl-PL" altLang="pl-PL" sz="3600" dirty="0"/>
              <a:t>Od zarania kapitalizmu i rewolucji przemysłowej </a:t>
            </a:r>
            <a:r>
              <a:rPr lang="pl-PL" altLang="pl-PL" sz="3600" dirty="0" err="1"/>
              <a:t>tj</a:t>
            </a:r>
            <a:r>
              <a:rPr lang="pl-PL" altLang="pl-PL" sz="3600" dirty="0"/>
              <a:t> od </a:t>
            </a:r>
            <a:r>
              <a:rPr lang="pl-PL" altLang="pl-PL" sz="3600" dirty="0" smtClean="0"/>
              <a:t> ok. 1700 </a:t>
            </a:r>
            <a:r>
              <a:rPr lang="pl-PL" altLang="pl-PL" sz="3600" dirty="0"/>
              <a:t>r. PKB na mieszkańca Zachodu wzrósł </a:t>
            </a:r>
            <a:endParaRPr lang="pl-PL" altLang="pl-PL" sz="3600" dirty="0" smtClean="0"/>
          </a:p>
          <a:p>
            <a:r>
              <a:rPr lang="pl-PL" altLang="pl-PL" sz="3600" dirty="0" smtClean="0"/>
              <a:t>25 </a:t>
            </a:r>
            <a:r>
              <a:rPr lang="pl-PL" altLang="pl-PL" sz="3600" dirty="0"/>
              <a:t>razy z €100 miesięcznie do €</a:t>
            </a:r>
            <a:r>
              <a:rPr lang="pl-PL" altLang="pl-PL" sz="3600" dirty="0" smtClean="0"/>
              <a:t>2500 </a:t>
            </a:r>
          </a:p>
          <a:p>
            <a:r>
              <a:rPr lang="pl-PL" altLang="pl-PL" sz="3600" dirty="0" smtClean="0"/>
              <a:t>(</a:t>
            </a:r>
            <a:r>
              <a:rPr lang="pl-PL" altLang="pl-PL" sz="3600" dirty="0" err="1"/>
              <a:t>tj</a:t>
            </a:r>
            <a:r>
              <a:rPr lang="pl-PL" altLang="pl-PL" sz="3600" dirty="0"/>
              <a:t> o 1,07% rocznie) lub </a:t>
            </a:r>
            <a:endParaRPr lang="pl-PL" altLang="pl-PL" sz="3600" dirty="0" smtClean="0"/>
          </a:p>
          <a:p>
            <a:r>
              <a:rPr lang="pl-PL" altLang="pl-PL" sz="3600" dirty="0" smtClean="0"/>
              <a:t>16 </a:t>
            </a:r>
            <a:r>
              <a:rPr lang="pl-PL" altLang="pl-PL" sz="3600" dirty="0"/>
              <a:t>razy z €400 do €2500 (</a:t>
            </a:r>
            <a:r>
              <a:rPr lang="pl-PL" altLang="pl-PL" sz="3600" dirty="0" err="1"/>
              <a:t>tj</a:t>
            </a:r>
            <a:r>
              <a:rPr lang="pl-PL" altLang="pl-PL" sz="3600" dirty="0"/>
              <a:t> o 2,8% </a:t>
            </a:r>
            <a:r>
              <a:rPr lang="pl-PL" altLang="pl-PL" sz="3600" dirty="0" err="1"/>
              <a:t>p.a</a:t>
            </a:r>
            <a:r>
              <a:rPr lang="pl-PL" altLang="pl-PL" sz="3600" dirty="0"/>
              <a:t>.) w XX wieku</a:t>
            </a:r>
            <a:endParaRPr lang="pl-PL" sz="3600" dirty="0" smtClean="0"/>
          </a:p>
        </p:txBody>
      </p:sp>
      <p:pic>
        <p:nvPicPr>
          <p:cNvPr id="4" name="Picture 2" descr="Towarzystwo Ekonomistów Polski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7390" y="557213"/>
            <a:ext cx="1445400" cy="1078657"/>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2" descr="Znalezione obrazy dla zapytania wsei lublin"/>
          <p:cNvSpPr>
            <a:spLocks noChangeAspect="1" noChangeArrowheads="1"/>
          </p:cNvSpPr>
          <p:nvPr/>
        </p:nvSpPr>
        <p:spPr bwMode="auto">
          <a:xfrm>
            <a:off x="168275" y="-509588"/>
            <a:ext cx="1066800" cy="1066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6" name="AutoShape 4" descr="Znalezione obrazy dla zapytania wsei lublin"/>
          <p:cNvSpPr>
            <a:spLocks noChangeAspect="1" noChangeArrowheads="1"/>
          </p:cNvSpPr>
          <p:nvPr/>
        </p:nvSpPr>
        <p:spPr bwMode="auto">
          <a:xfrm>
            <a:off x="320675" y="-357188"/>
            <a:ext cx="1066800" cy="1066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7" name="AutoShape 6" descr="Znalezione obrazy dla zapytania wsei lublin"/>
          <p:cNvSpPr>
            <a:spLocks noChangeAspect="1" noChangeArrowheads="1"/>
          </p:cNvSpPr>
          <p:nvPr/>
        </p:nvSpPr>
        <p:spPr bwMode="auto">
          <a:xfrm>
            <a:off x="8172400" y="1772816"/>
            <a:ext cx="1066800" cy="1066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8" name="AutoShape 8" descr="data:image/jpeg;base64,/9j/4AAQSkZJRgABAQAAAQABAAD/2wCEAAkGBxETEhQQDxQVEhQWFB4WFhQUFBcWGBUWFh0XFxgcGBQYICggHyAxHhUeLTEkJiosLi4uFx8zODMtNygtLjABCgoKDg0OGxAQFy0eHCU3LCwsLCwsLCwsLC4sNCwsMiwsNywrLCw0LCw3LCwsLCwsLCwsKyssLCwrKywsNywrK//AABEIAHAAcAMBIgACEQEDEQH/xAAcAAABBAMBAAAAAAAAAAAAAAAGAAMHCAECBQT/xABBEAABAwIBBgoJAgMJAAAAAAABAAIDBBESBQcTITE1BhQiQVFTcnOSslJhcYGRk6Gx0TJiJULCFSMkQ4KiweHw/8QAGQEAAgMBAAAAAAAAAAAAAAAAAQQCAwUA/8QAIREAAgICAwEBAAMAAAAAAAAAAAECEQMxBCEyEkETIlH/2gAMAwEAAhEDEQA/AJxQdnaJ/s2SxI5cew2/najFBudvdsneR+dqnj9ID0QZpHek7xFLSO9J3iK6FFwerJo9NDTySR6+W3Dbk7dpunjwTyhyf8LLyjZv6dZOsc/qWr9R/wBKKOTpHek7xFLSO9J3iKfyjk2eBwZURuicRiDXW1jZfUT0LzIqn2gG2kd6TvEUtI70neIrVZjjc4hrQXOOwDWTbWdXsCITOkd6TvEUtI70neIrRpvrCyuoBtpHek7xFLSO9J3iK1WF1HFh+AB/h1J3LUQoezf7upO4aiFY8vTGFoSDc7e7Ze3H52oyQbnb3bJ24/O1HH7Rz0BGaypL21lC5zrSQ4mco8l1nNdh6No2IgpcjVE9Hklsr3iSGeN0tnOBwhrjZ2v9rdvSo04M5YNJUsqQ3GGggsxYcQcLHXY9CJKfOLI11Y7RE8YsYxpLaEhhZ6OvmPNsKby4pfTcUVxaSBrhNlM1NXPOSSDIQy5vZjSWtt6tV/euatI22AHQLfBbptKlRBiRfmoydpcoNcRdsMbnn2u5Dfu74IQUtZksn4YaipO2R4Y0/tjv/U4qrkSrGwxVsi3KVAaeaWmP+VI5gvtwgnAfDZedGedyg0dfjAsJow/2ubyXf0/FBinjl9QTA12JJJJTAWGzf7upO5aiFD2b/d1J3LUQrHl6YwtCQbnb3bJ24/O1GSDc7e7Ze3H52o4/aOeiDqWmfK9sUTS97jZrRtJRFUcAsoMa55ZGQ1pc7DK0loaMRuOmw2Lz8BJZW10T4GCV7Q44C7CS23Kwnp6Bzo4yLFk+omllyXM6lq5GvxwyNJDidTg+F2o2J1kHnT+XLKMqRVGNkUNdfWFlYEZbdh1FpLSOgtNj9llMEDV7rAnoViuAuTtBQ08Z26MOd7Xco/dQHkWh09RDAP55WtPZvd30BVmgLagkuXLUS3GiN89eT8VPBUDbFLhPZkFvu1qiFWM4Z5O09FURDaYyW9pusfZVxjdcA9Iup8SVxojNdmySSSaIFhs3+7qTuWohQ9m/3dSdy1EKx5emMLQkG5292yduPztRkg3O3u2Ttx+dqOP2jpaIXyLlR9NOyoiALmXsHXsbgjXZd9/D6flPZT00c7m4XVLWWkIO3V0+9cLIWSjVTCBsscTnDkmS9nH0RbnRC3N7IZXQNrKQzN2xBzseoX/TtWjk/jv+2ylX+AcB7/WdqysNJ5xY7COgjaP/AHQsq5ADfM/Q6SuMh2QxF3+p5wj7FTeo7zLZPwUss52yy2B/bGMI+pcj2pfzBZfIl9ZGXQXQ+R0qtHCKg0FVPBzMldbsnlN+hVlIn3ChbPHQaOtZKNk0X+6M2P0IU+LKp0RmugFSWAsrRKiw2b/d1J3LUQoezf7upO5aiFY8vTGFoSDc7e7ZO3H52oyQbnb3bJ24/O1HH7Rz0RHwLP8AEKXvR9ijfhNVNknnpaJjoq01sLhJcuxWaLyA2s1rW6iPV61HmR8rTU0mlpyGvw4blodqNuY+xdwZwspda35TU/lxycvpFSdKgeylC5k0rHvEjmyODnjY5wJxH4rySvwtLjzAn4a1v6zrJJJPSTrK6fBfJ3GKyngIu10oLuwzluv6uTb3q9uo2RJ94K5O4tRwQkWLIhi7RF3fUlehxubp6pfzBMrGbt2MG8D7H2oKzz5Px0bJxthlHhk5Lvrh+CMSmMvUPGaSaDnfG5o7VuT9QFLHL5kmB9orekm4X3aD0gFOLYFyw2b/AHdSdy1EKHs3+7qTuWohWPL0xhaEg3O3u2Ttx+dqMkG5292y9uPztRx+0c9EEOKLsr8FqSKhZXMqZXiTVE0xNAc8gmxI1gck60JXUhcI6OQZDommN4LJA54wm7G4ZQHOHMNY1npC0ssmmqf6Ur9I+R9mZocdXNOdkMQAP7pSf+GH4oBUs5uJIaPJxqKh7YhNKX3cbYg2zWho2nZsCjyHUKR0F2H5N9ZXiyrlaCmbjqZGxjmxGxPsG0qOOEGdB7rsoI8A66QAuPZj2D3n3KP6uokleZJnOkedrnm5/wCktj4spdyLHOtFj6aoZI0PjcHtOxzTcfEL0ROsfUVXHI+V6ildjppDGTtbta72tOpSXwfzmwyWjrW6B3WDlRu9vO36hRycaUe12jlNPZH3DDJ3F66phAsNKXt7MnLFh0XcR7lx0e53qdump6uMh7Zoi3E0ggmMgjWOkP8AogJPYpXBMqeyw+b/AHdSdy1EKHs3+7qTuWohWXL0y9aEg3O3u2Ttx+dqMkHZ2Wk5NkABJxx6gCT+tvMEcftHPRBBC6FRl2rewxyVEzmEWLHPJaR0ELy8Vk6uT5b/AMJcVk6uT5b/AMLWai9i40sveXWLiXYRhbiJOFvQL7B6k5xWTq5Plv8AwlxWTq5Plv8AwutBGkk5xWXq5Plv/CXFpOrk+W/8I2jhtJOcVl6uT5b/AMLPFZerk+W/8IWcNBxw4ATgxYsFzhxWtfDsvbnSTvFZerk+W/8ACxxWTq5Plv8AwiAsFm/3dSdy1EKH+AItk6kB1f3LdqIFjy9MYWj/2Q=="/>
          <p:cNvSpPr>
            <a:spLocks noChangeAspect="1" noChangeArrowheads="1"/>
          </p:cNvSpPr>
          <p:nvPr/>
        </p:nvSpPr>
        <p:spPr bwMode="auto">
          <a:xfrm>
            <a:off x="168275" y="-1825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9" name="AutoShape 10" descr="data:image/jpeg;base64,/9j/4AAQSkZJRgABAQAAAQABAAD/2wCEAAkGBxETEhQQDxQVEhQWFB4WFhQUFBcWGBUWFh0XFxgcGBQYICggHyAxHhUeLTEkJiosLi4uFx8zODMtNygtLjABCgoKDg0OGxAQFy0eHCU3LCwsLCwsLCwsLC4sNCwsMiwsNywrLCw0LCw3LCwsLCwsLCwsKyssLCwrKywsNywrK//AABEIAHAAcAMBIgACEQEDEQH/xAAcAAABBAMBAAAAAAAAAAAAAAAGAAMHCAECBQT/xABBEAABAwIBBgoJAgMJAAAAAAABAAIDBBESBQcTITE1BhQiQVFTcnOSslJhcYGRk6Gx0TJiJULCFSMkQ4KiweHw/8QAGQEAAgMBAAAAAAAAAAAAAAAAAQQCAwUA/8QAIREAAgICAwEBAAMAAAAAAAAAAAECEQMxBCEyEkETIlH/2gAMAwEAAhEDEQA/AJxQdnaJ/s2SxI5cew2/najFBudvdsneR+dqnj9ID0QZpHek7xFLSO9J3iK6FFwerJo9NDTySR6+W3Dbk7dpunjwTyhyf8LLyjZv6dZOsc/qWr9R/wBKKOTpHek7xFLSO9J3iKfyjk2eBwZURuicRiDXW1jZfUT0LzIqn2gG2kd6TvEUtI70neIrVZjjc4hrQXOOwDWTbWdXsCITOkd6TvEUtI70neIrRpvrCyuoBtpHek7xFLSO9J3iK1WF1HFh+AB/h1J3LUQoezf7upO4aiFY8vTGFoSDc7e7Ze3H52oyQbnb3bJ24/O1HH7Rz0BGaypL21lC5zrSQ4mco8l1nNdh6No2IgpcjVE9Hklsr3iSGeN0tnOBwhrjZ2v9rdvSo04M5YNJUsqQ3GGggsxYcQcLHXY9CJKfOLI11Y7RE8YsYxpLaEhhZ6OvmPNsKby4pfTcUVxaSBrhNlM1NXPOSSDIQy5vZjSWtt6tV/euatI22AHQLfBbptKlRBiRfmoydpcoNcRdsMbnn2u5Dfu74IQUtZksn4YaipO2R4Y0/tjv/U4qrkSrGwxVsi3KVAaeaWmP+VI5gvtwgnAfDZedGedyg0dfjAsJow/2ubyXf0/FBinjl9QTA12JJJJTAWGzf7upO5aiFD2b/d1J3LUQrHl6YwtCQbnb3bJ24/O1GSDc7e7Ze3H52o4/aOeiDqWmfK9sUTS97jZrRtJRFUcAsoMa55ZGQ1pc7DK0loaMRuOmw2Lz8BJZW10T4GCV7Q44C7CS23Kwnp6Bzo4yLFk+omllyXM6lq5GvxwyNJDidTg+F2o2J1kHnT+XLKMqRVGNkUNdfWFlYEZbdh1FpLSOgtNj9llMEDV7rAnoViuAuTtBQ08Z26MOd7Xco/dQHkWh09RDAP55WtPZvd30BVmgLagkuXLUS3GiN89eT8VPBUDbFLhPZkFvu1qiFWM4Z5O09FURDaYyW9pusfZVxjdcA9Iup8SVxojNdmySSSaIFhs3+7qTuWohQ9m/3dSdy1EKx5emMLQkG5292yduPztRkg3O3u2Ttx+dqOP2jpaIXyLlR9NOyoiALmXsHXsbgjXZd9/D6flPZT00c7m4XVLWWkIO3V0+9cLIWSjVTCBsscTnDkmS9nH0RbnRC3N7IZXQNrKQzN2xBzseoX/TtWjk/jv+2ylX+AcB7/WdqysNJ5xY7COgjaP/AHQsq5ADfM/Q6SuMh2QxF3+p5wj7FTeo7zLZPwUss52yy2B/bGMI+pcj2pfzBZfIl9ZGXQXQ+R0qtHCKg0FVPBzMldbsnlN+hVlIn3ChbPHQaOtZKNk0X+6M2P0IU+LKp0RmugFSWAsrRKiw2b/d1J3LUQoezf7upO5aiFY8vTGFoSDc7e7ZO3H52oyQbnb3bJ24/O1HH7Rz0RHwLP8AEKXvR9ijfhNVNknnpaJjoq01sLhJcuxWaLyA2s1rW6iPV61HmR8rTU0mlpyGvw4blodqNuY+xdwZwspda35TU/lxycvpFSdKgeylC5k0rHvEjmyODnjY5wJxH4rySvwtLjzAn4a1v6zrJJJPSTrK6fBfJ3GKyngIu10oLuwzluv6uTb3q9uo2RJ94K5O4tRwQkWLIhi7RF3fUlehxubp6pfzBMrGbt2MG8D7H2oKzz5Px0bJxthlHhk5Lvrh+CMSmMvUPGaSaDnfG5o7VuT9QFLHL5kmB9orekm4X3aD0gFOLYFyw2b/AHdSdy1EKHs3+7qTuWohWPL0xhaEg3O3u2Ttx+dqMkG5292y9uPztRx+0c9EEOKLsr8FqSKhZXMqZXiTVE0xNAc8gmxI1gck60JXUhcI6OQZDommN4LJA54wm7G4ZQHOHMNY1npC0ssmmqf6Ur9I+R9mZocdXNOdkMQAP7pSf+GH4oBUs5uJIaPJxqKh7YhNKX3cbYg2zWho2nZsCjyHUKR0F2H5N9ZXiyrlaCmbjqZGxjmxGxPsG0qOOEGdB7rsoI8A66QAuPZj2D3n3KP6uokleZJnOkedrnm5/wCktj4spdyLHOtFj6aoZI0PjcHtOxzTcfEL0ROsfUVXHI+V6ildjppDGTtbta72tOpSXwfzmwyWjrW6B3WDlRu9vO36hRycaUe12jlNPZH3DDJ3F66phAsNKXt7MnLFh0XcR7lx0e53qdump6uMh7Zoi3E0ggmMgjWOkP8AogJPYpXBMqeyw+b/AHdSdy1EKHs3+7qTuWohWXL0y9aEg3O3u2Ttx+dqMkHZ2Wk5NkABJxx6gCT+tvMEcftHPRBBC6FRl2rewxyVEzmEWLHPJaR0ELy8Vk6uT5b/AMJcVk6uT5b/AMLWai9i40sveXWLiXYRhbiJOFvQL7B6k5xWTq5Plv8AwlxWTq5Plv8AwutBGkk5xWXq5Plv/CXFpOrk+W/8I2jhtJOcVl6uT5b/AMLPFZerk+W/8IWcNBxw4ATgxYsFzhxWtfDsvbnSTvFZerk+W/8ACxxWTq5Plv8AwiAsFm/3dSdy1EKH+AItk6kB1f3LdqIFjy9MYWj/2Q=="/>
          <p:cNvSpPr>
            <a:spLocks noChangeAspect="1" noChangeArrowheads="1"/>
          </p:cNvSpPr>
          <p:nvPr/>
        </p:nvSpPr>
        <p:spPr bwMode="auto">
          <a:xfrm>
            <a:off x="320675" y="-30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sp>
        <p:nvSpPr>
          <p:cNvPr id="10" name="AutoShape 12" descr="data:image/jpeg;base64,/9j/4AAQSkZJRgABAQAAAQABAAD/2wCEAAkGBxETEhQQDxQVEhQWFB4WFhQUFBcWGBUWFh0XFxgcGBQYICggHyAxHhUeLTEkJiosLi4uFx8zODMtNygtLjABCgoKDg0OGxAQFy0eHCU3LCwsLCwsLCwsLC4sNCwsMiwsNywrLCw0LCw3LCwsLCwsLCwsKyssLCwrKywsNywrK//AABEIAHAAcAMBIgACEQEDEQH/xAAcAAABBAMBAAAAAAAAAAAAAAAGAAMHCAECBQT/xABBEAABAwIBBgoJAgMJAAAAAAABAAIDBBESBQcTITE1BhQiQVFTcnOSslJhcYGRk6Gx0TJiJULCFSMkQ4KiweHw/8QAGQEAAgMBAAAAAAAAAAAAAAAAAQQCAwUA/8QAIREAAgICAwEBAAMAAAAAAAAAAAECEQMxBCEyEkETIlH/2gAMAwEAAhEDEQA/AJxQdnaJ/s2SxI5cew2/najFBudvdsneR+dqnj9ID0QZpHek7xFLSO9J3iK6FFwerJo9NDTySR6+W3Dbk7dpunjwTyhyf8LLyjZv6dZOsc/qWr9R/wBKKOTpHek7xFLSO9J3iKfyjk2eBwZURuicRiDXW1jZfUT0LzIqn2gG2kd6TvEUtI70neIrVZjjc4hrQXOOwDWTbWdXsCITOkd6TvEUtI70neIrRpvrCyuoBtpHek7xFLSO9J3iK1WF1HFh+AB/h1J3LUQoezf7upO4aiFY8vTGFoSDc7e7Ze3H52oyQbnb3bJ24/O1HH7Rz0BGaypL21lC5zrSQ4mco8l1nNdh6No2IgpcjVE9Hklsr3iSGeN0tnOBwhrjZ2v9rdvSo04M5YNJUsqQ3GGggsxYcQcLHXY9CJKfOLI11Y7RE8YsYxpLaEhhZ6OvmPNsKby4pfTcUVxaSBrhNlM1NXPOSSDIQy5vZjSWtt6tV/euatI22AHQLfBbptKlRBiRfmoydpcoNcRdsMbnn2u5Dfu74IQUtZksn4YaipO2R4Y0/tjv/U4qrkSrGwxVsi3KVAaeaWmP+VI5gvtwgnAfDZedGedyg0dfjAsJow/2ubyXf0/FBinjl9QTA12JJJJTAWGzf7upO5aiFD2b/d1J3LUQrHl6YwtCQbnb3bJ24/O1GSDc7e7Ze3H52o4/aOeiDqWmfK9sUTS97jZrRtJRFUcAsoMa55ZGQ1pc7DK0loaMRuOmw2Lz8BJZW10T4GCV7Q44C7CS23Kwnp6Bzo4yLFk+omllyXM6lq5GvxwyNJDidTg+F2o2J1kHnT+XLKMqRVGNkUNdfWFlYEZbdh1FpLSOgtNj9llMEDV7rAnoViuAuTtBQ08Z26MOd7Xco/dQHkWh09RDAP55WtPZvd30BVmgLagkuXLUS3GiN89eT8VPBUDbFLhPZkFvu1qiFWM4Z5O09FURDaYyW9pusfZVxjdcA9Iup8SVxojNdmySSSaIFhs3+7qTuWohQ9m/3dSdy1EKx5emMLQkG5292yduPztRkg3O3u2Ttx+dqOP2jpaIXyLlR9NOyoiALmXsHXsbgjXZd9/D6flPZT00c7m4XVLWWkIO3V0+9cLIWSjVTCBsscTnDkmS9nH0RbnRC3N7IZXQNrKQzN2xBzseoX/TtWjk/jv+2ylX+AcB7/WdqysNJ5xY7COgjaP/AHQsq5ADfM/Q6SuMh2QxF3+p5wj7FTeo7zLZPwUss52yy2B/bGMI+pcj2pfzBZfIl9ZGXQXQ+R0qtHCKg0FVPBzMldbsnlN+hVlIn3ChbPHQaOtZKNk0X+6M2P0IU+LKp0RmugFSWAsrRKiw2b/d1J3LUQoezf7upO5aiFY8vTGFoSDc7e7ZO3H52oyQbnb3bJ24/O1HH7Rz0RHwLP8AEKXvR9ijfhNVNknnpaJjoq01sLhJcuxWaLyA2s1rW6iPV61HmR8rTU0mlpyGvw4blodqNuY+xdwZwspda35TU/lxycvpFSdKgeylC5k0rHvEjmyODnjY5wJxH4rySvwtLjzAn4a1v6zrJJJPSTrK6fBfJ3GKyngIu10oLuwzluv6uTb3q9uo2RJ94K5O4tRwQkWLIhi7RF3fUlehxubp6pfzBMrGbt2MG8D7H2oKzz5Px0bJxthlHhk5Lvrh+CMSmMvUPGaSaDnfG5o7VuT9QFLHL5kmB9orekm4X3aD0gFOLYFyw2b/AHdSdy1EKHs3+7qTuWohWPL0xhaEg3O3u2Ttx+dqMkG5292y9uPztRx+0c9EEOKLsr8FqSKhZXMqZXiTVE0xNAc8gmxI1gck60JXUhcI6OQZDommN4LJA54wm7G4ZQHOHMNY1npC0ssmmqf6Ur9I+R9mZocdXNOdkMQAP7pSf+GH4oBUs5uJIaPJxqKh7YhNKX3cbYg2zWho2nZsCjyHUKR0F2H5N9ZXiyrlaCmbjqZGxjmxGxPsG0qOOEGdB7rsoI8A66QAuPZj2D3n3KP6uokleZJnOkedrnm5/wCktj4spdyLHOtFj6aoZI0PjcHtOxzTcfEL0ROsfUVXHI+V6ildjppDGTtbta72tOpSXwfzmwyWjrW6B3WDlRu9vO36hRycaUe12jlNPZH3DDJ3F66phAsNKXt7MnLFh0XcR7lx0e53qdump6uMh7Zoi3E0ggmMgjWOkP8AogJPYpXBMqeyw+b/AHdSdy1EKHs3+7qTuWohWXL0y9aEg3O3u2Ttx+dqMkHZ2Wk5NkABJxx6gCT+tvMEcftHPRBBC6FRl2rewxyVEzmEWLHPJaR0ELy8Vk6uT5b/AMJcVk6uT5b/AMLWai9i40sveXWLiXYRhbiJOFvQL7B6k5xWTq5Plv8AwlxWTq5Plv8AwutBGkk5xWXq5Plv/CXFpOrk+W/8I2jhtJOcVl6uT5b/AMLPFZerk+W/8IWcNBxw4ATgxYsFzhxWtfDsvbnSTvFZerk+W/8ACxxWTq5Plv8AwiAsFm/3dSdy1EKH+AItk6kB1f3LdqIFjy9MYWj/2Q=="/>
          <p:cNvSpPr>
            <a:spLocks noChangeAspect="1" noChangeArrowheads="1"/>
          </p:cNvSpPr>
          <p:nvPr/>
        </p:nvSpPr>
        <p:spPr bwMode="auto">
          <a:xfrm>
            <a:off x="473075" y="1222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l-PL"/>
          </a:p>
        </p:txBody>
      </p:sp>
      <p:pic>
        <p:nvPicPr>
          <p:cNvPr id="11" name="Picture 4" descr="foote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07673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2434282"/>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pl-PL" dirty="0" smtClean="0"/>
              <a:t>Wzrost </a:t>
            </a:r>
            <a:r>
              <a:rPr lang="pl-PL" dirty="0"/>
              <a:t>oczekiwanej długości życia, </a:t>
            </a:r>
            <a:r>
              <a:rPr lang="pl-PL" dirty="0" smtClean="0"/>
              <a:t/>
            </a:r>
            <a:br>
              <a:rPr lang="pl-PL" dirty="0" smtClean="0"/>
            </a:br>
            <a:r>
              <a:rPr lang="pl-PL" dirty="0" smtClean="0"/>
              <a:t>ale </a:t>
            </a:r>
            <a:r>
              <a:rPr lang="pl-PL" dirty="0"/>
              <a:t>spadek wieku emerytalnego możliwy do sfinansowania wzrostem wydajności?</a:t>
            </a:r>
          </a:p>
        </p:txBody>
      </p:sp>
      <p:sp>
        <p:nvSpPr>
          <p:cNvPr id="7" name="Symbol zastępczy zawartości 6"/>
          <p:cNvSpPr>
            <a:spLocks noGrp="1"/>
          </p:cNvSpPr>
          <p:nvPr>
            <p:ph idx="1"/>
          </p:nvPr>
        </p:nvSpPr>
        <p:spPr>
          <a:xfrm>
            <a:off x="457200" y="2636912"/>
            <a:ext cx="8229600" cy="3489251"/>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r>
              <a:rPr lang="pl-PL" dirty="0"/>
              <a:t>Kiedy Niemcy wprowadziły, jako pierwsze państwo w Europie emerytury dla osób starszych </a:t>
            </a:r>
            <a:r>
              <a:rPr lang="pl-PL" b="1" dirty="0"/>
              <a:t>w 1891 roku Niemiec żył średnio 45, emeryturę otrzymywał skończywszy lat 70. Zachowując te proporcje i zakładając brak wzrostu wydajności, dzisiaj  pobieranie emerytury powinno przysługiwać od </a:t>
            </a:r>
            <a:r>
              <a:rPr lang="pl-PL" b="1" dirty="0" smtClean="0"/>
              <a:t>95 </a:t>
            </a:r>
            <a:r>
              <a:rPr lang="pl-PL" b="1" dirty="0"/>
              <a:t>roku życia, ponieważ średnia oczekiwanego długości życia wzrosła z 45 do 75 lat</a:t>
            </a:r>
            <a:r>
              <a:rPr lang="pl-PL" dirty="0"/>
              <a:t>. (</a:t>
            </a:r>
            <a:r>
              <a:rPr lang="pl-PL" dirty="0" err="1"/>
              <a:t>Thurow</a:t>
            </a:r>
            <a:r>
              <a:rPr lang="pl-PL" dirty="0"/>
              <a:t> L., 1997 s. 107). </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53315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pl-PL" dirty="0"/>
              <a:t>System repartycyjny zwiększa opodatkowanie osób młodszych</a:t>
            </a:r>
          </a:p>
        </p:txBody>
      </p:sp>
      <p:sp>
        <p:nvSpPr>
          <p:cNvPr id="7" name="Symbol zastępczy zawartości 6"/>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lnSpcReduction="10000"/>
          </a:bodyPr>
          <a:lstStyle/>
          <a:p>
            <a:r>
              <a:rPr lang="pl-PL" sz="4000" dirty="0"/>
              <a:t>Rosnąca średnia oczekiwanej długości życia (w niektórych krajach dochodząca już </a:t>
            </a:r>
            <a:r>
              <a:rPr lang="pl-PL" sz="4000" b="1" dirty="0"/>
              <a:t>do 85 lat) </a:t>
            </a:r>
            <a:r>
              <a:rPr lang="pl-PL" sz="4000" dirty="0"/>
              <a:t>w systemie repartycyjnym (</a:t>
            </a:r>
            <a:r>
              <a:rPr lang="pl-PL" sz="4000" i="1" dirty="0" err="1"/>
              <a:t>pay</a:t>
            </a:r>
            <a:r>
              <a:rPr lang="pl-PL" sz="4000" i="1" dirty="0"/>
              <a:t> as </a:t>
            </a:r>
            <a:r>
              <a:rPr lang="pl-PL" sz="4000" i="1" dirty="0" err="1"/>
              <a:t>you</a:t>
            </a:r>
            <a:r>
              <a:rPr lang="pl-PL" sz="4000" i="1" dirty="0"/>
              <a:t> go)</a:t>
            </a:r>
            <a:r>
              <a:rPr lang="pl-PL" sz="4000" dirty="0"/>
              <a:t> wymusza</a:t>
            </a:r>
            <a:r>
              <a:rPr lang="pl-PL" sz="4000" b="1" dirty="0"/>
              <a:t> podnoszenie składek i </a:t>
            </a:r>
            <a:r>
              <a:rPr lang="pl-PL" sz="4000" dirty="0"/>
              <a:t>opodatkowania osób młodszych, co z kolei, </a:t>
            </a:r>
            <a:r>
              <a:rPr lang="pl-PL" sz="4000" b="1" dirty="0"/>
              <a:t>zmniejsza dzietność czyli zastępowalność pokoleń. </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62641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2434282"/>
          </a:xfrm>
        </p:spPr>
        <p:style>
          <a:lnRef idx="1">
            <a:schemeClr val="accent4"/>
          </a:lnRef>
          <a:fillRef idx="2">
            <a:schemeClr val="accent4"/>
          </a:fillRef>
          <a:effectRef idx="1">
            <a:schemeClr val="accent4"/>
          </a:effectRef>
          <a:fontRef idx="minor">
            <a:schemeClr val="dk1"/>
          </a:fontRef>
        </p:style>
        <p:txBody>
          <a:bodyPr>
            <a:normAutofit/>
          </a:bodyPr>
          <a:lstStyle/>
          <a:p>
            <a:r>
              <a:rPr lang="pl-PL" dirty="0" smtClean="0"/>
              <a:t>Błędne </a:t>
            </a:r>
            <a:r>
              <a:rPr lang="pl-PL" dirty="0"/>
              <a:t>koło: system repartycyjny redukuje dzietność, zwiększa bezrobocie, wzrost składek, </a:t>
            </a:r>
            <a:r>
              <a:rPr lang="pl-PL" dirty="0" err="1"/>
              <a:t>etc</a:t>
            </a:r>
            <a:endParaRPr lang="pl-PL" dirty="0"/>
          </a:p>
        </p:txBody>
      </p:sp>
      <p:sp>
        <p:nvSpPr>
          <p:cNvPr id="7" name="Symbol zastępczy zawartości 6"/>
          <p:cNvSpPr>
            <a:spLocks noGrp="1"/>
          </p:cNvSpPr>
          <p:nvPr>
            <p:ph idx="1"/>
          </p:nvPr>
        </p:nvSpPr>
        <p:spPr>
          <a:xfrm>
            <a:off x="457200" y="2708920"/>
            <a:ext cx="8229600" cy="3417243"/>
          </a:xfrm>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r>
              <a:rPr lang="pl-PL" altLang="pl-PL" b="1" dirty="0"/>
              <a:t>B</a:t>
            </a:r>
            <a:r>
              <a:rPr lang="pl-PL" altLang="pl-PL" b="1" dirty="0" smtClean="0"/>
              <a:t>łędne </a:t>
            </a:r>
            <a:r>
              <a:rPr lang="pl-PL" altLang="pl-PL" b="1" dirty="0"/>
              <a:t>koło</a:t>
            </a:r>
            <a:r>
              <a:rPr lang="pl-PL" altLang="pl-PL" dirty="0"/>
              <a:t>: </a:t>
            </a:r>
            <a:endParaRPr lang="pl-PL" altLang="pl-PL" dirty="0" smtClean="0"/>
          </a:p>
          <a:p>
            <a:r>
              <a:rPr lang="pl-PL" altLang="pl-PL" b="1" dirty="0" smtClean="0"/>
              <a:t>wzrost </a:t>
            </a:r>
            <a:r>
              <a:rPr lang="pl-PL" altLang="pl-PL" b="1" dirty="0"/>
              <a:t>długości życia (</a:t>
            </a:r>
            <a:r>
              <a:rPr lang="pl-PL" altLang="pl-PL" i="1" dirty="0" err="1"/>
              <a:t>ceteris</a:t>
            </a:r>
            <a:r>
              <a:rPr lang="pl-PL" altLang="pl-PL" i="1" dirty="0"/>
              <a:t> paribus) </a:t>
            </a:r>
            <a:endParaRPr lang="pl-PL" altLang="pl-PL" i="1" dirty="0" smtClean="0"/>
          </a:p>
          <a:p>
            <a:r>
              <a:rPr lang="pl-PL" altLang="pl-PL" b="1" dirty="0" smtClean="0"/>
              <a:t>=&gt; wzrost </a:t>
            </a:r>
            <a:r>
              <a:rPr lang="pl-PL" altLang="pl-PL" b="1" dirty="0"/>
              <a:t>klina </a:t>
            </a:r>
            <a:r>
              <a:rPr lang="pl-PL" altLang="pl-PL" b="1" dirty="0" smtClean="0"/>
              <a:t>składkowo-podatkowego</a:t>
            </a:r>
          </a:p>
          <a:p>
            <a:r>
              <a:rPr lang="pl-PL" altLang="pl-PL" b="1" dirty="0" smtClean="0"/>
              <a:t>=&gt; wzrost </a:t>
            </a:r>
            <a:r>
              <a:rPr lang="pl-PL" altLang="pl-PL" b="1" dirty="0"/>
              <a:t>bezrobocia i spadek </a:t>
            </a:r>
            <a:r>
              <a:rPr lang="pl-PL" altLang="pl-PL" b="1" dirty="0" smtClean="0"/>
              <a:t>dzietność</a:t>
            </a:r>
          </a:p>
          <a:p>
            <a:r>
              <a:rPr lang="pl-PL" altLang="pl-PL" b="1" dirty="0" smtClean="0"/>
              <a:t>=&gt; redukcja </a:t>
            </a:r>
            <a:r>
              <a:rPr lang="pl-PL" altLang="pl-PL" b="1" dirty="0"/>
              <a:t>liczebności młodych osób płacących </a:t>
            </a:r>
            <a:r>
              <a:rPr lang="pl-PL" altLang="pl-PL" b="1" dirty="0" smtClean="0"/>
              <a:t>podatki </a:t>
            </a:r>
          </a:p>
          <a:p>
            <a:r>
              <a:rPr lang="pl-PL" altLang="pl-PL" b="1" dirty="0" smtClean="0"/>
              <a:t>=&gt;  wzrost </a:t>
            </a:r>
            <a:r>
              <a:rPr lang="pl-PL" altLang="pl-PL" b="1" dirty="0"/>
              <a:t>składek i </a:t>
            </a:r>
            <a:r>
              <a:rPr lang="pl-PL" altLang="pl-PL" b="1" dirty="0" smtClean="0"/>
              <a:t>podatków  </a:t>
            </a:r>
          </a:p>
          <a:p>
            <a:r>
              <a:rPr lang="pl-PL" altLang="pl-PL" b="1" dirty="0" smtClean="0"/>
              <a:t> =&gt; spadek </a:t>
            </a:r>
            <a:r>
              <a:rPr lang="pl-PL" altLang="pl-PL" b="1" dirty="0"/>
              <a:t>dzietności, </a:t>
            </a:r>
            <a:r>
              <a:rPr lang="pl-PL" altLang="pl-PL" dirty="0"/>
              <a:t>etc., etc., chyba nie jest już do powstrzymania. </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1732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a:xfrm>
            <a:off x="457200" y="274638"/>
            <a:ext cx="8229600" cy="2794322"/>
          </a:xfrm>
        </p:spPr>
        <p:style>
          <a:lnRef idx="1">
            <a:schemeClr val="accent4"/>
          </a:lnRef>
          <a:fillRef idx="2">
            <a:schemeClr val="accent4"/>
          </a:fillRef>
          <a:effectRef idx="1">
            <a:schemeClr val="accent4"/>
          </a:effectRef>
          <a:fontRef idx="minor">
            <a:schemeClr val="dk1"/>
          </a:fontRef>
        </p:style>
        <p:txBody>
          <a:bodyPr>
            <a:normAutofit/>
          </a:bodyPr>
          <a:lstStyle/>
          <a:p>
            <a:r>
              <a:rPr lang="pl-PL" dirty="0"/>
              <a:t>Wysoki dług publiczny, lęk przed inwestowaniem i niski „</a:t>
            </a:r>
            <a:r>
              <a:rPr lang="pl-PL" i="1" dirty="0" err="1"/>
              <a:t>sustainable</a:t>
            </a:r>
            <a:r>
              <a:rPr lang="pl-PL" i="1" dirty="0"/>
              <a:t> </a:t>
            </a:r>
            <a:r>
              <a:rPr lang="pl-PL" i="1" dirty="0" err="1"/>
              <a:t>growth</a:t>
            </a:r>
            <a:r>
              <a:rPr lang="pl-PL" dirty="0"/>
              <a:t>”</a:t>
            </a:r>
          </a:p>
        </p:txBody>
      </p:sp>
      <p:sp>
        <p:nvSpPr>
          <p:cNvPr id="7" name="Symbol zastępczy zawartości 6"/>
          <p:cNvSpPr>
            <a:spLocks noGrp="1"/>
          </p:cNvSpPr>
          <p:nvPr>
            <p:ph idx="1"/>
          </p:nvPr>
        </p:nvSpPr>
        <p:spPr>
          <a:xfrm>
            <a:off x="457200" y="2636912"/>
            <a:ext cx="8229600" cy="3489251"/>
          </a:xfrm>
        </p:spPr>
        <p:style>
          <a:lnRef idx="1">
            <a:schemeClr val="accent4"/>
          </a:lnRef>
          <a:fillRef idx="2">
            <a:schemeClr val="accent4"/>
          </a:fillRef>
          <a:effectRef idx="1">
            <a:schemeClr val="accent4"/>
          </a:effectRef>
          <a:fontRef idx="minor">
            <a:schemeClr val="dk1"/>
          </a:fontRef>
        </p:style>
        <p:txBody>
          <a:bodyPr>
            <a:normAutofit/>
          </a:bodyPr>
          <a:lstStyle/>
          <a:p>
            <a:r>
              <a:rPr lang="pl-PL" sz="3600" dirty="0"/>
              <a:t>Obecna faza demokracji prowadzi do zadłużenia publicznego i prywatnego nie dającego się utrzymać na długa metę, co w efekcie prowadzi do lęku przed inwestowaniem i wycisza wzrost gospodarczy. </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15726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229600" cy="1570186"/>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pl-PL" dirty="0"/>
              <a:t>Zasada demokracji: „</a:t>
            </a:r>
            <a:r>
              <a:rPr lang="pl-PL" i="1" dirty="0"/>
              <a:t>jeden (dorosły) człowiek = jeden głos”</a:t>
            </a:r>
            <a:r>
              <a:rPr lang="pl-PL" dirty="0"/>
              <a:t> ignoruje interesy </a:t>
            </a:r>
            <a:r>
              <a:rPr lang="pl-PL" dirty="0" smtClean="0"/>
              <a:t>młodych rodzin</a:t>
            </a:r>
            <a:endParaRPr lang="pl-PL" dirty="0"/>
          </a:p>
        </p:txBody>
      </p:sp>
      <p:sp>
        <p:nvSpPr>
          <p:cNvPr id="5" name="Symbol zastępczy zawartości 4"/>
          <p:cNvSpPr>
            <a:spLocks noGrp="1"/>
          </p:cNvSpPr>
          <p:nvPr>
            <p:ph idx="1"/>
          </p:nvPr>
        </p:nvSpPr>
        <p:spPr>
          <a:xfrm>
            <a:off x="457200" y="1916832"/>
            <a:ext cx="8229600" cy="4209331"/>
          </a:xfrm>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r>
              <a:rPr lang="pl-PL" dirty="0"/>
              <a:t>Obecna zasada głosowania opiera się </a:t>
            </a:r>
            <a:r>
              <a:rPr lang="pl-PL" b="1" dirty="0"/>
              <a:t>o egoizm pokoleniowy: rosnące roczniki osób starszych, korzystając z podstawowej zasady demokracji: „</a:t>
            </a:r>
            <a:r>
              <a:rPr lang="pl-PL" b="1" i="1" dirty="0"/>
              <a:t>jeden (dorosły) człowiek – jeden głos”</a:t>
            </a:r>
            <a:r>
              <a:rPr lang="pl-PL" b="1" dirty="0"/>
              <a:t>, obciążają coraz bardziej malejące roczniki osób młodszych składkami emerytalnymi </a:t>
            </a:r>
            <a:r>
              <a:rPr lang="pl-PL" dirty="0"/>
              <a:t>konsumowanymi przez starsze pokolenie. Powoduje to wzrost bezrobocia wśród młodzieży i przyczynia się do </a:t>
            </a:r>
            <a:r>
              <a:rPr lang="pl-PL" b="1" dirty="0" smtClean="0"/>
              <a:t>spadku dzietności kryzysu </a:t>
            </a:r>
            <a:r>
              <a:rPr lang="pl-PL" b="1" dirty="0"/>
              <a:t>demograficznego Zachodu.</a:t>
            </a:r>
          </a:p>
          <a:p>
            <a:endParaRPr lang="pl-PL" dirty="0"/>
          </a:p>
        </p:txBody>
      </p:sp>
      <p:pic>
        <p:nvPicPr>
          <p:cNvPr id="6"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05361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pl-PL" dirty="0"/>
              <a:t>Finalny test demokracji?</a:t>
            </a:r>
          </a:p>
        </p:txBody>
      </p:sp>
      <p:sp>
        <p:nvSpPr>
          <p:cNvPr id="5" name="Symbol zastępczy zawartości 4"/>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92500" lnSpcReduction="10000"/>
          </a:bodyPr>
          <a:lstStyle/>
          <a:p>
            <a:pPr>
              <a:defRPr/>
            </a:pPr>
            <a:r>
              <a:rPr lang="pl-PL" b="1" dirty="0"/>
              <a:t>Demokracja</a:t>
            </a:r>
            <a:r>
              <a:rPr lang="en-US" b="1" dirty="0"/>
              <a:t> …</a:t>
            </a:r>
            <a:r>
              <a:rPr lang="en-US" b="1" i="1" dirty="0"/>
              <a:t>”</a:t>
            </a:r>
            <a:r>
              <a:rPr lang="en-US" b="1" i="1" dirty="0" err="1"/>
              <a:t>spotka</a:t>
            </a:r>
            <a:r>
              <a:rPr lang="en-US" b="1" i="1" dirty="0"/>
              <a:t> </a:t>
            </a:r>
            <a:r>
              <a:rPr lang="en-US" b="1" i="1" dirty="0" err="1"/>
              <a:t>się</a:t>
            </a:r>
            <a:r>
              <a:rPr lang="en-US" b="1" i="1" dirty="0"/>
              <a:t> z </a:t>
            </a:r>
            <a:r>
              <a:rPr lang="pl-PL" b="1" i="1" dirty="0"/>
              <a:t>ostatecznym</a:t>
            </a:r>
            <a:r>
              <a:rPr lang="en-US" b="1" i="1" dirty="0"/>
              <a:t> </a:t>
            </a:r>
            <a:r>
              <a:rPr lang="pl-PL" b="1" i="1" dirty="0"/>
              <a:t>testem</a:t>
            </a:r>
            <a:r>
              <a:rPr lang="en-US" b="1" i="1" dirty="0"/>
              <a:t> </a:t>
            </a:r>
            <a:r>
              <a:rPr lang="en-US" b="1" i="1" dirty="0" err="1"/>
              <a:t>dotyczącym</a:t>
            </a:r>
            <a:r>
              <a:rPr lang="en-US" b="1" i="1" dirty="0"/>
              <a:t> </a:t>
            </a:r>
            <a:r>
              <a:rPr lang="en-US" b="1" i="1" dirty="0" err="1"/>
              <a:t>wspierania</a:t>
            </a:r>
            <a:r>
              <a:rPr lang="en-US" b="1" i="1" dirty="0"/>
              <a:t> </a:t>
            </a:r>
            <a:r>
              <a:rPr lang="en-US" b="1" i="1" dirty="0" err="1"/>
              <a:t>osób</a:t>
            </a:r>
            <a:r>
              <a:rPr lang="en-US" b="1" i="1" dirty="0"/>
              <a:t> </a:t>
            </a:r>
            <a:r>
              <a:rPr lang="en-US" b="1" i="1" dirty="0" err="1"/>
              <a:t>starszych</a:t>
            </a:r>
            <a:r>
              <a:rPr lang="en-US" b="1" i="1" dirty="0"/>
              <a:t>. </a:t>
            </a:r>
            <a:r>
              <a:rPr lang="en-US" b="1" i="1" dirty="0" err="1"/>
              <a:t>Czy</a:t>
            </a:r>
            <a:r>
              <a:rPr lang="en-US" b="1" i="1" dirty="0"/>
              <a:t> jest </a:t>
            </a:r>
            <a:r>
              <a:rPr lang="pl-PL" b="1" i="1" dirty="0"/>
              <a:t>ona </a:t>
            </a:r>
            <a:r>
              <a:rPr lang="en-US" b="1" i="1" dirty="0"/>
              <a:t>w </a:t>
            </a:r>
            <a:r>
              <a:rPr lang="en-US" b="1" i="1" dirty="0" err="1"/>
              <a:t>stanie</a:t>
            </a:r>
            <a:r>
              <a:rPr lang="en-US" b="1" i="1" dirty="0"/>
              <a:t> </a:t>
            </a:r>
            <a:r>
              <a:rPr lang="en-US" b="1" i="1" dirty="0" err="1"/>
              <a:t>uciąć</a:t>
            </a:r>
            <a:r>
              <a:rPr lang="en-US" b="1" i="1" dirty="0"/>
              <a:t> transfer </a:t>
            </a:r>
            <a:r>
              <a:rPr lang="en-US" b="1" i="1" dirty="0" err="1"/>
              <a:t>dochodów</a:t>
            </a:r>
            <a:r>
              <a:rPr lang="en-US" b="1" i="1" dirty="0"/>
              <a:t> </a:t>
            </a:r>
            <a:r>
              <a:rPr lang="en-US" b="1" i="1" dirty="0" err="1"/>
              <a:t>skierowanych</a:t>
            </a:r>
            <a:r>
              <a:rPr lang="en-US" b="1" i="1" dirty="0"/>
              <a:t> do </a:t>
            </a:r>
            <a:r>
              <a:rPr lang="en-US" b="1" i="1" dirty="0" err="1"/>
              <a:t>większości</a:t>
            </a:r>
            <a:r>
              <a:rPr lang="en-US" b="1" i="1" dirty="0"/>
              <a:t> </a:t>
            </a:r>
            <a:r>
              <a:rPr lang="en-US" b="1" i="1" dirty="0" err="1"/>
              <a:t>swego</a:t>
            </a:r>
            <a:r>
              <a:rPr lang="en-US" b="1" i="1" dirty="0"/>
              <a:t> </a:t>
            </a:r>
            <a:r>
              <a:rPr lang="en-US" b="1" i="1" dirty="0" err="1"/>
              <a:t>elektoratu</a:t>
            </a:r>
            <a:r>
              <a:rPr lang="en-US" b="1" i="1" dirty="0"/>
              <a:t>? </a:t>
            </a:r>
            <a:r>
              <a:rPr lang="en-US" b="1" i="1" dirty="0" err="1"/>
              <a:t>Jeśli</a:t>
            </a:r>
            <a:r>
              <a:rPr lang="en-US" b="1" i="1" dirty="0"/>
              <a:t> </a:t>
            </a:r>
            <a:r>
              <a:rPr lang="en-US" b="1" i="1" dirty="0" err="1"/>
              <a:t>odpowiedź</a:t>
            </a:r>
            <a:r>
              <a:rPr lang="en-US" b="1" i="1" dirty="0"/>
              <a:t> jest </a:t>
            </a:r>
            <a:r>
              <a:rPr lang="en-US" b="1" i="1" dirty="0" err="1"/>
              <a:t>negatywna</a:t>
            </a:r>
            <a:r>
              <a:rPr lang="en-US" b="1" i="1" dirty="0"/>
              <a:t>, to </a:t>
            </a:r>
            <a:r>
              <a:rPr lang="en-US" b="1" i="1" dirty="0" err="1"/>
              <a:t>demokracja</a:t>
            </a:r>
            <a:r>
              <a:rPr lang="en-US" b="1" i="1" dirty="0"/>
              <a:t> </a:t>
            </a:r>
            <a:r>
              <a:rPr lang="en-US" b="1" i="1" dirty="0" err="1"/>
              <a:t>nie</a:t>
            </a:r>
            <a:r>
              <a:rPr lang="en-US" b="1" i="1" dirty="0"/>
              <a:t> ma </a:t>
            </a:r>
            <a:r>
              <a:rPr lang="en-US" b="1" i="1" dirty="0" err="1"/>
              <a:t>na</a:t>
            </a:r>
            <a:r>
              <a:rPr lang="en-US" b="1" i="1" dirty="0"/>
              <a:t> </a:t>
            </a:r>
            <a:r>
              <a:rPr lang="en-US" b="1" i="1" dirty="0" err="1"/>
              <a:t>długą</a:t>
            </a:r>
            <a:r>
              <a:rPr lang="en-US" b="1" i="1" dirty="0"/>
              <a:t> </a:t>
            </a:r>
            <a:r>
              <a:rPr lang="en-US" b="1" i="1" dirty="0" err="1"/>
              <a:t>metę</a:t>
            </a:r>
            <a:r>
              <a:rPr lang="en-US" b="1" i="1" dirty="0"/>
              <a:t> </a:t>
            </a:r>
            <a:r>
              <a:rPr lang="en-US" b="1" i="1" dirty="0" err="1"/>
              <a:t>przyszłości</a:t>
            </a:r>
            <a:r>
              <a:rPr lang="en-US" b="1" i="1" dirty="0"/>
              <a:t>”.</a:t>
            </a:r>
            <a:r>
              <a:rPr lang="pl-PL" b="1" i="1" dirty="0"/>
              <a:t> </a:t>
            </a:r>
            <a:r>
              <a:rPr lang="pl-PL" b="1" dirty="0" err="1"/>
              <a:t>Thurow</a:t>
            </a:r>
            <a:r>
              <a:rPr lang="pl-PL" b="1" dirty="0"/>
              <a:t> L. 1997</a:t>
            </a:r>
          </a:p>
          <a:p>
            <a:pPr>
              <a:defRPr/>
            </a:pPr>
            <a:r>
              <a:rPr lang="en-US" sz="2400" dirty="0"/>
              <a:t>Democracy…”</a:t>
            </a:r>
            <a:r>
              <a:rPr lang="en-US" sz="2400" i="1" dirty="0"/>
              <a:t>is going to meet the ultimate test of the elderly. Can it cut the benefits that go to the majority of its voters?  If the answer is no, democracy has no long term future.”</a:t>
            </a:r>
            <a:r>
              <a:rPr lang="en-US" sz="2400" dirty="0"/>
              <a:t> </a:t>
            </a:r>
            <a:r>
              <a:rPr lang="en-US" sz="2400" dirty="0" err="1"/>
              <a:t>Thurow</a:t>
            </a:r>
            <a:r>
              <a:rPr lang="en-US" sz="2400" dirty="0"/>
              <a:t> Lester, </a:t>
            </a:r>
            <a:r>
              <a:rPr lang="pl-PL" sz="2400" dirty="0"/>
              <a:t>The </a:t>
            </a:r>
            <a:r>
              <a:rPr lang="pl-PL" sz="2400" dirty="0" err="1"/>
              <a:t>Future</a:t>
            </a:r>
            <a:r>
              <a:rPr lang="pl-PL" sz="2400" dirty="0"/>
              <a:t> of </a:t>
            </a:r>
            <a:r>
              <a:rPr lang="pl-PL" sz="2400" dirty="0" err="1"/>
              <a:t>Capitalism</a:t>
            </a:r>
            <a:r>
              <a:rPr lang="pl-PL" sz="2400" dirty="0"/>
              <a:t>, </a:t>
            </a:r>
            <a:r>
              <a:rPr lang="en-US" sz="2400" dirty="0"/>
              <a:t>1997, s. 102.  </a:t>
            </a:r>
            <a:endParaRPr lang="pl-PL" sz="2400" dirty="0"/>
          </a:p>
        </p:txBody>
      </p:sp>
      <p:pic>
        <p:nvPicPr>
          <p:cNvPr id="6"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92246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229600" cy="1642194"/>
          </a:xfrm>
        </p:spPr>
        <p:style>
          <a:lnRef idx="1">
            <a:schemeClr val="accent4"/>
          </a:lnRef>
          <a:fillRef idx="2">
            <a:schemeClr val="accent4"/>
          </a:fillRef>
          <a:effectRef idx="1">
            <a:schemeClr val="accent4"/>
          </a:effectRef>
          <a:fontRef idx="minor">
            <a:schemeClr val="dk1"/>
          </a:fontRef>
        </p:style>
        <p:txBody>
          <a:bodyPr>
            <a:normAutofit fontScale="90000"/>
          </a:bodyPr>
          <a:lstStyle/>
          <a:p>
            <a:r>
              <a:rPr lang="pl-PL" b="1" dirty="0"/>
              <a:t>Przeoczenie propozycji zmiany prawa wyborczego lepiej reprezentującego interesy długofalowe społeczeństwa</a:t>
            </a:r>
          </a:p>
        </p:txBody>
      </p:sp>
      <p:sp>
        <p:nvSpPr>
          <p:cNvPr id="5" name="Symbol zastępczy zawartości 4"/>
          <p:cNvSpPr>
            <a:spLocks noGrp="1"/>
          </p:cNvSpPr>
          <p:nvPr>
            <p:ph idx="1"/>
          </p:nvPr>
        </p:nvSpPr>
        <p:spPr>
          <a:xfrm>
            <a:off x="457200" y="2060848"/>
            <a:ext cx="8229600" cy="4065315"/>
          </a:xfrm>
        </p:spPr>
        <p:style>
          <a:lnRef idx="1">
            <a:schemeClr val="accent4"/>
          </a:lnRef>
          <a:fillRef idx="2">
            <a:schemeClr val="accent4"/>
          </a:fillRef>
          <a:effectRef idx="1">
            <a:schemeClr val="accent4"/>
          </a:effectRef>
          <a:fontRef idx="minor">
            <a:schemeClr val="dk1"/>
          </a:fontRef>
        </p:style>
        <p:txBody>
          <a:bodyPr>
            <a:normAutofit/>
          </a:bodyPr>
          <a:lstStyle/>
          <a:p>
            <a:pPr>
              <a:defRPr/>
            </a:pPr>
            <a:r>
              <a:rPr lang="en-US" dirty="0" err="1"/>
              <a:t>Dlatego</a:t>
            </a:r>
            <a:r>
              <a:rPr lang="en-US" dirty="0"/>
              <a:t> </a:t>
            </a:r>
            <a:r>
              <a:rPr lang="en-US" dirty="0" err="1"/>
              <a:t>nasuwa</a:t>
            </a:r>
            <a:r>
              <a:rPr lang="en-US" dirty="0"/>
              <a:t> </a:t>
            </a:r>
            <a:r>
              <a:rPr lang="en-US" dirty="0" err="1"/>
              <a:t>się</a:t>
            </a:r>
            <a:r>
              <a:rPr lang="en-US" dirty="0"/>
              <a:t> </a:t>
            </a:r>
            <a:r>
              <a:rPr lang="pl-PL" dirty="0" smtClean="0"/>
              <a:t>(spóźniona) </a:t>
            </a:r>
            <a:r>
              <a:rPr lang="en-US" dirty="0" err="1" smtClean="0"/>
              <a:t>propozycja</a:t>
            </a:r>
            <a:r>
              <a:rPr lang="pl-PL" dirty="0" smtClean="0"/>
              <a:t> </a:t>
            </a:r>
            <a:r>
              <a:rPr lang="en-US" dirty="0" err="1" smtClean="0"/>
              <a:t>zmi</a:t>
            </a:r>
            <a:r>
              <a:rPr lang="pl-PL" dirty="0" smtClean="0"/>
              <a:t>a</a:t>
            </a:r>
            <a:r>
              <a:rPr lang="en-US" dirty="0" smtClean="0"/>
              <a:t>n</a:t>
            </a:r>
            <a:r>
              <a:rPr lang="pl-PL" dirty="0" smtClean="0"/>
              <a:t>y</a:t>
            </a:r>
            <a:r>
              <a:rPr lang="en-US" dirty="0" smtClean="0"/>
              <a:t> </a:t>
            </a:r>
            <a:r>
              <a:rPr lang="en-US" dirty="0" err="1" smtClean="0"/>
              <a:t>praw</a:t>
            </a:r>
            <a:r>
              <a:rPr lang="pl-PL" dirty="0" smtClean="0"/>
              <a:t>a</a:t>
            </a:r>
            <a:r>
              <a:rPr lang="en-US" dirty="0" smtClean="0"/>
              <a:t> </a:t>
            </a:r>
            <a:r>
              <a:rPr lang="en-US" dirty="0" err="1" smtClean="0"/>
              <a:t>wyborcze</a:t>
            </a:r>
            <a:r>
              <a:rPr lang="pl-PL" dirty="0" smtClean="0"/>
              <a:t>go</a:t>
            </a:r>
            <a:r>
              <a:rPr lang="en-US" dirty="0" smtClean="0"/>
              <a:t>, </a:t>
            </a:r>
            <a:r>
              <a:rPr lang="en-US" dirty="0" err="1"/>
              <a:t>tak</a:t>
            </a:r>
            <a:r>
              <a:rPr lang="en-US" dirty="0"/>
              <a:t> aby </a:t>
            </a:r>
            <a:endParaRPr lang="pl-PL" dirty="0" smtClean="0"/>
          </a:p>
          <a:p>
            <a:pPr>
              <a:defRPr/>
            </a:pPr>
            <a:r>
              <a:rPr lang="en-US" b="1" dirty="0" err="1" smtClean="0"/>
              <a:t>głos</a:t>
            </a:r>
            <a:r>
              <a:rPr lang="en-US" b="1" dirty="0" smtClean="0"/>
              <a:t> </a:t>
            </a:r>
            <a:r>
              <a:rPr lang="en-US" b="1" dirty="0"/>
              <a:t>np. </a:t>
            </a:r>
            <a:r>
              <a:rPr lang="en-US" b="1" dirty="0" err="1"/>
              <a:t>dorosłego</a:t>
            </a:r>
            <a:r>
              <a:rPr lang="en-US" b="1" dirty="0"/>
              <a:t> z </a:t>
            </a:r>
            <a:r>
              <a:rPr lang="en-US" b="1" dirty="0" err="1"/>
              <a:t>jednym</a:t>
            </a:r>
            <a:r>
              <a:rPr lang="en-US" b="1" dirty="0"/>
              <a:t> </a:t>
            </a:r>
            <a:r>
              <a:rPr lang="en-US" b="1" dirty="0" err="1"/>
              <a:t>dzieckiem</a:t>
            </a:r>
            <a:r>
              <a:rPr lang="en-US" b="1" dirty="0"/>
              <a:t> do 18 </a:t>
            </a:r>
            <a:r>
              <a:rPr lang="en-US" b="1" dirty="0" err="1"/>
              <a:t>roku</a:t>
            </a:r>
            <a:r>
              <a:rPr lang="en-US" b="1" dirty="0"/>
              <a:t> </a:t>
            </a:r>
            <a:r>
              <a:rPr lang="pl-PL" b="1" dirty="0"/>
              <a:t>ż</a:t>
            </a:r>
            <a:r>
              <a:rPr lang="en-US" b="1" dirty="0" err="1"/>
              <a:t>ycia</a:t>
            </a:r>
            <a:r>
              <a:rPr lang="en-US" b="1" dirty="0"/>
              <a:t> </a:t>
            </a:r>
            <a:r>
              <a:rPr lang="en-US" b="1" dirty="0" err="1"/>
              <a:t>miał</a:t>
            </a:r>
            <a:r>
              <a:rPr lang="en-US" b="1" dirty="0"/>
              <a:t> </a:t>
            </a:r>
            <a:r>
              <a:rPr lang="en-US" b="1" dirty="0" err="1"/>
              <a:t>wagę</a:t>
            </a:r>
            <a:r>
              <a:rPr lang="en-US" b="1" dirty="0"/>
              <a:t> </a:t>
            </a:r>
            <a:r>
              <a:rPr lang="en-US" b="1" dirty="0" err="1"/>
              <a:t>półtora</a:t>
            </a:r>
            <a:r>
              <a:rPr lang="en-US" b="1" dirty="0"/>
              <a:t> </a:t>
            </a:r>
            <a:r>
              <a:rPr lang="en-US" b="1" dirty="0" err="1"/>
              <a:t>głosu</a:t>
            </a:r>
            <a:r>
              <a:rPr lang="en-US" b="1" dirty="0"/>
              <a:t>, </a:t>
            </a:r>
            <a:r>
              <a:rPr lang="en-US" b="1" dirty="0" err="1"/>
              <a:t>dorosłego</a:t>
            </a:r>
            <a:r>
              <a:rPr lang="en-US" b="1" dirty="0"/>
              <a:t> z </a:t>
            </a:r>
            <a:r>
              <a:rPr lang="en-US" b="1" dirty="0" err="1"/>
              <a:t>dwojgiem</a:t>
            </a:r>
            <a:r>
              <a:rPr lang="en-US" b="1" dirty="0"/>
              <a:t> </a:t>
            </a:r>
            <a:r>
              <a:rPr lang="en-US" b="1" dirty="0" err="1"/>
              <a:t>dzieci</a:t>
            </a:r>
            <a:r>
              <a:rPr lang="en-US" b="1" dirty="0"/>
              <a:t> </a:t>
            </a:r>
            <a:r>
              <a:rPr lang="en-US" b="1" dirty="0" err="1"/>
              <a:t>był</a:t>
            </a:r>
            <a:r>
              <a:rPr lang="en-US" b="1" dirty="0"/>
              <a:t> </a:t>
            </a:r>
            <a:r>
              <a:rPr lang="en-US" b="1" dirty="0" err="1"/>
              <a:t>liczony</a:t>
            </a:r>
            <a:r>
              <a:rPr lang="en-US" b="1" dirty="0"/>
              <a:t> </a:t>
            </a:r>
            <a:r>
              <a:rPr lang="en-US" b="1" dirty="0" err="1"/>
              <a:t>podwójnie</a:t>
            </a:r>
            <a:r>
              <a:rPr lang="en-US" b="1" dirty="0"/>
              <a:t>, </a:t>
            </a:r>
            <a:r>
              <a:rPr lang="en-US" dirty="0"/>
              <a:t>etc.</a:t>
            </a:r>
            <a:endParaRPr lang="pl-PL" dirty="0"/>
          </a:p>
          <a:p>
            <a:pPr>
              <a:defRPr/>
            </a:pPr>
            <a:r>
              <a:rPr lang="pl-PL" dirty="0"/>
              <a:t>Obecnie: 2+2 = 2; 2+3 = 2+0 = 2, etc.</a:t>
            </a:r>
          </a:p>
          <a:p>
            <a:pPr>
              <a:defRPr/>
            </a:pPr>
            <a:r>
              <a:rPr lang="pl-PL" dirty="0"/>
              <a:t>Po </a:t>
            </a:r>
            <a:r>
              <a:rPr lang="pl-PL" dirty="0" smtClean="0"/>
              <a:t>ew. zmianie</a:t>
            </a:r>
            <a:r>
              <a:rPr lang="pl-PL" dirty="0"/>
              <a:t>: 2+2=4, 2+3 = 2,5+2,5 = 5.</a:t>
            </a:r>
          </a:p>
          <a:p>
            <a:endParaRPr lang="pl-PL" dirty="0"/>
          </a:p>
        </p:txBody>
      </p:sp>
      <p:pic>
        <p:nvPicPr>
          <p:cNvPr id="6"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68065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endParaRPr lang="pl-PL" dirty="0"/>
          </a:p>
        </p:txBody>
      </p:sp>
      <p:sp>
        <p:nvSpPr>
          <p:cNvPr id="5" name="Symbol zastępczy zawartości 4"/>
          <p:cNvSpPr>
            <a:spLocks noGrp="1"/>
          </p:cNvSpPr>
          <p:nvPr>
            <p:ph idx="1"/>
          </p:nvPr>
        </p:nvSpPr>
        <p:spPr>
          <a:xfrm>
            <a:off x="457200" y="332656"/>
            <a:ext cx="8229600" cy="5793507"/>
          </a:xfrm>
        </p:spPr>
        <p:style>
          <a:lnRef idx="1">
            <a:schemeClr val="accent6"/>
          </a:lnRef>
          <a:fillRef idx="2">
            <a:schemeClr val="accent6"/>
          </a:fillRef>
          <a:effectRef idx="1">
            <a:schemeClr val="accent6"/>
          </a:effectRef>
          <a:fontRef idx="minor">
            <a:schemeClr val="dk1"/>
          </a:fontRef>
        </p:style>
        <p:txBody>
          <a:bodyPr>
            <a:normAutofit/>
          </a:bodyPr>
          <a:lstStyle/>
          <a:p>
            <a:endParaRPr lang="pl-PL" altLang="pl-PL" sz="8000" dirty="0" smtClean="0"/>
          </a:p>
          <a:p>
            <a:pPr marL="0" indent="0">
              <a:buNone/>
            </a:pPr>
            <a:r>
              <a:rPr lang="pl-PL" altLang="pl-PL" sz="8000" dirty="0" smtClean="0"/>
              <a:t>III </a:t>
            </a:r>
            <a:r>
              <a:rPr lang="pl-PL" altLang="pl-PL" sz="8000" dirty="0"/>
              <a:t>Sukces Zachodu a nierówności globalne, imigracja</a:t>
            </a:r>
            <a:endParaRPr lang="pl-PL" sz="8000" dirty="0"/>
          </a:p>
        </p:txBody>
      </p:sp>
      <p:pic>
        <p:nvPicPr>
          <p:cNvPr id="6"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Towarzystwo Ekonomistów Polski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7390" y="557213"/>
            <a:ext cx="1445400" cy="1078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75756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pl-PL" dirty="0"/>
              <a:t>Globalny </a:t>
            </a:r>
            <a:r>
              <a:rPr lang="pl-PL" dirty="0" err="1"/>
              <a:t>Gini</a:t>
            </a:r>
            <a:r>
              <a:rPr lang="pl-PL" dirty="0"/>
              <a:t>: od 0,07 w 1800 do 0,61 w 2005</a:t>
            </a:r>
          </a:p>
        </p:txBody>
      </p:sp>
      <p:sp>
        <p:nvSpPr>
          <p:cNvPr id="5" name="Symbol zastępczy zawartości 4"/>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lnSpcReduction="10000"/>
          </a:bodyPr>
          <a:lstStyle/>
          <a:p>
            <a:r>
              <a:rPr lang="pl-PL" dirty="0"/>
              <a:t>Współczynnik </a:t>
            </a:r>
            <a:r>
              <a:rPr lang="pl-PL" dirty="0" err="1"/>
              <a:t>Gini’ego</a:t>
            </a:r>
            <a:r>
              <a:rPr lang="pl-PL" dirty="0"/>
              <a:t> dla całego </a:t>
            </a:r>
            <a:r>
              <a:rPr lang="pl-PL" dirty="0" smtClean="0"/>
              <a:t>świata: </a:t>
            </a:r>
          </a:p>
          <a:p>
            <a:r>
              <a:rPr lang="pl-PL" dirty="0"/>
              <a:t>w</a:t>
            </a:r>
            <a:r>
              <a:rPr lang="pl-PL" dirty="0" smtClean="0"/>
              <a:t> wieku </a:t>
            </a:r>
            <a:r>
              <a:rPr lang="pl-PL" dirty="0"/>
              <a:t>XVIII był bardzo niski i mógł wynosić </a:t>
            </a:r>
            <a:r>
              <a:rPr lang="pl-PL" b="1" dirty="0"/>
              <a:t>0,07</a:t>
            </a:r>
            <a:r>
              <a:rPr lang="pl-PL" dirty="0"/>
              <a:t> [por. Fogel R.W., 2014/2000], ale </a:t>
            </a:r>
            <a:endParaRPr lang="pl-PL" dirty="0" smtClean="0"/>
          </a:p>
          <a:p>
            <a:r>
              <a:rPr lang="pl-PL" dirty="0" smtClean="0"/>
              <a:t>z </a:t>
            </a:r>
            <a:r>
              <a:rPr lang="pl-PL" dirty="0"/>
              <a:t>początkiem XXI wieku (2005 r.) wynosił </a:t>
            </a:r>
            <a:r>
              <a:rPr lang="pl-PL" b="1" dirty="0"/>
              <a:t>0,61-0,68, </a:t>
            </a:r>
            <a:r>
              <a:rPr lang="pl-PL" dirty="0"/>
              <a:t>chociaż w ostatnich dekadach, </a:t>
            </a:r>
            <a:endParaRPr lang="pl-PL" dirty="0" smtClean="0"/>
          </a:p>
          <a:p>
            <a:r>
              <a:rPr lang="pl-PL" dirty="0" smtClean="0"/>
              <a:t>z </a:t>
            </a:r>
            <a:r>
              <a:rPr lang="pl-PL" dirty="0"/>
              <a:t>uwagi na szybsze tempo wzrostu gospodarczego w krajach rozwijających się, nierówności w skali globu maleją [The </a:t>
            </a:r>
            <a:r>
              <a:rPr lang="pl-PL" dirty="0" err="1"/>
              <a:t>Economist</a:t>
            </a:r>
            <a:r>
              <a:rPr lang="pl-PL" dirty="0"/>
              <a:t>, 4 </a:t>
            </a:r>
            <a:r>
              <a:rPr lang="pl-PL" dirty="0" err="1"/>
              <a:t>October</a:t>
            </a:r>
            <a:r>
              <a:rPr lang="pl-PL" dirty="0"/>
              <a:t>, 2014: 14].</a:t>
            </a:r>
          </a:p>
          <a:p>
            <a:endParaRPr lang="pl-PL" dirty="0"/>
          </a:p>
        </p:txBody>
      </p:sp>
      <p:pic>
        <p:nvPicPr>
          <p:cNvPr id="6"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165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pl-PL" dirty="0"/>
              <a:t>Astronomiczne różnice w PKB na mieszkańca</a:t>
            </a:r>
          </a:p>
        </p:txBody>
      </p:sp>
      <p:sp>
        <p:nvSpPr>
          <p:cNvPr id="5" name="Symbol zastępczy zawartości 4"/>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a:defRPr/>
            </a:pPr>
            <a:r>
              <a:rPr lang="pl-PL" dirty="0"/>
              <a:t>Rok 2014</a:t>
            </a:r>
            <a:r>
              <a:rPr lang="pl-PL" dirty="0" smtClean="0"/>
              <a:t>:</a:t>
            </a:r>
            <a:endParaRPr lang="pl-PL" dirty="0"/>
          </a:p>
          <a:p>
            <a:pPr>
              <a:defRPr/>
            </a:pPr>
            <a:r>
              <a:rPr lang="pl-PL" dirty="0"/>
              <a:t>Norwegia : Bangladesz: </a:t>
            </a:r>
            <a:r>
              <a:rPr lang="pl-PL" dirty="0" smtClean="0"/>
              <a:t>PKB na mieszkańca wg siły nabywczej: </a:t>
            </a:r>
            <a:r>
              <a:rPr lang="pl-PL" dirty="0"/>
              <a:t>33:1 i wg kursu nominalnego 91:1; </a:t>
            </a:r>
          </a:p>
          <a:p>
            <a:pPr>
              <a:defRPr/>
            </a:pPr>
            <a:r>
              <a:rPr lang="pl-PL" dirty="0"/>
              <a:t>Norwegia : Somalia: PKB na mieszkańca wg siły nabywczej: = 161:1, wg kursu nominalnego: 461:1. </a:t>
            </a:r>
          </a:p>
          <a:p>
            <a:pPr>
              <a:defRPr/>
            </a:pPr>
            <a:r>
              <a:rPr lang="pl-PL" dirty="0"/>
              <a:t>Źródło: CIA </a:t>
            </a:r>
            <a:r>
              <a:rPr lang="pl-PL" dirty="0" err="1"/>
              <a:t>Factbook</a:t>
            </a:r>
            <a:endParaRPr lang="pl-PL" dirty="0"/>
          </a:p>
          <a:p>
            <a:endParaRPr lang="pl-PL" dirty="0"/>
          </a:p>
        </p:txBody>
      </p:sp>
      <p:pic>
        <p:nvPicPr>
          <p:cNvPr id="6"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0414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pl-PL" dirty="0"/>
              <a:t>Triumf kapitalizmu c.d.</a:t>
            </a:r>
          </a:p>
        </p:txBody>
      </p:sp>
      <p:sp>
        <p:nvSpPr>
          <p:cNvPr id="7" name="Symbol zastępczy zawartości 6"/>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fontScale="40000" lnSpcReduction="20000"/>
          </a:bodyPr>
          <a:lstStyle/>
          <a:p>
            <a:r>
              <a:rPr lang="pl-PL" sz="11100" dirty="0"/>
              <a:t>W 1890 tylko górne 10% Amerykanów miało dochód realny przewyższający granicę ubóstwa USA roku 1990. </a:t>
            </a:r>
            <a:endParaRPr lang="pl-PL" sz="11100" dirty="0" smtClean="0"/>
          </a:p>
          <a:p>
            <a:r>
              <a:rPr lang="pl-PL" sz="11100" dirty="0" smtClean="0"/>
              <a:t>W </a:t>
            </a:r>
            <a:r>
              <a:rPr lang="pl-PL" sz="11100" dirty="0"/>
              <a:t>1890 r 90% mieszkańców USA było ubogich według dzisiejszej definicji ubóstwa (Fogel 2014). </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14501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pl-PL" dirty="0"/>
              <a:t>Astronomiczne nierówności globalne zachęcają do emigracji na Zachód</a:t>
            </a:r>
          </a:p>
        </p:txBody>
      </p:sp>
      <p:sp>
        <p:nvSpPr>
          <p:cNvPr id="5" name="Symbol zastępczy zawartości 4"/>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85000" lnSpcReduction="10000"/>
          </a:bodyPr>
          <a:lstStyle/>
          <a:p>
            <a:pPr>
              <a:defRPr/>
            </a:pPr>
            <a:r>
              <a:rPr lang="pl-PL" dirty="0"/>
              <a:t>Jeśli zatem próg relatywnego ubóstwa w Niemczech jest zdefiniowany jako 60% PKB na głowę i system opieki społecznej gwarantuje tzw. </a:t>
            </a:r>
            <a:r>
              <a:rPr lang="pl-PL" i="1" dirty="0" err="1"/>
              <a:t>Grundsicherung</a:t>
            </a:r>
            <a:r>
              <a:rPr lang="pl-PL" i="1" dirty="0"/>
              <a:t> </a:t>
            </a:r>
            <a:r>
              <a:rPr lang="pl-PL" dirty="0"/>
              <a:t>(podstawowe zabezpieczenie socjalne) dla rezydentów w Niemczech, wówczas </a:t>
            </a:r>
            <a:endParaRPr lang="pl-PL" dirty="0" smtClean="0"/>
          </a:p>
          <a:p>
            <a:pPr>
              <a:defRPr/>
            </a:pPr>
            <a:r>
              <a:rPr lang="pl-PL" dirty="0" smtClean="0"/>
              <a:t>stopa </a:t>
            </a:r>
            <a:r>
              <a:rPr lang="pl-PL" dirty="0"/>
              <a:t>życiowa przeciętnego Kongijczyka, który znajdzie się w Niemczech (125× 0,6) rośnie 75 razy w porównaniu z jego sytuacją w kraju urodzenia. </a:t>
            </a:r>
            <a:endParaRPr lang="pl-PL" dirty="0" smtClean="0"/>
          </a:p>
          <a:p>
            <a:pPr>
              <a:defRPr/>
            </a:pPr>
            <a:r>
              <a:rPr lang="pl-PL" b="1" dirty="0" smtClean="0"/>
              <a:t>Kongijczyk</a:t>
            </a:r>
            <a:r>
              <a:rPr lang="pl-PL" b="1" dirty="0"/>
              <a:t>, który legalnie wyemigruje do Niemiec, nawet jeśli nie znajdzie pracy i będzie żył z zasiłku, zwiększy swój porównywalny dochód 75 razy.</a:t>
            </a:r>
          </a:p>
          <a:p>
            <a:endParaRPr lang="pl-PL" dirty="0"/>
          </a:p>
        </p:txBody>
      </p:sp>
      <p:pic>
        <p:nvPicPr>
          <p:cNvPr id="6"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90733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229600" cy="1642194"/>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pl-PL" dirty="0"/>
              <a:t>Wartość aktualna netto różnicy w oczekiwanych dochodach imigranta = $</a:t>
            </a:r>
            <a:r>
              <a:rPr lang="pl-PL" dirty="0" smtClean="0"/>
              <a:t>50,000 ($60,000 in 2015)</a:t>
            </a:r>
            <a:endParaRPr lang="pl-PL" dirty="0"/>
          </a:p>
        </p:txBody>
      </p:sp>
      <p:sp>
        <p:nvSpPr>
          <p:cNvPr id="5" name="Symbol zastępczy zawartości 4"/>
          <p:cNvSpPr>
            <a:spLocks noGrp="1"/>
          </p:cNvSpPr>
          <p:nvPr>
            <p:ph idx="1"/>
          </p:nvPr>
        </p:nvSpPr>
        <p:spPr>
          <a:xfrm>
            <a:off x="457200" y="2060848"/>
            <a:ext cx="8229600" cy="4065315"/>
          </a:xfrm>
        </p:spPr>
        <p:style>
          <a:lnRef idx="1">
            <a:schemeClr val="accent6"/>
          </a:lnRef>
          <a:fillRef idx="2">
            <a:schemeClr val="accent6"/>
          </a:fillRef>
          <a:effectRef idx="1">
            <a:schemeClr val="accent6"/>
          </a:effectRef>
          <a:fontRef idx="minor">
            <a:schemeClr val="dk1"/>
          </a:fontRef>
        </p:style>
        <p:txBody>
          <a:bodyPr>
            <a:normAutofit/>
          </a:bodyPr>
          <a:lstStyle/>
          <a:p>
            <a:r>
              <a:rPr lang="pl-PL" dirty="0"/>
              <a:t>Noblista Gary Becker, zwrócił uwagę w 2005 roku, że z punktu widzenia rachunku ekonomicznego </a:t>
            </a:r>
            <a:r>
              <a:rPr lang="pl-PL" b="1" dirty="0"/>
              <a:t>imigranci, a raczej perspektywiczni osiedleńcy, winni płacić za wjazd do USA ok. $50,000, co im się i tak zwróci w ok. </a:t>
            </a:r>
            <a:r>
              <a:rPr lang="pl-PL" b="1" dirty="0" smtClean="0"/>
              <a:t>1-4 lata </a:t>
            </a:r>
            <a:r>
              <a:rPr lang="pl-PL" b="1" dirty="0"/>
              <a:t>(Becker, Posner </a:t>
            </a:r>
            <a:r>
              <a:rPr lang="pl-PL" b="1" dirty="0" smtClean="0"/>
              <a:t>2013, s. 52).</a:t>
            </a:r>
            <a:r>
              <a:rPr lang="pl-PL" dirty="0" smtClean="0"/>
              <a:t> </a:t>
            </a:r>
            <a:endParaRPr lang="pl-PL" dirty="0"/>
          </a:p>
        </p:txBody>
      </p:sp>
      <p:pic>
        <p:nvPicPr>
          <p:cNvPr id="6"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50067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lstStyle/>
          <a:p>
            <a:r>
              <a:rPr lang="pl-PL" dirty="0"/>
              <a:t>Zasiłki vs pożyczki?</a:t>
            </a:r>
          </a:p>
        </p:txBody>
      </p:sp>
      <p:sp>
        <p:nvSpPr>
          <p:cNvPr id="5" name="Symbol zastępczy zawartości 4"/>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r>
              <a:rPr lang="pl-PL" dirty="0"/>
              <a:t>Innym sposobem zwalniającym falę imigracji do demokratycznych krajów bogatych byłoby </a:t>
            </a:r>
            <a:r>
              <a:rPr lang="pl-PL" b="1" dirty="0"/>
              <a:t>ustanowienie programu pożyczek i kredytów do oddania ‑ jako pokrycie kosztów świadczeń na ich rzecz. </a:t>
            </a:r>
          </a:p>
          <a:p>
            <a:endParaRPr lang="pl-PL" dirty="0"/>
          </a:p>
        </p:txBody>
      </p:sp>
      <p:pic>
        <p:nvPicPr>
          <p:cNvPr id="6"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72823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a:xfrm>
            <a:off x="457200" y="274638"/>
            <a:ext cx="8229600" cy="1786210"/>
          </a:xfrm>
        </p:spPr>
        <p:style>
          <a:lnRef idx="1">
            <a:schemeClr val="accent6"/>
          </a:lnRef>
          <a:fillRef idx="2">
            <a:schemeClr val="accent6"/>
          </a:fillRef>
          <a:effectRef idx="1">
            <a:schemeClr val="accent6"/>
          </a:effectRef>
          <a:fontRef idx="minor">
            <a:schemeClr val="dk1"/>
          </a:fontRef>
        </p:style>
        <p:txBody>
          <a:bodyPr>
            <a:normAutofit fontScale="90000"/>
          </a:bodyPr>
          <a:lstStyle/>
          <a:p>
            <a:r>
              <a:rPr lang="pl-PL" b="1" dirty="0"/>
              <a:t>Poczwórne “zanurzanie” </a:t>
            </a:r>
            <a:r>
              <a:rPr lang="pl-PL" dirty="0"/>
              <a:t>(</a:t>
            </a:r>
            <a:r>
              <a:rPr lang="pl-PL" i="1" dirty="0" err="1"/>
              <a:t>fourfold</a:t>
            </a:r>
            <a:r>
              <a:rPr lang="pl-PL" i="1" dirty="0"/>
              <a:t> </a:t>
            </a:r>
            <a:r>
              <a:rPr lang="pl-PL" i="1" dirty="0" err="1"/>
              <a:t>dipping</a:t>
            </a:r>
            <a:r>
              <a:rPr lang="pl-PL" dirty="0"/>
              <a:t>) imigrantów w typowym kraju opiekuńczym (</a:t>
            </a:r>
            <a:r>
              <a:rPr lang="pl-PL" i="1" dirty="0" err="1"/>
              <a:t>welfare</a:t>
            </a:r>
            <a:r>
              <a:rPr lang="pl-PL" i="1" dirty="0"/>
              <a:t> </a:t>
            </a:r>
            <a:r>
              <a:rPr lang="pl-PL" i="1" dirty="0" err="1"/>
              <a:t>state</a:t>
            </a:r>
            <a:r>
              <a:rPr lang="pl-PL" dirty="0"/>
              <a:t>)</a:t>
            </a:r>
          </a:p>
        </p:txBody>
      </p:sp>
      <p:sp>
        <p:nvSpPr>
          <p:cNvPr id="5" name="Symbol zastępczy zawartości 4"/>
          <p:cNvSpPr>
            <a:spLocks noGrp="1"/>
          </p:cNvSpPr>
          <p:nvPr>
            <p:ph idx="1"/>
          </p:nvPr>
        </p:nvSpPr>
        <p:spPr>
          <a:xfrm>
            <a:off x="457200" y="2060848"/>
            <a:ext cx="8229600" cy="4065315"/>
          </a:xfrm>
        </p:spPr>
        <p:style>
          <a:lnRef idx="1">
            <a:schemeClr val="accent6"/>
          </a:lnRef>
          <a:fillRef idx="2">
            <a:schemeClr val="accent6"/>
          </a:fillRef>
          <a:effectRef idx="1">
            <a:schemeClr val="accent6"/>
          </a:effectRef>
          <a:fontRef idx="minor">
            <a:schemeClr val="dk1"/>
          </a:fontRef>
        </p:style>
        <p:txBody>
          <a:bodyPr>
            <a:normAutofit fontScale="77500" lnSpcReduction="20000"/>
          </a:bodyPr>
          <a:lstStyle/>
          <a:p>
            <a:pPr>
              <a:defRPr/>
            </a:pPr>
            <a:r>
              <a:rPr lang="pl-PL" dirty="0"/>
              <a:t>1. astronomiczne różnice w stosunku PKB/głowę między krajem pochodzenia a krajem imigracji, 76:1 (217:1) Niemcy : Somalia, 161:1 (461:1) Norwegia: Somalia;</a:t>
            </a:r>
          </a:p>
          <a:p>
            <a:pPr>
              <a:defRPr/>
            </a:pPr>
            <a:r>
              <a:rPr lang="pl-PL" dirty="0"/>
              <a:t>2. gwarantowany prawnie dostęp do zabezpieczeń socjalnych (</a:t>
            </a:r>
            <a:r>
              <a:rPr lang="pl-PL" dirty="0" err="1"/>
              <a:t>np</a:t>
            </a:r>
            <a:r>
              <a:rPr lang="pl-PL" dirty="0"/>
              <a:t> </a:t>
            </a:r>
            <a:r>
              <a:rPr lang="pl-PL" i="1" dirty="0" err="1"/>
              <a:t>Grundsicherung</a:t>
            </a:r>
            <a:r>
              <a:rPr lang="pl-PL" dirty="0"/>
              <a:t>) do 50%-60% średniej kraju imigracji;</a:t>
            </a:r>
          </a:p>
          <a:p>
            <a:pPr>
              <a:defRPr/>
            </a:pPr>
            <a:r>
              <a:rPr lang="pl-PL" dirty="0"/>
              <a:t>3. </a:t>
            </a:r>
            <a:r>
              <a:rPr lang="pl-PL" dirty="0" smtClean="0"/>
              <a:t>akcje afirmatywne: państwo </a:t>
            </a:r>
            <a:r>
              <a:rPr lang="pl-PL" dirty="0"/>
              <a:t>gospodarz subwencjonuje w dłuższym okresie słabsze grupy i kultury </a:t>
            </a:r>
            <a:r>
              <a:rPr lang="pl-PL" dirty="0" smtClean="0"/>
              <a:t>etniczne;</a:t>
            </a:r>
            <a:endParaRPr lang="pl-PL" dirty="0"/>
          </a:p>
          <a:p>
            <a:pPr>
              <a:defRPr/>
            </a:pPr>
            <a:r>
              <a:rPr lang="pl-PL" dirty="0"/>
              <a:t>4. możliwość korzystania obok państwowych zabezpieczeń także z prywatnej pomocy charytatywnej (</a:t>
            </a:r>
            <a:r>
              <a:rPr lang="pl-PL" dirty="0" err="1"/>
              <a:t>np</a:t>
            </a:r>
            <a:r>
              <a:rPr lang="pl-PL" dirty="0"/>
              <a:t> </a:t>
            </a:r>
            <a:r>
              <a:rPr lang="pl-PL" i="1" dirty="0" err="1"/>
              <a:t>Suppenkuechen</a:t>
            </a:r>
            <a:r>
              <a:rPr lang="pl-PL" dirty="0"/>
              <a:t>).</a:t>
            </a:r>
          </a:p>
          <a:p>
            <a:endParaRPr lang="pl-PL" dirty="0"/>
          </a:p>
        </p:txBody>
      </p:sp>
      <p:pic>
        <p:nvPicPr>
          <p:cNvPr id="6"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28604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pl-PL" dirty="0"/>
              <a:t>Spadek nierówności na </a:t>
            </a:r>
            <a:r>
              <a:rPr lang="pl-PL" dirty="0" smtClean="0"/>
              <a:t>tzw. </a:t>
            </a:r>
            <a:r>
              <a:rPr lang="pl-PL" dirty="0"/>
              <a:t>Północy zwiększa imigracje z </a:t>
            </a:r>
            <a:r>
              <a:rPr lang="pl-PL" dirty="0" smtClean="0"/>
              <a:t>tzw. </a:t>
            </a:r>
            <a:r>
              <a:rPr lang="pl-PL" dirty="0"/>
              <a:t>Południa</a:t>
            </a:r>
          </a:p>
        </p:txBody>
      </p:sp>
      <p:sp>
        <p:nvSpPr>
          <p:cNvPr id="5" name="Symbol zastępczy zawartości 4"/>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r>
              <a:rPr lang="pl-PL" dirty="0"/>
              <a:t>Wczasach dzisiejszych, kiedy kładzie się nacisk na globalną ochronę praw człowieka – w tym prawa do migracji, a raczej osiedlenia - </a:t>
            </a:r>
            <a:r>
              <a:rPr lang="pl-PL" b="1" dirty="0"/>
              <a:t>spadkowi nierówności w demokratycznych krajach rozwiniętych towarzyszy większa migracja z krajów rozwijających się do krajów rozwiniętych </a:t>
            </a:r>
            <a:r>
              <a:rPr lang="pl-PL" dirty="0"/>
              <a:t>– szczególnie z liczną i ustabilizowaną już diasporą, która współfinansuje kolejne fale imigrantów. Oczekiwany, docelowy poziom dobrobytu netto emigranta rośnie skokowo.</a:t>
            </a:r>
          </a:p>
          <a:p>
            <a:endParaRPr lang="pl-PL" dirty="0"/>
          </a:p>
        </p:txBody>
      </p:sp>
      <p:pic>
        <p:nvPicPr>
          <p:cNvPr id="6"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43722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r>
              <a:rPr lang="pl-PL" dirty="0"/>
              <a:t>Należy liczyć się z falami trudno asymilujących się imigrantów</a:t>
            </a:r>
          </a:p>
        </p:txBody>
      </p:sp>
      <p:sp>
        <p:nvSpPr>
          <p:cNvPr id="5" name="Symbol zastępczy zawartości 4"/>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20000"/>
          </a:bodyPr>
          <a:lstStyle/>
          <a:p>
            <a:pPr>
              <a:defRPr/>
            </a:pPr>
            <a:r>
              <a:rPr lang="pl-PL" dirty="0"/>
              <a:t>Sukces ekonomiczny Zachodu pogłębił ogromne nierówności w skali globalnej, które, obok wojen domowych, są głównym czynnikiem nasilającego się </a:t>
            </a:r>
            <a:r>
              <a:rPr lang="pl-PL" b="1" dirty="0"/>
              <a:t>napływu często trudno asymilujących się fal imigrantów.</a:t>
            </a:r>
          </a:p>
          <a:p>
            <a:pPr>
              <a:defRPr/>
            </a:pPr>
            <a:r>
              <a:rPr lang="pl-PL" dirty="0"/>
              <a:t>Rzecznik australijskiej organizacji </a:t>
            </a:r>
            <a:r>
              <a:rPr lang="pl-PL" dirty="0" err="1"/>
              <a:t>Hizb</a:t>
            </a:r>
            <a:r>
              <a:rPr lang="pl-PL" dirty="0"/>
              <a:t> </a:t>
            </a:r>
            <a:r>
              <a:rPr lang="pl-PL" dirty="0" err="1"/>
              <a:t>ut-Tahrir</a:t>
            </a:r>
            <a:r>
              <a:rPr lang="pl-PL" dirty="0"/>
              <a:t> – </a:t>
            </a:r>
            <a:r>
              <a:rPr lang="pl-PL" dirty="0" err="1"/>
              <a:t>Uthman</a:t>
            </a:r>
            <a:r>
              <a:rPr lang="pl-PL" dirty="0"/>
              <a:t> </a:t>
            </a:r>
            <a:r>
              <a:rPr lang="pl-PL" dirty="0" err="1"/>
              <a:t>Badar</a:t>
            </a:r>
            <a:r>
              <a:rPr lang="pl-PL" dirty="0"/>
              <a:t> stwierdził, że wymaganie przez szkoły australijskie</a:t>
            </a:r>
            <a:r>
              <a:rPr lang="pl-PL" b="1" dirty="0"/>
              <a:t> śpiewania przez dzieci muzułmańskie hymnu narodowego Australii : „</a:t>
            </a:r>
            <a:r>
              <a:rPr lang="pl-PL" b="1" i="1" dirty="0" err="1"/>
              <a:t>Advance</a:t>
            </a:r>
            <a:r>
              <a:rPr lang="pl-PL" b="1" i="1" dirty="0"/>
              <a:t> Australia fair</a:t>
            </a:r>
            <a:r>
              <a:rPr lang="pl-PL" b="1" dirty="0"/>
              <a:t>” stanowi „przymusową asymilację”</a:t>
            </a:r>
            <a:r>
              <a:rPr lang="pl-PL" dirty="0"/>
              <a:t>” The </a:t>
            </a:r>
            <a:r>
              <a:rPr lang="pl-PL" dirty="0" err="1"/>
              <a:t>Australian</a:t>
            </a:r>
            <a:r>
              <a:rPr lang="pl-PL" dirty="0"/>
              <a:t>, 1 </a:t>
            </a:r>
            <a:r>
              <a:rPr lang="pl-PL" dirty="0" err="1"/>
              <a:t>November</a:t>
            </a:r>
            <a:r>
              <a:rPr lang="pl-PL" dirty="0"/>
              <a:t> 2015</a:t>
            </a:r>
            <a:r>
              <a:rPr lang="pl-PL" sz="3600" dirty="0"/>
              <a:t>.</a:t>
            </a:r>
          </a:p>
          <a:p>
            <a:endParaRPr lang="pl-PL" dirty="0"/>
          </a:p>
        </p:txBody>
      </p:sp>
      <p:pic>
        <p:nvPicPr>
          <p:cNvPr id="6"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29169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style>
          <a:lnRef idx="2">
            <a:schemeClr val="dk1">
              <a:shade val="50000"/>
            </a:schemeClr>
          </a:lnRef>
          <a:fillRef idx="1">
            <a:schemeClr val="dk1"/>
          </a:fillRef>
          <a:effectRef idx="0">
            <a:schemeClr val="dk1"/>
          </a:effectRef>
          <a:fontRef idx="minor">
            <a:schemeClr val="lt1"/>
          </a:fontRef>
        </p:style>
        <p:txBody>
          <a:bodyPr>
            <a:normAutofit fontScale="90000"/>
          </a:bodyPr>
          <a:lstStyle/>
          <a:p>
            <a:r>
              <a:rPr lang="pl-PL" dirty="0"/>
              <a:t>2 sukcesy i 2 zaniedbania u podstaw nasilających się 2 problemów Zachodu</a:t>
            </a:r>
          </a:p>
        </p:txBody>
      </p:sp>
      <p:sp>
        <p:nvSpPr>
          <p:cNvPr id="3" name="Symbol zastępczy zawartości 2"/>
          <p:cNvSpPr>
            <a:spLocks noGrp="1"/>
          </p:cNvSpPr>
          <p:nvPr>
            <p:ph idx="1"/>
          </p:nvPr>
        </p:nvSpPr>
        <p:spPr/>
        <p:style>
          <a:lnRef idx="3">
            <a:schemeClr val="lt1"/>
          </a:lnRef>
          <a:fillRef idx="1">
            <a:schemeClr val="dk1"/>
          </a:fillRef>
          <a:effectRef idx="1">
            <a:schemeClr val="dk1"/>
          </a:effectRef>
          <a:fontRef idx="minor">
            <a:schemeClr val="lt1"/>
          </a:fontRef>
        </p:style>
        <p:txBody>
          <a:bodyPr>
            <a:normAutofit fontScale="92500" lnSpcReduction="20000"/>
          </a:bodyPr>
          <a:lstStyle/>
          <a:p>
            <a:pPr>
              <a:defRPr/>
            </a:pPr>
            <a:r>
              <a:rPr lang="pl-PL" sz="3600" dirty="0"/>
              <a:t>2 sukcesy: spektakularny wzrost oczekiwanej długości życia i wzrost dobrobytu (PKB per capita);</a:t>
            </a:r>
          </a:p>
          <a:p>
            <a:pPr>
              <a:defRPr/>
            </a:pPr>
            <a:r>
              <a:rPr lang="pl-PL" sz="3600" dirty="0"/>
              <a:t>2 zaniedbania: polityka umiarkowanego zadłużenia publicznego i kontroli </a:t>
            </a:r>
            <a:r>
              <a:rPr lang="pl-PL" sz="3600" dirty="0" smtClean="0"/>
              <a:t>granic (por. Australia zawraca łodzie);</a:t>
            </a:r>
            <a:endParaRPr lang="pl-PL" sz="3600" dirty="0"/>
          </a:p>
          <a:p>
            <a:pPr>
              <a:defRPr/>
            </a:pPr>
            <a:r>
              <a:rPr lang="pl-PL" sz="3600" dirty="0"/>
              <a:t>2 problemy: </a:t>
            </a:r>
            <a:r>
              <a:rPr lang="pl-PL" sz="3600" dirty="0" err="1" smtClean="0"/>
              <a:t>japonizacja</a:t>
            </a:r>
            <a:r>
              <a:rPr lang="pl-PL" sz="3600" dirty="0" smtClean="0"/>
              <a:t> Europy: zwolnienie </a:t>
            </a:r>
            <a:r>
              <a:rPr lang="pl-PL" sz="3600" dirty="0"/>
              <a:t>wzrostu lub </a:t>
            </a:r>
            <a:r>
              <a:rPr lang="pl-PL" sz="3600" dirty="0" smtClean="0"/>
              <a:t>stagnacja </a:t>
            </a:r>
            <a:r>
              <a:rPr lang="pl-PL" sz="3600" smtClean="0"/>
              <a:t>(1% – 1,5% </a:t>
            </a:r>
            <a:r>
              <a:rPr lang="pl-PL" sz="3600" dirty="0" err="1" smtClean="0"/>
              <a:t>p.a</a:t>
            </a:r>
            <a:r>
              <a:rPr lang="pl-PL" sz="3600" dirty="0" smtClean="0"/>
              <a:t>.?) oraz </a:t>
            </a:r>
            <a:r>
              <a:rPr lang="pl-PL" sz="3600" dirty="0"/>
              <a:t>presja </a:t>
            </a:r>
            <a:r>
              <a:rPr lang="pl-PL" sz="3600" dirty="0" smtClean="0"/>
              <a:t>imigracyjna: problemy etniczne, socjalne i cywilizacyjne (por 13 /11/2015).</a:t>
            </a:r>
            <a:endParaRPr lang="pl-PL" sz="3600" dirty="0"/>
          </a:p>
          <a:p>
            <a:endParaRPr lang="pl-PL" dirty="0"/>
          </a:p>
        </p:txBody>
      </p:sp>
    </p:spTree>
    <p:extLst>
      <p:ext uri="{BB962C8B-B14F-4D97-AF65-F5344CB8AC3E}">
        <p14:creationId xmlns:p14="http://schemas.microsoft.com/office/powerpoint/2010/main" val="3096186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endParaRPr lang="pl-PL" dirty="0"/>
          </a:p>
        </p:txBody>
      </p:sp>
      <p:sp>
        <p:nvSpPr>
          <p:cNvPr id="7" name="Symbol zastępczy zawartości 6"/>
          <p:cNvSpPr>
            <a:spLocks noGrp="1"/>
          </p:cNvSpPr>
          <p:nvPr>
            <p:ph idx="1"/>
          </p:nvPr>
        </p:nvSpPr>
        <p:spPr>
          <a:xfrm>
            <a:off x="687982" y="260648"/>
            <a:ext cx="8229600" cy="4525963"/>
          </a:xfrm>
        </p:spPr>
        <p:style>
          <a:lnRef idx="1">
            <a:schemeClr val="accent3"/>
          </a:lnRef>
          <a:fillRef idx="2">
            <a:schemeClr val="accent3"/>
          </a:fillRef>
          <a:effectRef idx="1">
            <a:schemeClr val="accent3"/>
          </a:effectRef>
          <a:fontRef idx="minor">
            <a:schemeClr val="dk1"/>
          </a:fontRef>
        </p:style>
        <p:txBody>
          <a:bodyPr>
            <a:normAutofit fontScale="92500"/>
          </a:bodyPr>
          <a:lstStyle/>
          <a:p>
            <a:pPr marL="0" indent="0">
              <a:buNone/>
            </a:pPr>
            <a:endParaRPr lang="pl-PL" sz="8000" dirty="0" smtClean="0"/>
          </a:p>
          <a:p>
            <a:pPr marL="0" indent="0">
              <a:buNone/>
            </a:pPr>
            <a:r>
              <a:rPr lang="pl-PL" sz="8000" dirty="0" smtClean="0"/>
              <a:t>I. Główne </a:t>
            </a:r>
            <a:r>
              <a:rPr lang="pl-PL" sz="8000" dirty="0"/>
              <a:t>I</a:t>
            </a:r>
            <a:r>
              <a:rPr lang="pl-PL" sz="8000" dirty="0" smtClean="0"/>
              <a:t>nstytucje Sukcesu Zachodu</a:t>
            </a:r>
            <a:endParaRPr lang="pl-PL" sz="8000"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Towarzystwo Ekonomistów Polskic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7390" y="557213"/>
            <a:ext cx="1445400" cy="1078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9288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l-PL" dirty="0" smtClean="0"/>
              <a:t>Zachód</a:t>
            </a:r>
            <a:r>
              <a:rPr lang="pl-PL" dirty="0"/>
              <a:t>: separacja </a:t>
            </a:r>
            <a:r>
              <a:rPr lang="pl-PL" i="1" dirty="0"/>
              <a:t>sacrum od profanum</a:t>
            </a:r>
            <a:endParaRPr lang="pl-PL" dirty="0"/>
          </a:p>
        </p:txBody>
      </p:sp>
      <p:sp>
        <p:nvSpPr>
          <p:cNvPr id="7" name="Symbol zastępczy zawartości 6"/>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a:defRPr/>
            </a:pPr>
            <a:r>
              <a:rPr lang="pl-PL" b="1" dirty="0"/>
              <a:t>Kultury plemienne są holistyczne. Nie uznają autonomii różnych aspektów życia. </a:t>
            </a:r>
            <a:endParaRPr lang="pl-PL" b="1" dirty="0" smtClean="0"/>
          </a:p>
          <a:p>
            <a:pPr>
              <a:defRPr/>
            </a:pPr>
            <a:r>
              <a:rPr lang="pl-PL" dirty="0" smtClean="0"/>
              <a:t>Państwo </a:t>
            </a:r>
            <a:r>
              <a:rPr lang="pl-PL" dirty="0"/>
              <a:t>uważane jest jako obecność aspektu boskiego na ziemi, dlatego religia i państwo są uważane za nierozłączną całość.</a:t>
            </a:r>
          </a:p>
          <a:p>
            <a:pPr>
              <a:defRPr/>
            </a:pPr>
            <a:r>
              <a:rPr lang="pl-PL" b="1" dirty="0"/>
              <a:t>W Europie prawo boskie </a:t>
            </a:r>
            <a:r>
              <a:rPr lang="pl-PL" b="1" i="1" dirty="0"/>
              <a:t>(fas</a:t>
            </a:r>
            <a:r>
              <a:rPr lang="pl-PL" b="1" dirty="0"/>
              <a:t>) oddzielone zostało od prawa ludzkiego </a:t>
            </a:r>
            <a:r>
              <a:rPr lang="pl-PL" b="1" i="1" dirty="0"/>
              <a:t>(</a:t>
            </a:r>
            <a:r>
              <a:rPr lang="pl-PL" b="1" i="1" dirty="0" err="1"/>
              <a:t>ius</a:t>
            </a:r>
            <a:r>
              <a:rPr lang="pl-PL" b="1" i="1" dirty="0"/>
              <a:t>).</a:t>
            </a:r>
            <a:endParaRPr lang="pl-PL" b="1" dirty="0"/>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557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l-PL" dirty="0"/>
              <a:t>Holizm islamu: samoograniczający się Bóg nie może być Bogiem</a:t>
            </a:r>
          </a:p>
        </p:txBody>
      </p:sp>
      <p:sp>
        <p:nvSpPr>
          <p:cNvPr id="7" name="Symbol zastępczy zawartości 6"/>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lnSpcReduction="10000"/>
          </a:bodyPr>
          <a:lstStyle/>
          <a:p>
            <a:r>
              <a:rPr lang="pl-PL" dirty="0"/>
              <a:t>Ponieważ w islamie suwerenność </a:t>
            </a:r>
            <a:r>
              <a:rPr lang="pl-PL" i="1" dirty="0"/>
              <a:t>(</a:t>
            </a:r>
            <a:r>
              <a:rPr lang="pl-PL" i="1" dirty="0" err="1"/>
              <a:t>hakimiyya</a:t>
            </a:r>
            <a:r>
              <a:rPr lang="pl-PL" dirty="0"/>
              <a:t>) jest w naturze Boga, nie zaś ludzi, zasada </a:t>
            </a:r>
            <a:r>
              <a:rPr lang="pl-PL" i="1" dirty="0" err="1"/>
              <a:t>tawhid</a:t>
            </a:r>
            <a:r>
              <a:rPr lang="pl-PL" dirty="0"/>
              <a:t>, tj. jedność Boga, implikuje </a:t>
            </a:r>
            <a:r>
              <a:rPr lang="pl-PL" b="1" dirty="0"/>
              <a:t>nierozłączność państwa i religii. </a:t>
            </a:r>
            <a:endParaRPr lang="pl-PL" b="1" dirty="0" smtClean="0"/>
          </a:p>
          <a:p>
            <a:r>
              <a:rPr lang="pl-PL" dirty="0" smtClean="0"/>
              <a:t>Chrześcijańska </a:t>
            </a:r>
            <a:r>
              <a:rPr lang="pl-PL" dirty="0"/>
              <a:t>separacja Boga i cezara implikuje brak suwerenności Boga, co jest logicznie sprzeczne z perspektywy islamu</a:t>
            </a:r>
            <a:r>
              <a:rPr lang="pl-PL" dirty="0" smtClean="0"/>
              <a:t>:</a:t>
            </a:r>
          </a:p>
          <a:p>
            <a:r>
              <a:rPr lang="pl-PL" b="1" dirty="0" smtClean="0"/>
              <a:t>Samoograniczający </a:t>
            </a:r>
            <a:r>
              <a:rPr lang="pl-PL" b="1" dirty="0"/>
              <a:t>się Bóg nie może być Bogiem. </a:t>
            </a:r>
            <a:r>
              <a:rPr lang="pl-PL" b="1" dirty="0" smtClean="0"/>
              <a:t>Stąd </a:t>
            </a:r>
            <a:r>
              <a:rPr lang="pl-PL" b="1" dirty="0" err="1" smtClean="0"/>
              <a:t>szariat</a:t>
            </a:r>
            <a:r>
              <a:rPr lang="pl-PL" b="1" dirty="0" smtClean="0"/>
              <a:t>.</a:t>
            </a:r>
            <a:endParaRPr lang="pl-PL" b="1" dirty="0"/>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0022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l-PL" dirty="0"/>
              <a:t>Separacja władz i autonomizacja dziedzin życia</a:t>
            </a:r>
          </a:p>
        </p:txBody>
      </p:sp>
      <p:sp>
        <p:nvSpPr>
          <p:cNvPr id="7" name="Symbol zastępczy zawartości 6"/>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r>
              <a:rPr lang="pl-PL" dirty="0" smtClean="0"/>
              <a:t>Dlatego separacja </a:t>
            </a:r>
            <a:r>
              <a:rPr lang="pl-PL" dirty="0"/>
              <a:t>sacrum od profanum nasiliła także </a:t>
            </a:r>
            <a:r>
              <a:rPr lang="pl-PL" b="1" dirty="0"/>
              <a:t>autonomizację innych dziedzin życia</a:t>
            </a:r>
            <a:r>
              <a:rPr lang="pl-PL" dirty="0"/>
              <a:t>, takich jak: nauki, prawa, ekonomii, sztuki. </a:t>
            </a:r>
            <a:endParaRPr lang="pl-PL" dirty="0" smtClean="0"/>
          </a:p>
          <a:p>
            <a:r>
              <a:rPr lang="pl-PL" dirty="0" smtClean="0"/>
              <a:t>W </a:t>
            </a:r>
            <a:r>
              <a:rPr lang="pl-PL" dirty="0"/>
              <a:t>XII wieku powstają pierwsze uniwersytety w Bolonii i Paryżu. </a:t>
            </a:r>
            <a:endParaRPr lang="pl-PL" dirty="0" smtClean="0"/>
          </a:p>
          <a:p>
            <a:r>
              <a:rPr lang="pl-PL" dirty="0" smtClean="0"/>
              <a:t>Nowość </a:t>
            </a:r>
            <a:r>
              <a:rPr lang="pl-PL" dirty="0"/>
              <a:t>i nowe idee stają się wartościowe. </a:t>
            </a:r>
            <a:endParaRPr lang="pl-PL" dirty="0" smtClean="0"/>
          </a:p>
          <a:p>
            <a:r>
              <a:rPr lang="pl-PL" dirty="0" smtClean="0"/>
              <a:t>Idea postępu.</a:t>
            </a:r>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7055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ytuł 5"/>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fontScale="90000"/>
          </a:bodyPr>
          <a:lstStyle/>
          <a:p>
            <a:r>
              <a:rPr lang="pl-PL" dirty="0"/>
              <a:t>Konkurencja między suwerennymi  podmiotami</a:t>
            </a:r>
          </a:p>
        </p:txBody>
      </p:sp>
      <p:sp>
        <p:nvSpPr>
          <p:cNvPr id="7" name="Symbol zastępczy zawartości 6"/>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pl-PL" dirty="0"/>
              <a:t>W Europie w XIV w. istniało </a:t>
            </a:r>
            <a:r>
              <a:rPr lang="pl-PL" b="1" dirty="0"/>
              <a:t>około 1000 </a:t>
            </a:r>
            <a:r>
              <a:rPr lang="pl-PL" dirty="0"/>
              <a:t>powiązanych ze sobą jednostek politycznych. </a:t>
            </a:r>
            <a:endParaRPr lang="pl-PL" dirty="0" smtClean="0"/>
          </a:p>
          <a:p>
            <a:r>
              <a:rPr lang="pl-PL" dirty="0" smtClean="0"/>
              <a:t>Fragmentaryzacja </a:t>
            </a:r>
            <a:r>
              <a:rPr lang="pl-PL" dirty="0"/>
              <a:t>kontynentu europejskiego przyniosła w rezultacie </a:t>
            </a:r>
            <a:r>
              <a:rPr lang="pl-PL" b="1" dirty="0"/>
              <a:t>rywalizację i konkurencję międzypaństwową. </a:t>
            </a:r>
            <a:endParaRPr lang="pl-PL" b="1" dirty="0" smtClean="0"/>
          </a:p>
          <a:p>
            <a:r>
              <a:rPr lang="pl-PL" dirty="0" smtClean="0"/>
              <a:t>Jednostki </a:t>
            </a:r>
            <a:r>
              <a:rPr lang="pl-PL" dirty="0"/>
              <a:t>polityczne o </a:t>
            </a:r>
            <a:r>
              <a:rPr lang="pl-PL" b="1" dirty="0"/>
              <a:t>nieoptymalnych rozmiarach lub mało efektywnych strukturach </a:t>
            </a:r>
            <a:r>
              <a:rPr lang="pl-PL" b="1" dirty="0" smtClean="0"/>
              <a:t>politycznych i </a:t>
            </a:r>
            <a:r>
              <a:rPr lang="pl-PL" dirty="0" smtClean="0"/>
              <a:t>organizacyjnych </a:t>
            </a:r>
            <a:r>
              <a:rPr lang="pl-PL" dirty="0"/>
              <a:t>eliminowane były na drodze konkurencji fiskalnej, politycznej i militarnej [Jones 1987: 131].</a:t>
            </a:r>
          </a:p>
          <a:p>
            <a:endParaRPr lang="pl-PL" dirty="0"/>
          </a:p>
        </p:txBody>
      </p:sp>
      <p:pic>
        <p:nvPicPr>
          <p:cNvPr id="4" name="Picture 4" descr="footer-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4899"/>
            <a:ext cx="745182" cy="1024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24986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Konferencja Jubileuszowa XX-lecia TEP&amp;#x0D;&amp;#x0A;&amp;#x0D;&amp;#x0A;Ewolucja Instytucji Zachodu:&amp;#x0D;&amp;#x0A;od sukcesów do problemów&amp;quot;&quot;/&gt;&lt;property id=&quot;20307&quot; value=&quot;257&quot;/&gt;&lt;/object&gt;&lt;object type=&quot;3&quot; unique_id=&quot;11170&quot;&gt;&lt;property id=&quot;20148&quot; value=&quot;5&quot;/&gt;&lt;property id=&quot;20300&quot; value=&quot;Slide 2 - &amp;quot;&amp;#x0D;&amp;#x0A;&amp;#x0D;&amp;#x0A;&amp;quot;&quot;/&gt;&lt;property id=&quot;20307&quot; value=&quot;265&quot;/&gt;&lt;/object&gt;&lt;object type=&quot;3&quot; unique_id=&quot;11171&quot;&gt;&lt;property id=&quot;20148&quot; value=&quot;5&quot;/&gt;&lt;property id=&quot;20300&quot; value=&quot;Slide 3 - &amp;quot;Triumf Zachodu, triumf kapitalizmu&amp;quot;&quot;/&gt;&lt;property id=&quot;20307&quot; value=&quot;263&quot;/&gt;&lt;/object&gt;&lt;object type=&quot;3&quot; unique_id=&quot;11172&quot;&gt;&lt;property id=&quot;20148&quot; value=&quot;5&quot;/&gt;&lt;property id=&quot;20300&quot; value=&quot;Slide 4 - &amp;quot;Triumf kapitalizmu c.d.&amp;quot;&quot;/&gt;&lt;property id=&quot;20307&quot; value=&quot;271&quot;/&gt;&lt;/object&gt;&lt;object type=&quot;3&quot; unique_id=&quot;11173&quot;&gt;&lt;property id=&quot;20148&quot; value=&quot;5&quot;/&gt;&lt;property id=&quot;20300&quot; value=&quot;Slide 5&quot;/&gt;&lt;property id=&quot;20307&quot; value=&quot;273&quot;/&gt;&lt;/object&gt;&lt;object type=&quot;3&quot; unique_id=&quot;11174&quot;&gt;&lt;property id=&quot;20148&quot; value=&quot;5&quot;/&gt;&lt;property id=&quot;20300&quot; value=&quot;Slide 6 - &amp;quot;Zachód: separacja sacrum od profanum&amp;quot;&quot;/&gt;&lt;property id=&quot;20307&quot; value=&quot;276&quot;/&gt;&lt;/object&gt;&lt;object type=&quot;3&quot; unique_id=&quot;11175&quot;&gt;&lt;property id=&quot;20148&quot; value=&quot;5&quot;/&gt;&lt;property id=&quot;20300&quot; value=&quot;Slide 7 - &amp;quot;Holizm islamu: samoograniczający się Bóg nie może być Bogiem&amp;quot;&quot;/&gt;&lt;property id=&quot;20307&quot; value=&quot;274&quot;/&gt;&lt;/object&gt;&lt;object type=&quot;3&quot; unique_id=&quot;11176&quot;&gt;&lt;property id=&quot;20148&quot; value=&quot;5&quot;/&gt;&lt;property id=&quot;20300&quot; value=&quot;Slide 8 - &amp;quot;Separacja władz i autonomizacja dziedzin życia&amp;quot;&quot;/&gt;&lt;property id=&quot;20307&quot; value=&quot;275&quot;/&gt;&lt;/object&gt;&lt;object type=&quot;3&quot; unique_id=&quot;11177&quot;&gt;&lt;property id=&quot;20148&quot; value=&quot;5&quot;/&gt;&lt;property id=&quot;20300&quot; value=&quot;Slide 9 - &amp;quot;Konkurencja między suwerennymi  podmiotami&amp;quot;&quot;/&gt;&lt;property id=&quot;20307&quot; value=&quot;340&quot;/&gt;&lt;/object&gt;&lt;object type=&quot;3&quot; unique_id=&quot;11178&quot;&gt;&lt;property id=&quot;20148&quot; value=&quot;5&quot;/&gt;&lt;property id=&quot;20300&quot; value=&quot;Slide 10 - &amp;quot;Rola miast w rozwoju Europy zachodniej&amp;quot;&quot;/&gt;&lt;property id=&quot;20307&quot; value=&quot;342&quot;/&gt;&lt;/object&gt;&lt;object type=&quot;3&quot; unique_id=&quot;11179&quot;&gt;&lt;property id=&quot;20148&quot; value=&quot;5&quot;/&gt;&lt;property id=&quot;20300&quot; value=&quot;Slide 11 - &amp;quot;Państwo prawa zwiększa pewność owoców działania, ryzyka i innowacji&amp;quot;&quot;/&gt;&lt;property id=&quot;20307&quot; value=&quot;304&quot;/&gt;&lt;/object&gt;&lt;object type=&quot;3&quot; unique_id=&quot;11180&quot;&gt;&lt;property id=&quot;20148&quot; value=&quot;5&quot;/&gt;&lt;property id=&quot;20300&quot; value=&quot;Slide 12 - &amp;quot;Stabilny reżim własności prywatnej przyspiesza wzrost 2 razy&amp;quot;&quot;/&gt;&lt;property id=&quot;20307&quot; value=&quot;302&quot;/&gt;&lt;/object&gt;&lt;object type=&quot;3&quot; unique_id=&quot;11181&quot;&gt;&lt;property id=&quot;20148&quot; value=&quot;5&quot;/&gt;&lt;property id=&quot;20300&quot; value=&quot;Slide 13 - &amp;quot;Własność prywatna zmniejsza ryzyko moralne &amp;quot;&quot;/&gt;&lt;property id=&quot;20307&quot; value=&quot;301&quot;/&gt;&lt;/object&gt;&lt;object type=&quot;3&quot; unique_id=&quot;11182&quot;&gt;&lt;property id=&quot;20148&quot; value=&quot;5&quot;/&gt;&lt;property id=&quot;20300&quot; value=&quot;Slide 14 - &amp;quot;Orient: brak prywatnej własności ziemi&amp;quot;&quot;/&gt;&lt;property id=&quot;20307&quot; value=&quot;339&quot;/&gt;&lt;/object&gt;&lt;object type=&quot;3&quot; unique_id=&quot;11183&quot;&gt;&lt;property id=&quot;20148&quot; value=&quot;5&quot;/&gt;&lt;property id=&quot;20300&quot; value=&quot;Slide 15 - &amp;quot;Socjalizmu definicja&amp;quot;&quot;/&gt;&lt;property id=&quot;20307&quot; value=&quot;300&quot;/&gt;&lt;/object&gt;&lt;object type=&quot;3&quot; unique_id=&quot;11184&quot;&gt;&lt;property id=&quot;20148&quot; value=&quot;5&quot;/&gt;&lt;property id=&quot;20300&quot; value=&quot;Slide 16 - &amp;quot;Instytucje formalne Zachodu:&amp;quot;&quot;/&gt;&lt;property id=&quot;20307&quot; value=&quot;296&quot;/&gt;&lt;/object&gt;&lt;object type=&quot;3&quot; unique_id=&quot;11185&quot;&gt;&lt;property id=&quot;20148&quot; value=&quot;5&quot;/&gt;&lt;property id=&quot;20300&quot; value=&quot;Slide 17 - &amp;quot;Dobre instytucje nieformalne&amp;quot;&quot;/&gt;&lt;property id=&quot;20307&quot; value=&quot;299&quot;/&gt;&lt;/object&gt;&lt;object type=&quot;3&quot; unique_id=&quot;11186&quot;&gt;&lt;property id=&quot;20148&quot; value=&quot;5&quot;/&gt;&lt;property id=&quot;20300&quot; value=&quot;Slide 18 - &amp;quot;Złe instytucje nieformalne (Ferguson 2012)&amp;quot;&quot;/&gt;&lt;property id=&quot;20307&quot; value=&quot;298&quot;/&gt;&lt;/object&gt;&lt;object type=&quot;3&quot; unique_id=&quot;11187&quot;&gt;&lt;property id=&quot;20148&quot; value=&quot;5&quot;/&gt;&lt;property id=&quot;20300&quot; value=&quot;Slide 19&quot;/&gt;&lt;property id=&quot;20307&quot; value=&quot;297&quot;/&gt;&lt;/object&gt;&lt;object type=&quot;3&quot; unique_id=&quot;11188&quot;&gt;&lt;property id=&quot;20148&quot; value=&quot;5&quot;/&gt;&lt;property id=&quot;20300&quot; value=&quot;Slide 20 - &amp;quot;1. Nadmiar regulacji - osłabianie mechanizmu rynku&amp;quot;&quot;/&gt;&lt;property id=&quot;20307&quot; value=&quot;310&quot;/&gt;&lt;/object&gt;&lt;object type=&quot;3&quot; unique_id=&quot;11189&quot;&gt;&lt;property id=&quot;20148&quot; value=&quot;5&quot;/&gt;&lt;property id=&quot;20300&quot; value=&quot;Slide 21 - &amp;quot;2. Status i przywilej vs kontrakt;&amp;#x0D;&amp;#x0A;akcje afirmatywne vs swoboda umów&amp;quot;&quot;/&gt;&lt;property id=&quot;20307&quot; value=&quot;325&quot;/&gt;&lt;/object&gt;&lt;object type=&quot;3&quot; unique_id=&quot;11190&quot;&gt;&lt;property id=&quot;20148&quot; value=&quot;5&quot;/&gt;&lt;property id=&quot;20300&quot; value=&quot;Slide 22 - &amp;quot;3. Fiskalizm redukuje wzrost gospodarczy i zwiększa bezrobocie&amp;quot;&quot;/&gt;&lt;property id=&quot;20307&quot; value=&quot;324&quot;/&gt;&lt;/object&gt;&lt;object type=&quot;3&quot; unique_id=&quot;11191&quot;&gt;&lt;property id=&quot;20148&quot; value=&quot;5&quot;/&gt;&lt;property id=&quot;20300&quot; value=&quot;Slide 23 - &amp;quot;3b. Ściana długu publicznego&amp;quot;&quot;/&gt;&lt;property id=&quot;20307&quot; value=&quot;322&quot;/&gt;&lt;/object&gt;&lt;object type=&quot;3&quot; unique_id=&quot;11192&quot;&gt;&lt;property id=&quot;20148&quot; value=&quot;5&quot;/&gt;&lt;property id=&quot;20300&quot; value=&quot;Slide 24&quot;/&gt;&lt;property id=&quot;20307&quot; value=&quot;321&quot;/&gt;&lt;/object&gt;&lt;object type=&quot;3&quot; unique_id=&quot;11193&quot;&gt;&lt;property id=&quot;20148&quot; value=&quot;5&quot;/&gt;&lt;property id=&quot;20300&quot; value=&quot;Slide 25 - &amp;quot;4a. Preferencje nie  tylko Polaków&amp;quot;&quot;/&gt;&lt;property id=&quot;20307&quot; value=&quot;320&quot;/&gt;&lt;/object&gt;&lt;object type=&quot;3&quot; unique_id=&quot;11194&quot;&gt;&lt;property id=&quot;20148&quot; value=&quot;5&quot;/&gt;&lt;property id=&quot;20300&quot; value=&quot;Slide 26 - &amp;quot;5. Prognoza silnego spadku liczby ludności: 15 – 64 finansującej większą liczbę starszych 65+&amp;quot;&quot;/&gt;&lt;property id=&quot;20307&quot; value=&quot;319&quot;/&gt;&lt;/object&gt;&lt;object type=&quot;3&quot; unique_id=&quot;11195&quot;&gt;&lt;property id=&quot;20148&quot; value=&quot;5&quot;/&gt;&lt;property id=&quot;20300&quot; value=&quot;Slide 27 - &amp;quot;6. System repartycyjny po 1990 r. to  piramida finansowa mitygowania wzrostem wydajności&amp;quot;&quot;/&gt;&lt;property id=&quot;20307&quot; value=&quot;318&quot;/&gt;&lt;/object&gt;&lt;object type=&quot;3&quot; unique_id=&quot;11196&quot;&gt;&lt;property id=&quot;20148&quot; value=&quot;5&quot;/&gt;&lt;property id=&quot;20300&quot; value=&quot;Slide 28 - &amp;quot;Relatywnie niska stopa ubóstwa osób starszych w Polsce&amp;quot;&quot;/&gt;&lt;property id=&quot;20307&quot; value=&quot;315&quot;/&gt;&lt;/object&gt;&lt;object type=&quot;3&quot; unique_id=&quot;11197&quot;&gt;&lt;property id=&quot;20148&quot; value=&quot;5&quot;/&gt;&lt;property id=&quot;20300&quot; value=&quot;Slide 29 - &amp;quot;Co 4 lata oczekiwana długość życia Polaka rośnie o 1 rok!&amp;quot;&quot;/&gt;&lt;property id=&quot;20307&quot; value=&quot;313&quot;/&gt;&lt;/object&gt;&lt;object type=&quot;3&quot; unique_id=&quot;11198&quot;&gt;&lt;property id=&quot;20148&quot; value=&quot;5&quot;/&gt;&lt;property id=&quot;20300&quot; value=&quot;Slide 30 - &amp;quot;Wzrost oczekiwanej długości życia, &amp;#x0D;&amp;#x0A;ale spadek wieku emerytalnego możliwy do sfinansowania wzrostem wydajności?&amp;quot;&quot;/&gt;&lt;property id=&quot;20307&quot; value=&quot;341&quot;/&gt;&lt;/object&gt;&lt;object type=&quot;3&quot; unique_id=&quot;11199&quot;&gt;&lt;property id=&quot;20148&quot; value=&quot;5&quot;/&gt;&lt;property id=&quot;20300&quot; value=&quot;Slide 31 - &amp;quot;System repartycyjny zwiększa opodatkowanie osób młodszych&amp;quot;&quot;/&gt;&lt;property id=&quot;20307&quot; value=&quot;314&quot;/&gt;&lt;/object&gt;&lt;object type=&quot;3&quot; unique_id=&quot;11200&quot;&gt;&lt;property id=&quot;20148&quot; value=&quot;5&quot;/&gt;&lt;property id=&quot;20300&quot; value=&quot;Slide 32 - &amp;quot;Błędne koło: system repartycyjny redukuje dzietność, zwiększa bezrobocie, wzrost składek, etc&amp;quot;&quot;/&gt;&lt;property id=&quot;20307&quot; value=&quot;312&quot;/&gt;&lt;/object&gt;&lt;object type=&quot;3&quot; unique_id=&quot;11201&quot;&gt;&lt;property id=&quot;20148&quot; value=&quot;5&quot;/&gt;&lt;property id=&quot;20300&quot; value=&quot;Slide 33 - &amp;quot;Wysoki dług publiczny, lęk przed inwestowaniem i niski „sustainable growth”&amp;quot;&quot;/&gt;&lt;property id=&quot;20307&quot; value=&quot;311&quot;/&gt;&lt;/object&gt;&lt;object type=&quot;3&quot; unique_id=&quot;11202&quot;&gt;&lt;property id=&quot;20148&quot; value=&quot;5&quot;/&gt;&lt;property id=&quot;20300&quot; value=&quot;Slide 34 - &amp;quot;Zasada demokracji: „jeden (dorosły) człowiek = jeden głos” ignoruje interesy młodych rodzin&amp;quot;&quot;/&gt;&lt;property id=&quot;20307&quot; value=&quot;272&quot;/&gt;&lt;/object&gt;&lt;object type=&quot;3&quot; unique_id=&quot;11203&quot;&gt;&lt;property id=&quot;20148&quot; value=&quot;5&quot;/&gt;&lt;property id=&quot;20300&quot; value=&quot;Slide 35 - &amp;quot;Finalny test demokracji?&amp;quot;&quot;/&gt;&lt;property id=&quot;20307&quot; value=&quot;326&quot;/&gt;&lt;/object&gt;&lt;object type=&quot;3&quot; unique_id=&quot;11204&quot;&gt;&lt;property id=&quot;20148&quot; value=&quot;5&quot;/&gt;&lt;property id=&quot;20300&quot; value=&quot;Slide 36 - &amp;quot;Przeoczenie propozycji zmiany prawa wyborczego lepiej reprezentującego interesy długofalowe społeczeństwa&amp;quot;&quot;/&gt;&lt;property id=&quot;20307&quot; value=&quot;331&quot;/&gt;&lt;/object&gt;&lt;object type=&quot;3&quot; unique_id=&quot;11205&quot;&gt;&lt;property id=&quot;20148&quot; value=&quot;5&quot;/&gt;&lt;property id=&quot;20300&quot; value=&quot;Slide 37&quot;/&gt;&lt;property id=&quot;20307&quot; value=&quot;330&quot;/&gt;&lt;/object&gt;&lt;object type=&quot;3&quot; unique_id=&quot;11206&quot;&gt;&lt;property id=&quot;20148&quot; value=&quot;5&quot;/&gt;&lt;property id=&quot;20300&quot; value=&quot;Slide 38 - &amp;quot;Globalny Gini: od 0,07 w 1800 do 0,61 w 2005&amp;quot;&quot;/&gt;&lt;property id=&quot;20307&quot; value=&quot;329&quot;/&gt;&lt;/object&gt;&lt;object type=&quot;3&quot; unique_id=&quot;11207&quot;&gt;&lt;property id=&quot;20148&quot; value=&quot;5&quot;/&gt;&lt;property id=&quot;20300&quot; value=&quot;Slide 39 - &amp;quot;Astronomiczne różnice w PKB na mieszkańca&amp;quot;&quot;/&gt;&lt;property id=&quot;20307&quot; value=&quot;338&quot;/&gt;&lt;/object&gt;&lt;object type=&quot;3&quot; unique_id=&quot;11208&quot;&gt;&lt;property id=&quot;20148&quot; value=&quot;5&quot;/&gt;&lt;property id=&quot;20300&quot; value=&quot;Slide 40 - &amp;quot;Astronomiczne nierówności globalne zachęcają do emigracji na Zachód&amp;quot;&quot;/&gt;&lt;property id=&quot;20307&quot; value=&quot;337&quot;/&gt;&lt;/object&gt;&lt;object type=&quot;3&quot; unique_id=&quot;11209&quot;&gt;&lt;property id=&quot;20148&quot; value=&quot;5&quot;/&gt;&lt;property id=&quot;20300&quot; value=&quot;Slide 41 - &amp;quot;Wartość aktualna netto różnicy w oczekiwanych dochodach imigranta = $50,000 ($60,000 in 2015)&amp;quot;&quot;/&gt;&lt;property id=&quot;20307&quot; value=&quot;336&quot;/&gt;&lt;/object&gt;&lt;object type=&quot;3&quot; unique_id=&quot;11210&quot;&gt;&lt;property id=&quot;20148&quot; value=&quot;5&quot;/&gt;&lt;property id=&quot;20300&quot; value=&quot;Slide 42 - &amp;quot;Zasiłki vs pożyczki?&amp;quot;&quot;/&gt;&lt;property id=&quot;20307&quot; value=&quot;335&quot;/&gt;&lt;/object&gt;&lt;object type=&quot;3&quot; unique_id=&quot;11211&quot;&gt;&lt;property id=&quot;20148&quot; value=&quot;5&quot;/&gt;&lt;property id=&quot;20300&quot; value=&quot;Slide 43 - &amp;quot;Poczwórne “zanurzanie” (fourfold dipping) imigrantów w typowym kraju opiekuńczym (welfare state)&amp;quot;&quot;/&gt;&lt;property id=&quot;20307&quot; value=&quot;334&quot;/&gt;&lt;/object&gt;&lt;object type=&quot;3&quot; unique_id=&quot;11212&quot;&gt;&lt;property id=&quot;20148&quot; value=&quot;5&quot;/&gt;&lt;property id=&quot;20300&quot; value=&quot;Slide 44 - &amp;quot;Spadek nierówności na tzw. Północy zwiększa imigracje z tzw. Południa&amp;quot;&quot;/&gt;&lt;property id=&quot;20307&quot; value=&quot;333&quot;/&gt;&lt;/object&gt;&lt;object type=&quot;3&quot; unique_id=&quot;11213&quot;&gt;&lt;property id=&quot;20148&quot; value=&quot;5&quot;/&gt;&lt;property id=&quot;20300&quot; value=&quot;Slide 45 - &amp;quot;Należy liczyć się z falami trudno asymilujących się imigrantów&amp;quot;&quot;/&gt;&lt;property id=&quot;20307&quot; value=&quot;332&quot;/&gt;&lt;/object&gt;&lt;object type=&quot;3&quot; unique_id=&quot;11214&quot;&gt;&lt;property id=&quot;20148&quot; value=&quot;5&quot;/&gt;&lt;property id=&quot;20300&quot; value=&quot;Slide 46 - &amp;quot;2 sukcesy i 2 zaniedbania u podstaw nasilających się 2 problemów Zachodu&amp;quot;&quot;/&gt;&lt;property id=&quot;20307&quot; value=&quot;328&quot;/&gt;&lt;/object&gt;&lt;/object&gt;&lt;/object&gt;&lt;/database&gt;"/>
  <p:tag name="SECTOMILLISECCONVERTED" val="1"/>
</p:tagLst>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TotalTime>
  <Words>2910</Words>
  <Application>Microsoft Office PowerPoint</Application>
  <PresentationFormat>Pokaz na ekranie (4:3)</PresentationFormat>
  <Paragraphs>187</Paragraphs>
  <Slides>46</Slides>
  <Notes>4</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46</vt:i4>
      </vt:variant>
    </vt:vector>
  </HeadingPairs>
  <TitlesOfParts>
    <vt:vector size="49" baseType="lpstr">
      <vt:lpstr>Arial</vt:lpstr>
      <vt:lpstr>Calibri</vt:lpstr>
      <vt:lpstr>Motyw pakietu Office</vt:lpstr>
      <vt:lpstr>Konferencja Jubileuszowa XX-lecia TEP  Ewolucja Instytucji Zachodu: od sukcesów do problemów</vt:lpstr>
      <vt:lpstr>  </vt:lpstr>
      <vt:lpstr>Triumf Zachodu, triumf kapitalizmu</vt:lpstr>
      <vt:lpstr>Triumf kapitalizmu c.d.</vt:lpstr>
      <vt:lpstr>Prezentacja programu PowerPoint</vt:lpstr>
      <vt:lpstr>Zachód: separacja sacrum od profanum</vt:lpstr>
      <vt:lpstr>Holizm islamu: samoograniczający się Bóg nie może być Bogiem</vt:lpstr>
      <vt:lpstr>Separacja władz i autonomizacja dziedzin życia</vt:lpstr>
      <vt:lpstr>Konkurencja między suwerennymi  podmiotami</vt:lpstr>
      <vt:lpstr>Rola miast w rozwoju Europy zachodniej</vt:lpstr>
      <vt:lpstr>Państwo prawa zwiększa pewność owoców działania, ryzyka i innowacji</vt:lpstr>
      <vt:lpstr>Stabilny reżim własności prywatnej przyspiesza wzrost 2 razy</vt:lpstr>
      <vt:lpstr>Własność prywatna zmniejsza ryzyko moralne </vt:lpstr>
      <vt:lpstr>Orient: brak prywatnej własności ziemi</vt:lpstr>
      <vt:lpstr>Socjalizmu definicja</vt:lpstr>
      <vt:lpstr>Instytucje formalne Zachodu:</vt:lpstr>
      <vt:lpstr>Dobre instytucje nieformalne</vt:lpstr>
      <vt:lpstr>Złe instytucje nieformalne (Ferguson 2012)</vt:lpstr>
      <vt:lpstr>Prezentacja programu PowerPoint</vt:lpstr>
      <vt:lpstr>1. Nadmiar regulacji - osłabianie mechanizmu rynku</vt:lpstr>
      <vt:lpstr>2. Status i przywilej vs kontrakt; akcje afirmatywne vs swoboda umów</vt:lpstr>
      <vt:lpstr>3. Fiskalizm redukuje wzrost gospodarczy i zwiększa bezrobocie</vt:lpstr>
      <vt:lpstr>3b. Ściana długu publicznego</vt:lpstr>
      <vt:lpstr>Prezentacja programu PowerPoint</vt:lpstr>
      <vt:lpstr>4a. Preferencje nie  tylko Polaków</vt:lpstr>
      <vt:lpstr>5. Prognoza silnego spadku liczby ludności: 15 – 64 finansującej większą liczbę starszych 65+</vt:lpstr>
      <vt:lpstr>6. System repartycyjny po 1990 r. to  piramida finansowa mitygowania wzrostem wydajności</vt:lpstr>
      <vt:lpstr>Relatywnie niska stopa ubóstwa osób starszych w Polsce</vt:lpstr>
      <vt:lpstr>Co 4 lata oczekiwana długość życia Polaka rośnie o 1 rok!</vt:lpstr>
      <vt:lpstr>Wzrost oczekiwanej długości życia,  ale spadek wieku emerytalnego możliwy do sfinansowania wzrostem wydajności?</vt:lpstr>
      <vt:lpstr>System repartycyjny zwiększa opodatkowanie osób młodszych</vt:lpstr>
      <vt:lpstr>Błędne koło: system repartycyjny redukuje dzietność, zwiększa bezrobocie, wzrost składek, etc</vt:lpstr>
      <vt:lpstr>Wysoki dług publiczny, lęk przed inwestowaniem i niski „sustainable growth”</vt:lpstr>
      <vt:lpstr>Zasada demokracji: „jeden (dorosły) człowiek = jeden głos” ignoruje interesy młodych rodzin</vt:lpstr>
      <vt:lpstr>Finalny test demokracji?</vt:lpstr>
      <vt:lpstr>Przeoczenie propozycji zmiany prawa wyborczego lepiej reprezentującego interesy długofalowe społeczeństwa</vt:lpstr>
      <vt:lpstr>Prezentacja programu PowerPoint</vt:lpstr>
      <vt:lpstr>Globalny Gini: od 0,07 w 1800 do 0,61 w 2005</vt:lpstr>
      <vt:lpstr>Astronomiczne różnice w PKB na mieszkańca</vt:lpstr>
      <vt:lpstr>Astronomiczne nierówności globalne zachęcają do emigracji na Zachód</vt:lpstr>
      <vt:lpstr>Wartość aktualna netto różnicy w oczekiwanych dochodach imigranta = $50,000 ($60,000 in 2015)</vt:lpstr>
      <vt:lpstr>Zasiłki vs pożyczki?</vt:lpstr>
      <vt:lpstr>Poczwórne “zanurzanie” (fourfold dipping) imigrantów w typowym kraju opiekuńczym (welfare state)</vt:lpstr>
      <vt:lpstr>Spadek nierówności na tzw. Północy zwiększa imigracje z tzw. Południa</vt:lpstr>
      <vt:lpstr>Należy liczyć się z falami trudno asymilujących się imigrantów</vt:lpstr>
      <vt:lpstr>2 sukcesy i 2 zaniedbania u podstaw nasilających się 2 problemów Zachodu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Konferencja Jubileuszowa XX-lecia TEP  KAPITALIZM FAKTY I ILUZJE</dc:title>
  <dc:creator>Andrzej Kondratowicz</dc:creator>
  <cp:lastModifiedBy>Andrzej</cp:lastModifiedBy>
  <cp:revision>87</cp:revision>
  <dcterms:created xsi:type="dcterms:W3CDTF">2015-11-13T15:40:50Z</dcterms:created>
  <dcterms:modified xsi:type="dcterms:W3CDTF">2015-11-21T21:07:25Z</dcterms:modified>
</cp:coreProperties>
</file>