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91" r:id="rId2"/>
    <p:sldId id="269" r:id="rId3"/>
    <p:sldId id="283" r:id="rId4"/>
    <p:sldId id="265" r:id="rId5"/>
    <p:sldId id="263" r:id="rId6"/>
    <p:sldId id="264" r:id="rId7"/>
    <p:sldId id="256" r:id="rId8"/>
    <p:sldId id="268" r:id="rId9"/>
    <p:sldId id="6877" r:id="rId10"/>
    <p:sldId id="267" r:id="rId11"/>
    <p:sldId id="266" r:id="rId12"/>
    <p:sldId id="259" r:id="rId13"/>
    <p:sldId id="257" r:id="rId14"/>
    <p:sldId id="6875" r:id="rId15"/>
    <p:sldId id="258" r:id="rId16"/>
    <p:sldId id="6868" r:id="rId17"/>
    <p:sldId id="6880" r:id="rId18"/>
    <p:sldId id="6887" r:id="rId19"/>
    <p:sldId id="6888" r:id="rId20"/>
    <p:sldId id="6886" r:id="rId21"/>
    <p:sldId id="262" r:id="rId22"/>
    <p:sldId id="6879" r:id="rId23"/>
    <p:sldId id="6884" r:id="rId24"/>
    <p:sldId id="6883" r:id="rId25"/>
    <p:sldId id="6881" r:id="rId26"/>
    <p:sldId id="261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D9E2E-3D78-F140-A1E8-976B2575AD55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3FC2F-D5C9-8145-8D9C-6AA0C43B40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6797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3AF2F9B-6250-AA46-9AB2-362BA9E437F9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</a:t>
            </a:fld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1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3FC2F-D5C9-8145-8D9C-6AA0C43B408A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95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9729F4-539E-194C-B8E8-FE4732DBD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9939CB3-E256-C941-BBD8-26A682A3E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FA9BC5-19F2-0B45-9FFC-6161D0F7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7B16C2-1C29-7641-8898-6C819366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63E58D-670C-C844-8531-C59F7286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1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D43370-9F7B-504F-AAD4-251333C8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6837431-9B59-7240-B4F6-F0F27BE1B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EF2CDC-54CA-6841-B75E-3120A701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9EDB64-07B7-5B4D-B5EA-7FEAE4D5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3412A3-2B41-8A4B-A3AC-998496AA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5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588B1CC-4A66-6946-97CB-3CE148B34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542B1B-94C4-9A40-9A35-825F69F81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0588D0-BB71-E648-BE66-0BE36E3E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FE37B0-612B-8343-A520-5468BECF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6E065C-D86C-CB4C-AE4E-9F4B9692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20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74562B-3CD1-2B41-B9C6-CA6AF31F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6E69C3-FBC5-0247-AFAB-114040D41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EC9329-7BB4-C842-8DA2-C057D534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8CB696-3CBD-8E40-9A81-8C6C5A41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6362A8-0FEE-6D46-A8FC-92851B61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6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251CB9-DD77-A04A-B8AD-8EE10A9A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0828C41-2003-B941-B007-073F4C8B7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6C2354-9593-2B4C-B9D1-46E50090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F9545A2-13AC-724B-9CD6-9003F8019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1C766A-43B2-324C-86F9-5AD740C8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4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E5B556-75DD-C548-AC3A-5C0CB623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A2C955-E271-774E-B679-36DB1E7A2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9DD2C3C-6D11-3C48-B84B-716160429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417284-2195-6443-9FEE-4CEDC16F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C277692-6EA5-A244-BEF9-845F67BA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5E4CC7-93CE-134A-A5E0-FEA69415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37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F0BA9F-8E5E-634C-9E95-420CFF5E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8E8612-FA96-EB41-9C95-58903758A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E31F20-C0E3-1141-B566-5C6E077F1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391A109-AC59-E440-AA9E-97C630B43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64C1BC1-9E1B-EE41-9C79-C5ABFC36D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19A8866-9439-9444-AB94-E0FA2A1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6363ADD-2B4F-234C-8E90-1A803055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6D9BA30-8779-B142-A7E2-5E1285D8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6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AD461D-7BCE-7F4B-9B28-A99BE635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97B4E54-3850-9D40-AAAA-35E41857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608FF6D-4FD5-4042-96AB-C8258AE2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AC95E8-A633-7247-956F-84F7343B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8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B9D8263-826B-0147-B134-157CEBD6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FF0C22A-77DC-1B49-865E-272F2372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24F01D-9292-E446-A7CF-7D7DE1D0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2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8733CA-75BA-0F44-B656-8A108627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D75C21-AF77-3F42-B14B-B5064FB63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B177D86-D044-6E47-A144-F16087B77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3EE1591-6A46-5140-BC0E-17A79E66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A58FB2-4D98-4A4E-96F4-882F2497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AE37470-BB11-914F-AA80-C4BDB575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35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D6404C-B371-F84A-8988-CE2B2F7B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2BB9F22-3D97-B94A-817E-F9E40FCDA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6902E56-322E-5141-B5A2-FE1BB3D1F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8C7E9DD-59F1-6B41-9243-4FBD993C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836B236-A085-5244-B04C-26DC402A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CCCA49A-CD36-4C4D-B9EA-D6E2E3B7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64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4F52E7-577E-CA4A-8ECA-E4417CCB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533CD91-DE85-CD44-A47C-9ED4C4FE3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240A04-4CA4-1F48-BBC6-BB3EE4236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E594-8E63-8746-B695-8E20FAB44881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F0F846-3488-F146-9F94-EEFA69BD2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15730C-05CC-7441-8B2C-1B4D38352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4E78A-0403-594F-88CA-B50C1CF0A7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65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covid-data/forecasting-us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us.pl/documents/10182/39540/Wydatki+na+&#347;wiadczenia+z+ubezpiecze&#324;+spo&#322;ecznych+zwi&#261;zane+z+niezdolno&#347;ci&#261;+do+pracy+w+2016+r.pdf/e806a70c-4096-4d59-8536-421868f094f9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package" Target="../embeddings/Arkusz_programu_Microsoft_Excel.xlsx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results?cond=Covid19&amp;Search=Apply&amp;recrs=a&amp;recrs=d&amp;age_v=&amp;gndr=&amp;type=Intr&amp;rslt=&amp;phase=2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armaceutical-technology.com/news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ontent/6ea4c5e4-abc8-4b7a-8fe2-64ad22ea3978" TargetMode="External"/><Relationship Id="rId2" Type="http://schemas.openxmlformats.org/officeDocument/2006/relationships/hyperlink" Target="https://www.pfizer.com/news/hot-topics/an_open_letter_from_pfizer_chairman_and_ceo_albert_bourla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who.int/en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ckinsey.com/business-functions/risk/our-insights/covid-19-implications-for-busines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orldometers.info/coronavirus/#countri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www.worldometers.info/coronavirus/#countri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orldometers.info/world-population/sweden-population/" TargetMode="External"/><Relationship Id="rId4" Type="http://schemas.openxmlformats.org/officeDocument/2006/relationships/hyperlink" Target="https://www.worldometers.info/coronavirus/country/sweden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C15110F-0210-E747-8156-865BD5C54FC7}"/>
              </a:ext>
            </a:extLst>
          </p:cNvPr>
          <p:cNvSpPr txBox="1">
            <a:spLocks/>
          </p:cNvSpPr>
          <p:nvPr/>
        </p:nvSpPr>
        <p:spPr>
          <a:xfrm>
            <a:off x="1078828" y="1147158"/>
            <a:ext cx="6038470" cy="4713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epidemia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9C86962-61C6-6A47-87EF-B40A400F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847" y="4382865"/>
            <a:ext cx="5806690" cy="22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29" tIns="41765" rIns="83529" bIns="41765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pl-PL" altLang="pl-PL" sz="1814" b="1" dirty="0"/>
              <a:t>Andrzej M. Fal</a:t>
            </a:r>
          </a:p>
          <a:p>
            <a:pPr algn="r" eaLnBrk="1" hangingPunct="1">
              <a:buNone/>
            </a:pPr>
            <a:endParaRPr lang="pl-PL" altLang="pl-PL" sz="1270" dirty="0"/>
          </a:p>
          <a:p>
            <a:pPr algn="r" eaLnBrk="1" hangingPunct="1">
              <a:buNone/>
            </a:pPr>
            <a:endParaRPr lang="pl-PL" altLang="pl-PL" sz="1270" dirty="0"/>
          </a:p>
          <a:p>
            <a:pPr algn="r" eaLnBrk="1" hangingPunct="1">
              <a:buNone/>
            </a:pPr>
            <a:r>
              <a:rPr lang="pl-PL" altLang="pl-PL" sz="1270" dirty="0"/>
              <a:t>Kierownik: Klinika Alergologii,</a:t>
            </a:r>
          </a:p>
          <a:p>
            <a:pPr algn="r" eaLnBrk="1" hangingPunct="1">
              <a:buNone/>
            </a:pPr>
            <a:r>
              <a:rPr lang="pl-PL" altLang="pl-PL" sz="1270" dirty="0"/>
              <a:t>Chorób Płuc i Chorób Wewnętrznych</a:t>
            </a:r>
          </a:p>
          <a:p>
            <a:pPr algn="r" eaLnBrk="1" hangingPunct="1">
              <a:buNone/>
            </a:pPr>
            <a:r>
              <a:rPr lang="pl-PL" altLang="pl-PL" sz="1270" dirty="0"/>
              <a:t>CSK MSWiA w Warszawie</a:t>
            </a:r>
          </a:p>
          <a:p>
            <a:pPr algn="r" eaLnBrk="1" hangingPunct="1">
              <a:buNone/>
            </a:pPr>
            <a:endParaRPr lang="pl-PL" altLang="pl-PL" sz="1270" dirty="0"/>
          </a:p>
          <a:p>
            <a:pPr algn="r" eaLnBrk="1" hangingPunct="1">
              <a:buNone/>
            </a:pPr>
            <a:r>
              <a:rPr lang="pl-PL" altLang="pl-PL" sz="1270" dirty="0"/>
              <a:t>Dziekan: Wydział Lekarski UKSW</a:t>
            </a:r>
          </a:p>
        </p:txBody>
      </p:sp>
    </p:spTree>
    <p:extLst>
      <p:ext uri="{BB962C8B-B14F-4D97-AF65-F5344CB8AC3E}">
        <p14:creationId xmlns:p14="http://schemas.microsoft.com/office/powerpoint/2010/main" val="38719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C3B85C-4ABA-8048-A2F9-6E35AF35D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408841"/>
            <a:ext cx="6410084" cy="40543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zegar&#10;&#10;Opis wygenerowany automatycznie">
            <a:extLst>
              <a:ext uri="{FF2B5EF4-FFF2-40B4-BE49-F238E27FC236}">
                <a16:creationId xmlns:a16="http://schemas.microsoft.com/office/drawing/2014/main" id="{03B67A8D-ABEF-8742-AB83-95663691C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1466887"/>
            <a:ext cx="3854945" cy="8288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D3B7E87-9E7B-1541-9EB0-EFF2E6BD4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4661158"/>
            <a:ext cx="3854945" cy="645703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A33F33C6-C9DA-5041-A354-B96D32FA2236}"/>
              </a:ext>
            </a:extLst>
          </p:cNvPr>
          <p:cNvGrpSpPr/>
          <p:nvPr/>
        </p:nvGrpSpPr>
        <p:grpSpPr>
          <a:xfrm>
            <a:off x="1228725" y="1943100"/>
            <a:ext cx="7615238" cy="2857500"/>
            <a:chOff x="1228725" y="1943100"/>
            <a:chExt cx="7615238" cy="2857500"/>
          </a:xfrm>
        </p:grpSpPr>
        <p:cxnSp>
          <p:nvCxnSpPr>
            <p:cNvPr id="6" name="Łącznik prosty ze strzałką 5">
              <a:extLst>
                <a:ext uri="{FF2B5EF4-FFF2-40B4-BE49-F238E27FC236}">
                  <a16:creationId xmlns:a16="http://schemas.microsoft.com/office/drawing/2014/main" id="{01B3A58F-03B9-5B4B-AE11-070A2E29BC96}"/>
                </a:ext>
              </a:extLst>
            </p:cNvPr>
            <p:cNvCxnSpPr/>
            <p:nvPr/>
          </p:nvCxnSpPr>
          <p:spPr>
            <a:xfrm>
              <a:off x="1228725" y="3157538"/>
              <a:ext cx="7615238" cy="1643062"/>
            </a:xfrm>
            <a:prstGeom prst="straightConnector1">
              <a:avLst/>
            </a:prstGeom>
            <a:ln w="508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ze strzałką 11">
              <a:extLst>
                <a:ext uri="{FF2B5EF4-FFF2-40B4-BE49-F238E27FC236}">
                  <a16:creationId xmlns:a16="http://schemas.microsoft.com/office/drawing/2014/main" id="{ADA2C2A3-B51A-164E-85A1-59201E2165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725" y="1943100"/>
              <a:ext cx="7615238" cy="1214438"/>
            </a:xfrm>
            <a:prstGeom prst="straightConnector1">
              <a:avLst/>
            </a:prstGeom>
            <a:ln w="508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99BC0270-8F68-2549-B37E-B958E908B8C2}"/>
              </a:ext>
            </a:extLst>
          </p:cNvPr>
          <p:cNvGrpSpPr/>
          <p:nvPr/>
        </p:nvGrpSpPr>
        <p:grpSpPr>
          <a:xfrm>
            <a:off x="2030506" y="1943100"/>
            <a:ext cx="7813582" cy="2912900"/>
            <a:chOff x="1228725" y="1943100"/>
            <a:chExt cx="7615238" cy="2857500"/>
          </a:xfrm>
        </p:grpSpPr>
        <p:cxnSp>
          <p:nvCxnSpPr>
            <p:cNvPr id="17" name="Łącznik prosty ze strzałką 16">
              <a:extLst>
                <a:ext uri="{FF2B5EF4-FFF2-40B4-BE49-F238E27FC236}">
                  <a16:creationId xmlns:a16="http://schemas.microsoft.com/office/drawing/2014/main" id="{649ABFA5-6F33-EF4F-8248-129535C7E519}"/>
                </a:ext>
              </a:extLst>
            </p:cNvPr>
            <p:cNvCxnSpPr/>
            <p:nvPr/>
          </p:nvCxnSpPr>
          <p:spPr>
            <a:xfrm>
              <a:off x="1228725" y="3157538"/>
              <a:ext cx="7615238" cy="1643062"/>
            </a:xfrm>
            <a:prstGeom prst="straightConnector1">
              <a:avLst/>
            </a:prstGeom>
            <a:ln w="50800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ze strzałką 17">
              <a:extLst>
                <a:ext uri="{FF2B5EF4-FFF2-40B4-BE49-F238E27FC236}">
                  <a16:creationId xmlns:a16="http://schemas.microsoft.com/office/drawing/2014/main" id="{E822DFEE-483E-064B-8411-F28983410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725" y="1943100"/>
              <a:ext cx="7615238" cy="1214438"/>
            </a:xfrm>
            <a:prstGeom prst="straightConnector1">
              <a:avLst/>
            </a:prstGeom>
            <a:ln w="50800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6C4B37EA-C978-AA49-B0D2-DBB8D3F45ACA}"/>
              </a:ext>
            </a:extLst>
          </p:cNvPr>
          <p:cNvGrpSpPr/>
          <p:nvPr/>
        </p:nvGrpSpPr>
        <p:grpSpPr>
          <a:xfrm>
            <a:off x="5361676" y="1980318"/>
            <a:ext cx="5806590" cy="2871932"/>
            <a:chOff x="1028527" y="1983289"/>
            <a:chExt cx="7815436" cy="2817311"/>
          </a:xfrm>
        </p:grpSpPr>
        <p:cxnSp>
          <p:nvCxnSpPr>
            <p:cNvPr id="20" name="Łącznik prosty ze strzałką 19">
              <a:extLst>
                <a:ext uri="{FF2B5EF4-FFF2-40B4-BE49-F238E27FC236}">
                  <a16:creationId xmlns:a16="http://schemas.microsoft.com/office/drawing/2014/main" id="{68BD838F-FED2-9240-8891-C0257BED8E94}"/>
                </a:ext>
              </a:extLst>
            </p:cNvPr>
            <p:cNvCxnSpPr>
              <a:cxnSpLocks/>
            </p:cNvCxnSpPr>
            <p:nvPr/>
          </p:nvCxnSpPr>
          <p:spPr>
            <a:xfrm>
              <a:off x="1028527" y="3118378"/>
              <a:ext cx="7815436" cy="1682222"/>
            </a:xfrm>
            <a:prstGeom prst="straightConnector1">
              <a:avLst/>
            </a:prstGeom>
            <a:ln w="50800">
              <a:solidFill>
                <a:schemeClr val="accent5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ze strzałką 20">
              <a:extLst>
                <a:ext uri="{FF2B5EF4-FFF2-40B4-BE49-F238E27FC236}">
                  <a16:creationId xmlns:a16="http://schemas.microsoft.com/office/drawing/2014/main" id="{5DF866BF-B17C-F643-89BE-BFEB9D6F7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527" y="1983289"/>
              <a:ext cx="7045622" cy="1153168"/>
            </a:xfrm>
            <a:prstGeom prst="straightConnector1">
              <a:avLst/>
            </a:prstGeom>
            <a:ln w="50800">
              <a:solidFill>
                <a:schemeClr val="accent5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09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E8B4FD3-122E-F248-9A9B-A1030458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0"/>
            <a:ext cx="10499725" cy="664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CBE1732-7F58-1648-B918-18296A1FB38D}"/>
              </a:ext>
            </a:extLst>
          </p:cNvPr>
          <p:cNvSpPr txBox="1"/>
          <p:nvPr/>
        </p:nvSpPr>
        <p:spPr>
          <a:xfrm>
            <a:off x="342900" y="6557963"/>
            <a:ext cx="7464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hlinkClick r:id="rId3"/>
              </a:rPr>
              <a:t>https://www.cdc.gov/coronavirus/2019-ncov/covid-data/forecasting-us.html</a:t>
            </a:r>
            <a:r>
              <a:rPr lang="pl-PL" sz="1400" dirty="0"/>
              <a:t>; </a:t>
            </a:r>
            <a:r>
              <a:rPr lang="en-US" sz="1400" dirty="0"/>
              <a:t>accessed</a:t>
            </a:r>
            <a:r>
              <a:rPr lang="pl-PL" sz="1400" dirty="0"/>
              <a:t> 20.10.2020</a:t>
            </a:r>
          </a:p>
        </p:txBody>
      </p:sp>
    </p:spTree>
    <p:extLst>
      <p:ext uri="{BB962C8B-B14F-4D97-AF65-F5344CB8AC3E}">
        <p14:creationId xmlns:p14="http://schemas.microsoft.com/office/powerpoint/2010/main" val="243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 descr="Obraz zawierający stół&#10;&#10;Opis wygenerowany automatycznie">
            <a:extLst>
              <a:ext uri="{FF2B5EF4-FFF2-40B4-BE49-F238E27FC236}">
                <a16:creationId xmlns:a16="http://schemas.microsoft.com/office/drawing/2014/main" id="{2FB8DE61-5F07-164A-AE98-4517273B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841" y="1543231"/>
            <a:ext cx="5521972" cy="34374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C61DB527-981A-9B41-825F-655A4343A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87" y="1532160"/>
            <a:ext cx="5495615" cy="34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3A173B3B-2F69-CF45-B268-833DB205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4" y="1805173"/>
            <a:ext cx="6430993" cy="32476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20811FD-723B-C04B-B016-068CCB45A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9257" y="1615364"/>
            <a:ext cx="4876800" cy="36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B1AF3FF3-426D-9346-80A8-95F7D7A554F6}"/>
              </a:ext>
            </a:extLst>
          </p:cNvPr>
          <p:cNvSpPr/>
          <p:nvPr/>
        </p:nvSpPr>
        <p:spPr>
          <a:xfrm>
            <a:off x="739497" y="487388"/>
            <a:ext cx="7608318" cy="1404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14" b="1" dirty="0">
                <a:solidFill>
                  <a:srgbClr val="FF0000"/>
                </a:solidFill>
                <a:cs typeface="Calibri" panose="020F0502020204030204" pitchFamily="34" charset="0"/>
              </a:rPr>
              <a:t>Nieinfekcyjne choroby przewlekłe </a:t>
            </a:r>
            <a:r>
              <a:rPr lang="pl-PL" sz="1814" dirty="0">
                <a:cs typeface="Calibri" panose="020F0502020204030204" pitchFamily="34" charset="0"/>
              </a:rPr>
              <a:t>są powodem </a:t>
            </a:r>
            <a:r>
              <a:rPr lang="pl-PL" sz="1814" dirty="0">
                <a:solidFill>
                  <a:srgbClr val="3C4245"/>
                </a:solidFill>
              </a:rPr>
              <a:t>41 milionów zgonów w roku, </a:t>
            </a:r>
          </a:p>
          <a:p>
            <a:endParaRPr lang="pl-PL" sz="1814" dirty="0">
              <a:solidFill>
                <a:srgbClr val="3C4245"/>
              </a:solidFill>
            </a:endParaRPr>
          </a:p>
          <a:p>
            <a:pPr marL="506943" lvl="1" indent="-311079">
              <a:buFont typeface="Arial" panose="020B0604020202020204" pitchFamily="34" charset="0"/>
              <a:buChar char="•"/>
            </a:pPr>
            <a:r>
              <a:rPr lang="pl-PL" sz="1633" dirty="0">
                <a:solidFill>
                  <a:srgbClr val="3C4245"/>
                </a:solidFill>
              </a:rPr>
              <a:t>Choroby sercowo naczyniowe odpowiadają za 17,9 milionów zgonów rocznie. </a:t>
            </a:r>
          </a:p>
          <a:p>
            <a:pPr marL="506943" lvl="1" indent="-311079">
              <a:buFont typeface="Arial" panose="020B0604020202020204" pitchFamily="34" charset="0"/>
              <a:buChar char="•"/>
            </a:pPr>
            <a:r>
              <a:rPr lang="pl-PL" sz="1633" dirty="0">
                <a:solidFill>
                  <a:srgbClr val="3C4245"/>
                </a:solidFill>
              </a:rPr>
              <a:t>Nowotwory – 9,0 miliona</a:t>
            </a:r>
          </a:p>
          <a:p>
            <a:pPr marL="506943" lvl="1" indent="-311079">
              <a:buFont typeface="Arial" panose="020B0604020202020204" pitchFamily="34" charset="0"/>
              <a:buChar char="•"/>
            </a:pPr>
            <a:r>
              <a:rPr lang="pl-PL" sz="1633" dirty="0">
                <a:solidFill>
                  <a:srgbClr val="3C4245"/>
                </a:solidFill>
              </a:rPr>
              <a:t>Choroby przewlekłe układu oddechowego – 3,9 miliona …</a:t>
            </a:r>
            <a:endParaRPr lang="pl-PL" sz="1633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C0E55B3-8919-6845-A24F-E00AE17EEB1A}"/>
              </a:ext>
            </a:extLst>
          </p:cNvPr>
          <p:cNvGrpSpPr/>
          <p:nvPr/>
        </p:nvGrpSpPr>
        <p:grpSpPr>
          <a:xfrm>
            <a:off x="8098537" y="487388"/>
            <a:ext cx="3647880" cy="2053488"/>
            <a:chOff x="7783513" y="5236995"/>
            <a:chExt cx="2062097" cy="1667280"/>
          </a:xfrm>
        </p:grpSpPr>
        <p:sp>
          <p:nvSpPr>
            <p:cNvPr id="7" name="Objaśnienie ze strzałką w dół 6">
              <a:extLst>
                <a:ext uri="{FF2B5EF4-FFF2-40B4-BE49-F238E27FC236}">
                  <a16:creationId xmlns:a16="http://schemas.microsoft.com/office/drawing/2014/main" id="{0A938714-08F9-6448-B6A4-AF4B6C36EFCF}"/>
                </a:ext>
              </a:extLst>
            </p:cNvPr>
            <p:cNvSpPr/>
            <p:nvPr/>
          </p:nvSpPr>
          <p:spPr>
            <a:xfrm rot="5400000">
              <a:off x="7980921" y="5039587"/>
              <a:ext cx="1667280" cy="2062096"/>
            </a:xfrm>
            <a:prstGeom prst="downArrowCallo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33" dirty="0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6671C412-ADC5-1545-958E-07031A468E7C}"/>
                </a:ext>
              </a:extLst>
            </p:cNvPr>
            <p:cNvSpPr txBox="1"/>
            <p:nvPr/>
          </p:nvSpPr>
          <p:spPr>
            <a:xfrm>
              <a:off x="8495388" y="5438162"/>
              <a:ext cx="1350222" cy="1344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70" dirty="0"/>
                <a:t>W trakcie </a:t>
              </a:r>
              <a:r>
                <a:rPr lang="pl-PL" sz="1270" b="1" dirty="0">
                  <a:solidFill>
                    <a:srgbClr val="FF0000"/>
                  </a:solidFill>
                </a:rPr>
                <a:t>10 m-</a:t>
              </a:r>
              <a:r>
                <a:rPr lang="pl-PL" sz="1270" b="1" dirty="0" err="1">
                  <a:solidFill>
                    <a:srgbClr val="FF0000"/>
                  </a:solidFill>
                </a:rPr>
                <a:t>cy</a:t>
              </a:r>
              <a:r>
                <a:rPr lang="pl-PL" sz="1270" b="1" dirty="0">
                  <a:solidFill>
                    <a:srgbClr val="FF0000"/>
                  </a:solidFill>
                </a:rPr>
                <a:t> </a:t>
              </a:r>
              <a:r>
                <a:rPr lang="pl-PL" sz="1270" dirty="0"/>
                <a:t>pandemii COVID-19</a:t>
              </a:r>
            </a:p>
            <a:p>
              <a:r>
                <a:rPr lang="pl-PL" sz="1270" dirty="0"/>
                <a:t>z powodu </a:t>
              </a:r>
              <a:r>
                <a:rPr lang="pl-PL" sz="1270" b="1" dirty="0">
                  <a:solidFill>
                    <a:srgbClr val="FF0000"/>
                  </a:solidFill>
                </a:rPr>
                <a:t>SARS-CoV-2</a:t>
              </a:r>
            </a:p>
            <a:p>
              <a:r>
                <a:rPr lang="pl-PL" sz="1270" b="1" dirty="0">
                  <a:solidFill>
                    <a:srgbClr val="FF0000"/>
                  </a:solidFill>
                </a:rPr>
                <a:t>zmarło 1,2 mln osób</a:t>
              </a:r>
            </a:p>
            <a:p>
              <a:endParaRPr lang="pl-PL" sz="1270" dirty="0"/>
            </a:p>
            <a:p>
              <a:r>
                <a:rPr lang="pl-PL" sz="1270" dirty="0"/>
                <a:t>z powodu </a:t>
              </a:r>
              <a:r>
                <a:rPr lang="pl-PL" sz="1270" b="1" dirty="0">
                  <a:solidFill>
                    <a:srgbClr val="FF0000"/>
                  </a:solidFill>
                </a:rPr>
                <a:t>NCD –</a:t>
              </a:r>
            </a:p>
            <a:p>
              <a:r>
                <a:rPr lang="pl-PL" sz="1270" b="1" dirty="0">
                  <a:solidFill>
                    <a:srgbClr val="FF0000"/>
                  </a:solidFill>
                </a:rPr>
                <a:t>ok. 33,5 miliona osób</a:t>
              </a:r>
            </a:p>
            <a:p>
              <a:endParaRPr lang="pl-PL" sz="127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1B5FE5F-116C-FF49-8AB4-52E7EFCFEE87}"/>
              </a:ext>
            </a:extLst>
          </p:cNvPr>
          <p:cNvSpPr txBox="1"/>
          <p:nvPr/>
        </p:nvSpPr>
        <p:spPr>
          <a:xfrm>
            <a:off x="739497" y="1891940"/>
            <a:ext cx="4783682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89" dirty="0" err="1"/>
              <a:t>https</a:t>
            </a:r>
            <a:r>
              <a:rPr lang="pl-PL" sz="1089" dirty="0"/>
              <a:t>://</a:t>
            </a:r>
            <a:r>
              <a:rPr lang="pl-PL" sz="1089" dirty="0" err="1"/>
              <a:t>www.who.int</a:t>
            </a:r>
            <a:r>
              <a:rPr lang="pl-PL" sz="1089" dirty="0"/>
              <a:t>/news-</a:t>
            </a:r>
            <a:r>
              <a:rPr lang="pl-PL" sz="1089" dirty="0" err="1"/>
              <a:t>room</a:t>
            </a:r>
            <a:r>
              <a:rPr lang="pl-PL" sz="1089" dirty="0"/>
              <a:t>/</a:t>
            </a:r>
            <a:r>
              <a:rPr lang="pl-PL" sz="1089" dirty="0" err="1"/>
              <a:t>fact-sheets</a:t>
            </a:r>
            <a:r>
              <a:rPr lang="pl-PL" sz="1089" dirty="0"/>
              <a:t>/</a:t>
            </a:r>
            <a:r>
              <a:rPr lang="pl-PL" sz="1089" dirty="0" err="1"/>
              <a:t>detail</a:t>
            </a:r>
            <a:r>
              <a:rPr lang="pl-PL" sz="1089" dirty="0"/>
              <a:t>/</a:t>
            </a:r>
            <a:r>
              <a:rPr lang="pl-PL" sz="1089" dirty="0" err="1"/>
              <a:t>noncommunicable-diseases</a:t>
            </a:r>
            <a:endParaRPr lang="pl-PL" sz="1089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058B287-DB39-E64B-BC6F-121909CCEF71}"/>
              </a:ext>
            </a:extLst>
          </p:cNvPr>
          <p:cNvGrpSpPr/>
          <p:nvPr/>
        </p:nvGrpSpPr>
        <p:grpSpPr>
          <a:xfrm>
            <a:off x="3009875" y="2821567"/>
            <a:ext cx="8255000" cy="3996115"/>
            <a:chOff x="3009875" y="2821567"/>
            <a:chExt cx="8255000" cy="3996115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3E200DE-F857-0C43-8599-39BAC5416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75" y="2821567"/>
              <a:ext cx="5807553" cy="376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7F662826-EBDD-0046-9B68-B8E1EFE88AC7}"/>
                </a:ext>
              </a:extLst>
            </p:cNvPr>
            <p:cNvSpPr txBox="1"/>
            <p:nvPr/>
          </p:nvSpPr>
          <p:spPr>
            <a:xfrm>
              <a:off x="3957337" y="3698886"/>
              <a:ext cx="5400517" cy="493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5900" indent="-214313">
                <a:lnSpc>
                  <a:spcPct val="93000"/>
                </a:lnSpc>
                <a:spcBef>
                  <a:spcPct val="0"/>
                </a:spcBef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altLang="pl-PL" sz="1400" dirty="0">
                  <a:latin typeface="Arial" panose="020B0604020202020204" pitchFamily="34" charset="0"/>
                  <a:ea typeface="Baekmuk Batang" charset="0"/>
                  <a:cs typeface="Baekmuk Batang" charset="0"/>
                </a:rPr>
                <a:t>Prevalence of underlying conditions associated with high mortality</a:t>
              </a:r>
            </a:p>
            <a:p>
              <a:pPr marL="215900" indent="-214313">
                <a:lnSpc>
                  <a:spcPct val="93000"/>
                </a:lnSpc>
                <a:spcBef>
                  <a:spcPct val="0"/>
                </a:spcBef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altLang="pl-PL" sz="1400" dirty="0">
                  <a:latin typeface="Arial" panose="020B0604020202020204" pitchFamily="34" charset="0"/>
                  <a:ea typeface="Baekmuk Batang" charset="0"/>
                  <a:cs typeface="Baekmuk Batang" charset="0"/>
                </a:rPr>
                <a:t>in COVID-19 infection (n=3 862 012)</a:t>
              </a:r>
            </a:p>
          </p:txBody>
        </p: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7C89BBC5-838E-AE4B-94B3-4BA704E8C9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75" y="6590669"/>
              <a:ext cx="8255000" cy="227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40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pl-PL" sz="900" i="1" dirty="0">
                  <a:solidFill>
                    <a:schemeClr val="tx1"/>
                  </a:solidFill>
                </a:rPr>
                <a:t>The Lancet</a:t>
              </a:r>
              <a:r>
                <a:rPr lang="en-US" altLang="pl-PL" sz="900" dirty="0">
                  <a:solidFill>
                    <a:schemeClr val="tx1"/>
                  </a:solidFill>
                </a:rPr>
                <a:t> 2020 3951715-1725DOI: (10.1016/S0140-6736(20)30854-0)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8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372F07D6-1189-E842-AE24-82E79FC14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0331" y="1863378"/>
            <a:ext cx="6731338" cy="31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ACC85A9-9263-D844-9655-1245698BD3C0}"/>
              </a:ext>
            </a:extLst>
          </p:cNvPr>
          <p:cNvSpPr txBox="1"/>
          <p:nvPr/>
        </p:nvSpPr>
        <p:spPr>
          <a:xfrm>
            <a:off x="2660170" y="1029554"/>
            <a:ext cx="6871662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7"/>
            <a:r>
              <a:rPr lang="pl-PL" dirty="0">
                <a:solidFill>
                  <a:prstClr val="black"/>
                </a:solidFill>
                <a:latin typeface="Calibri" panose="020F0502020204030204"/>
              </a:rPr>
              <a:t>Całkowite koszty przewlekłych chorób niezakaźnych w Polsce stanowią </a:t>
            </a:r>
            <a:r>
              <a:rPr lang="pl-PL" b="1" dirty="0">
                <a:solidFill>
                  <a:srgbClr val="FF0000"/>
                </a:solidFill>
                <a:latin typeface="Calibri" panose="020F0502020204030204"/>
              </a:rPr>
              <a:t>4,3% PKB (2014) </a:t>
            </a:r>
            <a:r>
              <a:rPr lang="pl-PL" dirty="0">
                <a:solidFill>
                  <a:prstClr val="black"/>
                </a:solidFill>
                <a:latin typeface="Calibri" panose="020F0502020204030204"/>
              </a:rPr>
              <a:t>(w tym koszty pośrednie to 3,8% PKB)</a:t>
            </a:r>
          </a:p>
          <a:p>
            <a:pPr marL="669196" defTabSz="685867"/>
            <a:r>
              <a:rPr lang="pl-PL" sz="1350" dirty="0">
                <a:solidFill>
                  <a:prstClr val="black"/>
                </a:solidFill>
                <a:latin typeface="Calibri" panose="020F0502020204030204"/>
              </a:rPr>
              <a:t>(Leśniowska J, 2018)</a:t>
            </a:r>
          </a:p>
          <a:p>
            <a:pPr defTabSz="685867"/>
            <a:endParaRPr lang="pl-PL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67"/>
            <a:endParaRPr lang="pl-PL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67"/>
            <a:r>
              <a:rPr lang="pl-PL" dirty="0">
                <a:solidFill>
                  <a:prstClr val="black"/>
                </a:solidFill>
                <a:latin typeface="Calibri" panose="020F0502020204030204"/>
              </a:rPr>
              <a:t>Wydatki na świadczenia związane z niezdolnością̨ do pracy (ZUS wraz z wypłatami z FUS) -  </a:t>
            </a:r>
            <a:r>
              <a:rPr lang="pl-PL" b="1" dirty="0">
                <a:solidFill>
                  <a:srgbClr val="FF0000"/>
                </a:solidFill>
                <a:latin typeface="Calibri" panose="020F0502020204030204"/>
              </a:rPr>
              <a:t>36 mld zł (ok. 1,9% PKB), </a:t>
            </a:r>
            <a:r>
              <a:rPr lang="pl-PL" dirty="0">
                <a:solidFill>
                  <a:prstClr val="black"/>
                </a:solidFill>
                <a:latin typeface="Calibri" panose="020F0502020204030204"/>
              </a:rPr>
              <a:t>w tym </a:t>
            </a:r>
          </a:p>
          <a:p>
            <a:pPr defTabSz="685867"/>
            <a:r>
              <a:rPr lang="pl-PL" dirty="0">
                <a:solidFill>
                  <a:prstClr val="black"/>
                </a:solidFill>
                <a:latin typeface="Calibri" panose="020F0502020204030204"/>
              </a:rPr>
              <a:t>koszt absencji chorobowej finansowanej z FUS (2016) – 16,3 mld zł.</a:t>
            </a:r>
          </a:p>
          <a:p>
            <a:pPr marL="643000" defTabSz="685867"/>
            <a:r>
              <a:rPr lang="pl-PL" sz="135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pl-PL" sz="135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https://www.zus.pl/documents/10182/39540/Wydatki+na+świadczenia+z+ubezpieczeń+społecznych+związane+z+niezdolnością+do+pracy+w+2016+r.pdf/e806a70c-4096-4d59-8536-421868f094f9</a:t>
            </a:r>
            <a:r>
              <a:rPr lang="pl-PL" sz="1350" dirty="0">
                <a:solidFill>
                  <a:prstClr val="black"/>
                </a:solidFill>
                <a:latin typeface="Calibri" panose="020F0502020204030204"/>
              </a:rPr>
              <a:t> )</a:t>
            </a:r>
          </a:p>
          <a:p>
            <a:pPr defTabSz="685867"/>
            <a:endParaRPr lang="pl-PL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C6877911-11E8-4846-80D5-9BCE537A2E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0169" y="4096484"/>
          <a:ext cx="6858720" cy="15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Arkusz" r:id="rId4" imgW="18008600" imgH="4000500" progId="Excel.Sheet.12">
                  <p:embed/>
                </p:oleObj>
              </mc:Choice>
              <mc:Fallback>
                <p:oleObj name="Arkusz" r:id="rId4" imgW="18008600" imgH="4000500" progId="Excel.Sheet.12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C6877911-11E8-4846-80D5-9BCE537A2E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0169" y="4096484"/>
                        <a:ext cx="6858720" cy="1524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A35CAA4F-0965-B149-A89D-8A9F6220C453}"/>
              </a:ext>
            </a:extLst>
          </p:cNvPr>
          <p:cNvSpPr txBox="1"/>
          <p:nvPr/>
        </p:nvSpPr>
        <p:spPr>
          <a:xfrm>
            <a:off x="7756887" y="5663238"/>
            <a:ext cx="5325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67"/>
            <a:r>
              <a:rPr lang="pl-PL" sz="1350" b="1" dirty="0">
                <a:solidFill>
                  <a:srgbClr val="FF0000"/>
                </a:solidFill>
                <a:latin typeface="Calibri" panose="020F0502020204030204"/>
              </a:rPr>
              <a:t>0,2%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B1DCF8E-8366-E648-A591-8312AD1777C8}"/>
              </a:ext>
            </a:extLst>
          </p:cNvPr>
          <p:cNvSpPr txBox="1"/>
          <p:nvPr/>
        </p:nvSpPr>
        <p:spPr>
          <a:xfrm>
            <a:off x="2647228" y="4146119"/>
            <a:ext cx="17764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67"/>
            <a:r>
              <a:rPr lang="pl-PL" sz="900" dirty="0">
                <a:solidFill>
                  <a:prstClr val="black"/>
                </a:solidFill>
                <a:latin typeface="Calibri" panose="020F0502020204030204"/>
              </a:rPr>
              <a:t>Budżet NFZ 2019 (wersja 08.2019)</a:t>
            </a:r>
          </a:p>
        </p:txBody>
      </p:sp>
    </p:spTree>
    <p:extLst>
      <p:ext uri="{BB962C8B-B14F-4D97-AF65-F5344CB8AC3E}">
        <p14:creationId xmlns:p14="http://schemas.microsoft.com/office/powerpoint/2010/main" val="39392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EDB019E-F7A9-594E-A282-47F1D67D5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leki</a:t>
            </a:r>
            <a:br>
              <a:rPr lang="pl-PL" dirty="0"/>
            </a:br>
            <a:r>
              <a:rPr lang="pl-PL" dirty="0"/>
              <a:t>szczepienia</a:t>
            </a:r>
          </a:p>
        </p:txBody>
      </p:sp>
    </p:spTree>
    <p:extLst>
      <p:ext uri="{BB962C8B-B14F-4D97-AF65-F5344CB8AC3E}">
        <p14:creationId xmlns:p14="http://schemas.microsoft.com/office/powerpoint/2010/main" val="9826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D032DA8-FE9E-0B4F-A5BC-9421FD0C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556125"/>
            <a:ext cx="10421932" cy="557573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197C1AD-4663-494B-9790-FB2F82104162}"/>
              </a:ext>
            </a:extLst>
          </p:cNvPr>
          <p:cNvSpPr txBox="1"/>
          <p:nvPr/>
        </p:nvSpPr>
        <p:spPr>
          <a:xfrm>
            <a:off x="726141" y="6301875"/>
            <a:ext cx="7938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hlinkClick r:id="rId3"/>
              </a:rPr>
              <a:t>https://clinicaltrials.gov/ct2/results?cond=Covid19&amp;Search=Apply&amp;recrs=a&amp;recrs=d&amp;age_v=&amp;gndr=&amp;type=Intr&amp;rslt=&amp;phase=2</a:t>
            </a:r>
            <a:r>
              <a:rPr lang="pl-PL" sz="1000" dirty="0"/>
              <a:t>, </a:t>
            </a:r>
            <a:r>
              <a:rPr lang="pl-PL" sz="1000" dirty="0" err="1"/>
              <a:t>accessed</a:t>
            </a:r>
            <a:r>
              <a:rPr lang="pl-PL" sz="1000" dirty="0"/>
              <a:t> 22.10.2020</a:t>
            </a:r>
          </a:p>
        </p:txBody>
      </p:sp>
    </p:spTree>
    <p:extLst>
      <p:ext uri="{BB962C8B-B14F-4D97-AF65-F5344CB8AC3E}">
        <p14:creationId xmlns:p14="http://schemas.microsoft.com/office/powerpoint/2010/main" val="16891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69DC110-33F3-AE42-ABC3-5A6B4F440505}"/>
              </a:ext>
            </a:extLst>
          </p:cNvPr>
          <p:cNvSpPr/>
          <p:nvPr/>
        </p:nvSpPr>
        <p:spPr>
          <a:xfrm>
            <a:off x="3048000" y="227483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373997"/>
                </a:solidFill>
                <a:latin typeface="Atlas Grotesk"/>
                <a:hlinkClick r:id="rId2"/>
              </a:rPr>
              <a:t>News</a:t>
            </a:r>
            <a:endParaRPr lang="pl-PL" dirty="0">
              <a:solidFill>
                <a:srgbClr val="515151"/>
              </a:solidFill>
              <a:latin typeface="Lora"/>
            </a:endParaRPr>
          </a:p>
          <a:p>
            <a:r>
              <a:rPr lang="pl-PL" dirty="0">
                <a:solidFill>
                  <a:srgbClr val="151529"/>
                </a:solidFill>
                <a:latin typeface="Atlas Grotesk"/>
              </a:rPr>
              <a:t>UK and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hVIVO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to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develop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Covid-19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human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study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model</a:t>
            </a:r>
          </a:p>
          <a:p>
            <a:r>
              <a:rPr lang="pl-PL" dirty="0">
                <a:solidFill>
                  <a:srgbClr val="515151"/>
                </a:solidFill>
                <a:latin typeface="Atlas Grotesk"/>
              </a:rPr>
              <a:t>21 </a:t>
            </a:r>
            <a:r>
              <a:rPr lang="pl-PL" dirty="0" err="1">
                <a:solidFill>
                  <a:srgbClr val="515151"/>
                </a:solidFill>
                <a:latin typeface="Atlas Grotesk"/>
              </a:rPr>
              <a:t>October</a:t>
            </a:r>
            <a:r>
              <a:rPr lang="pl-PL" dirty="0">
                <a:solidFill>
                  <a:srgbClr val="515151"/>
                </a:solidFill>
                <a:latin typeface="Atlas Grotesk"/>
              </a:rPr>
              <a:t> 2020 (</a:t>
            </a:r>
            <a:r>
              <a:rPr lang="pl-PL" dirty="0" err="1">
                <a:solidFill>
                  <a:srgbClr val="515151"/>
                </a:solidFill>
                <a:latin typeface="Atlas Grotesk"/>
              </a:rPr>
              <a:t>Last</a:t>
            </a:r>
            <a:r>
              <a:rPr lang="pl-PL" dirty="0">
                <a:solidFill>
                  <a:srgbClr val="515151"/>
                </a:solidFill>
                <a:latin typeface="Atlas Grotesk"/>
              </a:rPr>
              <a:t> </a:t>
            </a:r>
            <a:r>
              <a:rPr lang="pl-PL" dirty="0" err="1">
                <a:solidFill>
                  <a:srgbClr val="515151"/>
                </a:solidFill>
                <a:latin typeface="Atlas Grotesk"/>
              </a:rPr>
              <a:t>Updated</a:t>
            </a:r>
            <a:r>
              <a:rPr lang="pl-PL" dirty="0">
                <a:solidFill>
                  <a:srgbClr val="515151"/>
                </a:solidFill>
                <a:latin typeface="Atlas Grotesk"/>
              </a:rPr>
              <a:t> </a:t>
            </a:r>
            <a:r>
              <a:rPr lang="pl-PL" dirty="0" err="1">
                <a:solidFill>
                  <a:srgbClr val="515151"/>
                </a:solidFill>
                <a:latin typeface="Atlas Grotesk"/>
              </a:rPr>
              <a:t>October</a:t>
            </a:r>
            <a:r>
              <a:rPr lang="pl-PL" dirty="0">
                <a:solidFill>
                  <a:srgbClr val="515151"/>
                </a:solidFill>
                <a:latin typeface="Atlas Grotesk"/>
              </a:rPr>
              <a:t> 21st, 2020 11:56) </a:t>
            </a:r>
            <a:endParaRPr lang="pl-PL" dirty="0">
              <a:solidFill>
                <a:srgbClr val="515151"/>
              </a:solidFill>
              <a:latin typeface="Lora"/>
            </a:endParaRPr>
          </a:p>
          <a:p>
            <a:endParaRPr lang="pl-PL" dirty="0">
              <a:solidFill>
                <a:srgbClr val="151529"/>
              </a:solidFill>
              <a:latin typeface="Atlas Grotesk"/>
            </a:endParaRPr>
          </a:p>
          <a:p>
            <a:r>
              <a:rPr lang="pl-PL" dirty="0">
                <a:solidFill>
                  <a:srgbClr val="151529"/>
                </a:solidFill>
                <a:latin typeface="Atlas Grotesk"/>
              </a:rPr>
              <a:t>The UK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Government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has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signed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a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contract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with Open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Orphan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subsidiary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hVIVO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for the development of a Covid-19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human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challenge </a:t>
            </a:r>
            <a:r>
              <a:rPr lang="pl-PL" dirty="0" err="1">
                <a:solidFill>
                  <a:srgbClr val="151529"/>
                </a:solidFill>
                <a:latin typeface="Atlas Grotesk"/>
              </a:rPr>
              <a:t>study</a:t>
            </a:r>
            <a:r>
              <a:rPr lang="pl-PL" dirty="0">
                <a:solidFill>
                  <a:srgbClr val="151529"/>
                </a:solidFill>
                <a:latin typeface="Atlas Grotesk"/>
              </a:rPr>
              <a:t> model.</a:t>
            </a:r>
          </a:p>
          <a:p>
            <a:br>
              <a:rPr lang="pl-PL" dirty="0"/>
            </a:b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3081632-C431-B64C-B191-F3B6D39FB0B5}"/>
              </a:ext>
            </a:extLst>
          </p:cNvPr>
          <p:cNvSpPr txBox="1"/>
          <p:nvPr/>
        </p:nvSpPr>
        <p:spPr>
          <a:xfrm>
            <a:off x="1600200" y="6313714"/>
            <a:ext cx="39228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/>
              <a:t>https</a:t>
            </a:r>
            <a:r>
              <a:rPr lang="pl-PL" sz="1000" dirty="0"/>
              <a:t>://</a:t>
            </a:r>
            <a:r>
              <a:rPr lang="pl-PL" sz="1000" dirty="0" err="1"/>
              <a:t>www.pharmaceutical-technology.com</a:t>
            </a:r>
            <a:r>
              <a:rPr lang="pl-PL" sz="1000" dirty="0"/>
              <a:t>/news/uk-hvivo-covid-19/</a:t>
            </a:r>
          </a:p>
        </p:txBody>
      </p:sp>
    </p:spTree>
    <p:extLst>
      <p:ext uri="{BB962C8B-B14F-4D97-AF65-F5344CB8AC3E}">
        <p14:creationId xmlns:p14="http://schemas.microsoft.com/office/powerpoint/2010/main" val="35371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7C15D9F-0583-FB4F-A2EE-6F968869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437" y="392316"/>
            <a:ext cx="2771947" cy="6073367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8CA3BB4C-CC35-DC4E-9D08-B3E26E5D0B0B}"/>
              </a:ext>
            </a:extLst>
          </p:cNvPr>
          <p:cNvGrpSpPr/>
          <p:nvPr/>
        </p:nvGrpSpPr>
        <p:grpSpPr>
          <a:xfrm>
            <a:off x="7262259" y="272143"/>
            <a:ext cx="3460169" cy="6549994"/>
            <a:chOff x="4788024" y="503338"/>
            <a:chExt cx="3024336" cy="7071516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FB8F4785-17D1-D844-9D18-D2D1D6C50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024" y="503338"/>
              <a:ext cx="3024336" cy="7041032"/>
            </a:xfrm>
            <a:prstGeom prst="rect">
              <a:avLst/>
            </a:prstGeom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5CDF29FF-EE7D-6D4E-9917-5C97E67880EE}"/>
                </a:ext>
              </a:extLst>
            </p:cNvPr>
            <p:cNvSpPr/>
            <p:nvPr/>
          </p:nvSpPr>
          <p:spPr bwMode="auto">
            <a:xfrm>
              <a:off x="4913010" y="7061206"/>
              <a:ext cx="1224136" cy="5136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l-PL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867A786-266B-AE4D-9CF6-BBA36EB8D261}"/>
              </a:ext>
            </a:extLst>
          </p:cNvPr>
          <p:cNvSpPr txBox="1"/>
          <p:nvPr/>
        </p:nvSpPr>
        <p:spPr>
          <a:xfrm>
            <a:off x="740229" y="471474"/>
            <a:ext cx="212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Unde</a:t>
            </a:r>
            <a:r>
              <a:rPr lang="pl-PL" sz="2400" dirty="0"/>
              <a:t> </a:t>
            </a:r>
            <a:r>
              <a:rPr lang="pl-PL" sz="2400" dirty="0" err="1"/>
              <a:t>venimus</a:t>
            </a:r>
            <a:r>
              <a:rPr lang="pl-PL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87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CA93F20-BBF4-754B-B279-489AD7BBC790}"/>
              </a:ext>
            </a:extLst>
          </p:cNvPr>
          <p:cNvSpPr txBox="1"/>
          <p:nvPr/>
        </p:nvSpPr>
        <p:spPr>
          <a:xfrm>
            <a:off x="1048871" y="1726986"/>
            <a:ext cx="67699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Pfizer</a:t>
            </a:r>
            <a:endParaRPr lang="pl-PL" b="1" dirty="0"/>
          </a:p>
          <a:p>
            <a:r>
              <a:rPr lang="pl-PL" dirty="0"/>
              <a:t>Prawdopodobny koniec badania – październik/listopad. 2022 </a:t>
            </a:r>
          </a:p>
          <a:p>
            <a:r>
              <a:rPr lang="pl-PL" dirty="0"/>
              <a:t>Dwa lata monitoringu bezpieczeństwa</a:t>
            </a:r>
          </a:p>
          <a:p>
            <a:r>
              <a:rPr lang="pl-PL" dirty="0"/>
              <a:t>Akceptacja FDA, EMA etc.</a:t>
            </a:r>
          </a:p>
          <a:p>
            <a:r>
              <a:rPr lang="pl-PL" sz="1200" dirty="0">
                <a:hlinkClick r:id="rId2"/>
              </a:rPr>
              <a:t>https://www.pfizer.com/news/hot-topics/an_open_letter_from_pfizer_chairman_and_ceo_albert_bourla</a:t>
            </a:r>
            <a:endParaRPr lang="pl-PL" sz="1200" dirty="0"/>
          </a:p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9B7026E-D677-EE4F-812B-53E574DA2746}"/>
              </a:ext>
            </a:extLst>
          </p:cNvPr>
          <p:cNvSpPr txBox="1"/>
          <p:nvPr/>
        </p:nvSpPr>
        <p:spPr>
          <a:xfrm>
            <a:off x="1048870" y="3387415"/>
            <a:ext cx="62385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AstraZeneca</a:t>
            </a:r>
            <a:r>
              <a:rPr lang="pl-PL" b="1" dirty="0"/>
              <a:t> (z OXFORD University)</a:t>
            </a:r>
          </a:p>
          <a:p>
            <a:r>
              <a:rPr lang="pl-PL" dirty="0"/>
              <a:t>Prawdopodobny koniec badania – październik 2021</a:t>
            </a:r>
          </a:p>
          <a:p>
            <a:r>
              <a:rPr lang="pl-PL" dirty="0"/>
              <a:t>Badania dwukrotnie już przerywano.</a:t>
            </a:r>
          </a:p>
          <a:p>
            <a:r>
              <a:rPr lang="pl-PL" dirty="0"/>
              <a:t>Dwa lata monitoringu bezpieczeństwa</a:t>
            </a:r>
          </a:p>
          <a:p>
            <a:r>
              <a:rPr lang="pl-PL" dirty="0"/>
              <a:t>Akceptacja FDA, EMA etc. EMA rozpoczęła już tzw. rolling </a:t>
            </a:r>
            <a:r>
              <a:rPr lang="pl-PL" dirty="0" err="1"/>
              <a:t>review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F37DBBC-025B-964A-8727-FBD6266919F3}"/>
              </a:ext>
            </a:extLst>
          </p:cNvPr>
          <p:cNvSpPr txBox="1"/>
          <p:nvPr/>
        </p:nvSpPr>
        <p:spPr>
          <a:xfrm>
            <a:off x="4813619" y="569923"/>
            <a:ext cx="6010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Około 240 szczepionek jest w różnej fazie badań rozwojowych.</a:t>
            </a:r>
          </a:p>
          <a:p>
            <a:r>
              <a:rPr lang="pl-PL" dirty="0"/>
              <a:t>40 z nich już w badania klinicznych (fazy 2/3)</a:t>
            </a:r>
          </a:p>
          <a:p>
            <a:r>
              <a:rPr lang="pl-PL" dirty="0"/>
              <a:t>9 w końcowych stadiach badań.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E77B772-199F-E347-B3A1-6824F44C49D8}"/>
              </a:ext>
            </a:extLst>
          </p:cNvPr>
          <p:cNvSpPr txBox="1"/>
          <p:nvPr/>
        </p:nvSpPr>
        <p:spPr>
          <a:xfrm>
            <a:off x="1048871" y="5103674"/>
            <a:ext cx="623856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Johnson&amp;Johnson</a:t>
            </a:r>
            <a:endParaRPr lang="pl-PL" b="1" dirty="0"/>
          </a:p>
          <a:p>
            <a:r>
              <a:rPr lang="pl-PL" dirty="0"/>
              <a:t>Prawdopodobny koniec badania – październik 2023</a:t>
            </a:r>
          </a:p>
          <a:p>
            <a:r>
              <a:rPr lang="pl-PL" dirty="0"/>
              <a:t>Badania obecnie zawieszone.</a:t>
            </a:r>
          </a:p>
          <a:p>
            <a:r>
              <a:rPr lang="pl-PL" dirty="0"/>
              <a:t>Dwa lata monitoringu bezpieczeństwa</a:t>
            </a:r>
          </a:p>
          <a:p>
            <a:r>
              <a:rPr lang="pl-PL" dirty="0"/>
              <a:t>Akceptacja FDA, EMA etc. EMA rozpoczęła już tzw. rolling </a:t>
            </a:r>
            <a:r>
              <a:rPr lang="pl-PL" dirty="0" err="1"/>
              <a:t>review</a:t>
            </a:r>
            <a:r>
              <a:rPr lang="pl-PL" dirty="0"/>
              <a:t>.</a:t>
            </a:r>
          </a:p>
          <a:p>
            <a:r>
              <a:rPr lang="pl-PL" sz="1200" dirty="0">
                <a:hlinkClick r:id="rId3"/>
              </a:rPr>
              <a:t>https://www.ft.com/content/6ea4c5e4-abc8-4b7a-8fe2-64ad22ea3978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49881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3321BD4-FA9F-AB4D-BB05-FB506F59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556" y="643467"/>
            <a:ext cx="5848887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5AEF30E-5640-2849-B55E-D68254DD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686" y="2568353"/>
            <a:ext cx="8243757" cy="351427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BDC8B0A-FCB6-D848-9A17-C57664423AB2}"/>
              </a:ext>
            </a:extLst>
          </p:cNvPr>
          <p:cNvSpPr txBox="1"/>
          <p:nvPr/>
        </p:nvSpPr>
        <p:spPr>
          <a:xfrm>
            <a:off x="176622" y="6439221"/>
            <a:ext cx="5463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http://www3.weforum.org/</a:t>
            </a:r>
            <a:r>
              <a:rPr lang="pl-PL" sz="1100" dirty="0" err="1"/>
              <a:t>docs</a:t>
            </a:r>
            <a:r>
              <a:rPr lang="pl-PL" sz="1100" dirty="0"/>
              <a:t>/WEF_COVID_19_Risks_Outlook_Special_Edition_Pages.pdf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531D82-DA0F-0542-A7C4-7C7246DD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157169"/>
            <a:ext cx="25019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WHO home">
            <a:hlinkClick r:id="rId2"/>
            <a:extLst>
              <a:ext uri="{FF2B5EF4-FFF2-40B4-BE49-F238E27FC236}">
                <a16:creationId xmlns:a16="http://schemas.microsoft.com/office/drawing/2014/main" id="{043533B3-F668-9645-AC3F-1C39BF8D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650355"/>
            <a:ext cx="3292524" cy="1009500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Obraz zawierający zegar&#10;&#10;Opis wygenerowany automatycznie">
            <a:extLst>
              <a:ext uri="{FF2B5EF4-FFF2-40B4-BE49-F238E27FC236}">
                <a16:creationId xmlns:a16="http://schemas.microsoft.com/office/drawing/2014/main" id="{E10922AA-FC6D-F54C-90A1-773243A49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r="31032" b="1"/>
          <a:stretch/>
        </p:blipFill>
        <p:spPr bwMode="auto">
          <a:xfrm>
            <a:off x="1571560" y="3671316"/>
            <a:ext cx="2394135" cy="205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BFF4EEF1-148D-614A-9BAD-68C2FF280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453" y="1297931"/>
            <a:ext cx="7193481" cy="42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807269-2777-A645-B148-FAB1E22C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07"/>
            <a:ext cx="3494362" cy="4930986"/>
          </a:xfrm>
        </p:spPr>
        <p:txBody>
          <a:bodyPr>
            <a:normAutofit/>
          </a:bodyPr>
          <a:lstStyle/>
          <a:p>
            <a:pPr algn="r"/>
            <a:r>
              <a:rPr lang="pl-PL" sz="4000" dirty="0">
                <a:solidFill>
                  <a:schemeClr val="accent1"/>
                </a:solidFill>
              </a:rPr>
              <a:t>Efekty pandemii – w zdrowiu i systemie opieki zdrowotnej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E7CC88-FC10-BC42-BBCD-85BDAEAD2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30" y="963507"/>
            <a:ext cx="6250940" cy="2304627"/>
          </a:xfrm>
        </p:spPr>
        <p:txBody>
          <a:bodyPr anchor="b"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dirty="0"/>
              <a:t>Negatywne</a:t>
            </a:r>
          </a:p>
          <a:p>
            <a:endParaRPr lang="pl-PL" sz="2000" dirty="0"/>
          </a:p>
          <a:p>
            <a:r>
              <a:rPr lang="pl-PL" sz="2000" dirty="0"/>
              <a:t>Wzrost popytu na usługi medyczne (specjalistyczne)</a:t>
            </a:r>
          </a:p>
          <a:p>
            <a:r>
              <a:rPr lang="pl-PL" sz="2000" dirty="0"/>
              <a:t>Pogorszenie wskaźników zdrowotnych populacji</a:t>
            </a:r>
          </a:p>
          <a:p>
            <a:r>
              <a:rPr lang="pl-PL" sz="2000" i="1" dirty="0"/>
              <a:t>Obniżenie oczekiwanej długości życia?</a:t>
            </a:r>
          </a:p>
          <a:p>
            <a:endParaRPr lang="pl-PL" sz="2000" dirty="0"/>
          </a:p>
          <a:p>
            <a:endParaRPr lang="pl-PL" sz="20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F3A5984-5013-774A-8B8E-A6E3CBC2F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6030" y="3589866"/>
            <a:ext cx="6250940" cy="23046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700" dirty="0"/>
              <a:t>Pozytywne</a:t>
            </a:r>
          </a:p>
          <a:p>
            <a:endParaRPr lang="pl-PL" sz="1700" dirty="0"/>
          </a:p>
          <a:p>
            <a:r>
              <a:rPr lang="pl-PL" sz="1700" dirty="0"/>
              <a:t>Wzrost „</a:t>
            </a:r>
            <a:r>
              <a:rPr lang="pl-PL" sz="1700" dirty="0" err="1"/>
              <a:t>wyszczepialności</a:t>
            </a:r>
            <a:r>
              <a:rPr lang="pl-PL" sz="1700" dirty="0"/>
              <a:t>”</a:t>
            </a:r>
          </a:p>
          <a:p>
            <a:r>
              <a:rPr lang="pl-PL" sz="1700" dirty="0"/>
              <a:t>Poprawa higieny życia</a:t>
            </a:r>
          </a:p>
          <a:p>
            <a:r>
              <a:rPr lang="pl-PL" sz="1700" dirty="0"/>
              <a:t>Skokowy rozwój </a:t>
            </a:r>
            <a:r>
              <a:rPr lang="pl-PL" sz="1700" dirty="0" err="1"/>
              <a:t>telemedycyny</a:t>
            </a:r>
            <a:r>
              <a:rPr lang="pl-PL" sz="1700" dirty="0"/>
              <a:t>, edukacji zdalnej etc.</a:t>
            </a:r>
          </a:p>
          <a:p>
            <a:r>
              <a:rPr lang="pl-PL" sz="1700" dirty="0"/>
              <a:t>Rozwój R&amp;D w farmacji (także uniwersyteckiej)</a:t>
            </a:r>
          </a:p>
          <a:p>
            <a:r>
              <a:rPr lang="pl-PL" sz="1700" i="1" dirty="0"/>
              <a:t>Wzrost dodatkowych (dobrowolnych) ubezpieczeń zdrowotnych?</a:t>
            </a:r>
          </a:p>
        </p:txBody>
      </p:sp>
    </p:spTree>
    <p:extLst>
      <p:ext uri="{BB962C8B-B14F-4D97-AF65-F5344CB8AC3E}">
        <p14:creationId xmlns:p14="http://schemas.microsoft.com/office/powerpoint/2010/main" val="29121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EDB019E-F7A9-594E-A282-47F1D67D5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Dum </a:t>
            </a:r>
            <a:r>
              <a:rPr lang="pl-PL" dirty="0" err="1"/>
              <a:t>spiramus</a:t>
            </a:r>
            <a:r>
              <a:rPr lang="pl-PL" dirty="0"/>
              <a:t> </a:t>
            </a:r>
            <a:r>
              <a:rPr lang="pl-PL" dirty="0" err="1"/>
              <a:t>speramus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56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40E1A96-873B-7540-BBE6-6E06CA994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42756"/>
            <a:ext cx="5294716" cy="37724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79D6BD2-E1EB-5E41-99BA-2A75D71A2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046378"/>
            <a:ext cx="5294715" cy="476524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CFC557E-DD3C-B94A-A8A2-DBD30F0A560D}"/>
              </a:ext>
            </a:extLst>
          </p:cNvPr>
          <p:cNvSpPr txBox="1"/>
          <p:nvPr/>
        </p:nvSpPr>
        <p:spPr>
          <a:xfrm>
            <a:off x="604514" y="6100763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 err="1"/>
              <a:t>Money.pl</a:t>
            </a:r>
            <a:r>
              <a:rPr lang="pl-PL" sz="1050" dirty="0"/>
              <a:t> (20.20.2020)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DAA0F77-2575-624C-A6EC-C1B558B9D814}"/>
              </a:ext>
            </a:extLst>
          </p:cNvPr>
          <p:cNvSpPr txBox="1"/>
          <p:nvPr/>
        </p:nvSpPr>
        <p:spPr>
          <a:xfrm>
            <a:off x="5307465" y="6040960"/>
            <a:ext cx="64075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>
                <a:hlinkClick r:id="rId4"/>
              </a:rPr>
              <a:t>https://www.mckinsey.com/business-functions/risk/our-insights/covid-19-implications-for-business</a:t>
            </a:r>
            <a:r>
              <a:rPr lang="pl-PL" sz="1050" dirty="0"/>
              <a:t> (30.09.2020)</a:t>
            </a:r>
          </a:p>
        </p:txBody>
      </p:sp>
    </p:spTree>
    <p:extLst>
      <p:ext uri="{BB962C8B-B14F-4D97-AF65-F5344CB8AC3E}">
        <p14:creationId xmlns:p14="http://schemas.microsoft.com/office/powerpoint/2010/main" val="39002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4D3387-4768-2448-9654-876B6CA60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99" y="0"/>
            <a:ext cx="6753438" cy="398417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BFCCF2E-0F65-F740-B658-B9A8DB36F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94" y="3429000"/>
            <a:ext cx="579700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A72F151-845E-CA4B-8C7E-1CD85124D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66" y="1957405"/>
            <a:ext cx="5165415" cy="31017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45A2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8B65BEBB-9646-904B-8692-7DD7A7A9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42" y="1957405"/>
            <a:ext cx="4982751" cy="310176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A8D3F29-472B-464C-A682-3D2FF3B4D79F}"/>
              </a:ext>
            </a:extLst>
          </p:cNvPr>
          <p:cNvSpPr txBox="1"/>
          <p:nvPr/>
        </p:nvSpPr>
        <p:spPr>
          <a:xfrm>
            <a:off x="319178" y="6189457"/>
            <a:ext cx="3821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hlinkClick r:id="rId4"/>
              </a:rPr>
              <a:t>https://www.worldometers.info/coronavirus/#countries</a:t>
            </a:r>
            <a:r>
              <a:rPr lang="pl-PL" sz="1000" dirty="0"/>
              <a:t> (22.10.2020)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F60F497-387B-7D4F-9150-4D11C247FFD2}"/>
              </a:ext>
            </a:extLst>
          </p:cNvPr>
          <p:cNvSpPr txBox="1"/>
          <p:nvPr/>
        </p:nvSpPr>
        <p:spPr>
          <a:xfrm>
            <a:off x="5458646" y="66239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Ubi</a:t>
            </a:r>
            <a:r>
              <a:rPr lang="pl-PL" dirty="0"/>
              <a:t> </a:t>
            </a:r>
            <a:r>
              <a:rPr lang="pl-PL" dirty="0" err="1"/>
              <a:t>sumus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79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9C857CB-2946-A84E-A895-288DEBF2EE9C}"/>
              </a:ext>
            </a:extLst>
          </p:cNvPr>
          <p:cNvSpPr txBox="1"/>
          <p:nvPr/>
        </p:nvSpPr>
        <p:spPr>
          <a:xfrm>
            <a:off x="319178" y="6189457"/>
            <a:ext cx="3821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hlinkClick r:id="rId2"/>
              </a:rPr>
              <a:t>https://www.worldometers.info/coronavirus/#countries</a:t>
            </a:r>
            <a:r>
              <a:rPr lang="pl-PL" sz="1000" dirty="0"/>
              <a:t> (22.10.2020)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EDA32DD-E085-DC4A-9F2D-502CCD55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983" y="1643062"/>
            <a:ext cx="5808119" cy="332949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AB523F1-D139-F243-A2D8-E833E921B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920" y="1800225"/>
            <a:ext cx="5087938" cy="30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4333932D-898E-AB44-8ACB-231C8A7B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74400"/>
            <a:ext cx="5294716" cy="33091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1987AEA0-D021-0149-B7CA-DA7FDED1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774401"/>
            <a:ext cx="5294715" cy="330919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317EC0F-BD95-774A-897A-6A3EC520AD4D}"/>
              </a:ext>
            </a:extLst>
          </p:cNvPr>
          <p:cNvSpPr txBox="1"/>
          <p:nvPr/>
        </p:nvSpPr>
        <p:spPr>
          <a:xfrm>
            <a:off x="2997383" y="804064"/>
            <a:ext cx="6165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Całkowita liczba stwierdzonych zakażeń SARS-CoV-2; 22.10.2020</a:t>
            </a:r>
          </a:p>
          <a:p>
            <a:pPr algn="ctr"/>
            <a:r>
              <a:rPr lang="pl-PL" dirty="0"/>
              <a:t>Świat i Europa </a:t>
            </a:r>
          </a:p>
        </p:txBody>
      </p:sp>
    </p:spTree>
    <p:extLst>
      <p:ext uri="{BB962C8B-B14F-4D97-AF65-F5344CB8AC3E}">
        <p14:creationId xmlns:p14="http://schemas.microsoft.com/office/powerpoint/2010/main" val="37996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stół&#10;&#10;Opis wygenerowany automatycznie">
            <a:extLst>
              <a:ext uri="{FF2B5EF4-FFF2-40B4-BE49-F238E27FC236}">
                <a16:creationId xmlns:a16="http://schemas.microsoft.com/office/drawing/2014/main" id="{E61C05D9-90E4-4440-BDA5-492D481DF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89" y="1773447"/>
            <a:ext cx="5294716" cy="330919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stół&#10;&#10;Opis wygenerowany automatycznie">
            <a:extLst>
              <a:ext uri="{FF2B5EF4-FFF2-40B4-BE49-F238E27FC236}">
                <a16:creationId xmlns:a16="http://schemas.microsoft.com/office/drawing/2014/main" id="{CC3C7F43-BA2A-8F46-87B6-07F6E8EA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774401"/>
            <a:ext cx="5294715" cy="3309197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EE90DD36-2E40-D648-97F7-3D9CB45986B4}"/>
              </a:ext>
            </a:extLst>
          </p:cNvPr>
          <p:cNvGrpSpPr/>
          <p:nvPr/>
        </p:nvGrpSpPr>
        <p:grpSpPr>
          <a:xfrm>
            <a:off x="6596743" y="2808514"/>
            <a:ext cx="4615543" cy="1644725"/>
            <a:chOff x="6596743" y="2808514"/>
            <a:chExt cx="4615543" cy="1644725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9C48608E-97AF-8940-B1E7-1E364D739DF7}"/>
                </a:ext>
              </a:extLst>
            </p:cNvPr>
            <p:cNvSpPr/>
            <p:nvPr/>
          </p:nvSpPr>
          <p:spPr>
            <a:xfrm>
              <a:off x="6596743" y="2808514"/>
              <a:ext cx="4615543" cy="16328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9D1CFE08-08CD-7E48-A23D-E1F9B915E2F5}"/>
                </a:ext>
              </a:extLst>
            </p:cNvPr>
            <p:cNvSpPr/>
            <p:nvPr/>
          </p:nvSpPr>
          <p:spPr>
            <a:xfrm>
              <a:off x="6596743" y="4289953"/>
              <a:ext cx="4615543" cy="16328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456E5A7-3768-F641-9965-83C099960241}"/>
              </a:ext>
            </a:extLst>
          </p:cNvPr>
          <p:cNvSpPr txBox="1"/>
          <p:nvPr/>
        </p:nvSpPr>
        <p:spPr>
          <a:xfrm>
            <a:off x="6079958" y="1115922"/>
            <a:ext cx="510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Całkowita liczba stwierdzonych zakażeń (22.10.2020)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EA4BCEC-2725-8849-81FE-8A07EEE271AE}"/>
              </a:ext>
            </a:extLst>
          </p:cNvPr>
          <p:cNvSpPr txBox="1"/>
          <p:nvPr/>
        </p:nvSpPr>
        <p:spPr>
          <a:xfrm>
            <a:off x="992552" y="1109674"/>
            <a:ext cx="375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Przyrost nowych zakażeń (22.10.2020)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507E514-2201-AF41-A2B6-E5106196C9C1}"/>
              </a:ext>
            </a:extLst>
          </p:cNvPr>
          <p:cNvSpPr txBox="1"/>
          <p:nvPr/>
        </p:nvSpPr>
        <p:spPr>
          <a:xfrm>
            <a:off x="5032779" y="740342"/>
            <a:ext cx="20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EUROPA SARS-CoV-2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CFBE8251-CCE8-1D4A-ADFD-E9CD533F7A0C}"/>
              </a:ext>
            </a:extLst>
          </p:cNvPr>
          <p:cNvGrpSpPr/>
          <p:nvPr/>
        </p:nvGrpSpPr>
        <p:grpSpPr>
          <a:xfrm>
            <a:off x="6593402" y="3145699"/>
            <a:ext cx="4618884" cy="995285"/>
            <a:chOff x="6593402" y="3145699"/>
            <a:chExt cx="4618884" cy="995285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409A5A54-5C48-BA49-A8F8-12C20B324D7E}"/>
                </a:ext>
              </a:extLst>
            </p:cNvPr>
            <p:cNvSpPr/>
            <p:nvPr/>
          </p:nvSpPr>
          <p:spPr>
            <a:xfrm>
              <a:off x="6593402" y="3145699"/>
              <a:ext cx="4615543" cy="163286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B8E126D1-E15A-E441-9C05-7AFA98E517A6}"/>
                </a:ext>
              </a:extLst>
            </p:cNvPr>
            <p:cNvSpPr/>
            <p:nvPr/>
          </p:nvSpPr>
          <p:spPr>
            <a:xfrm>
              <a:off x="6596743" y="3819311"/>
              <a:ext cx="4615543" cy="163286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B7E2555A-9033-8341-ABF3-F128E907EAD3}"/>
                </a:ext>
              </a:extLst>
            </p:cNvPr>
            <p:cNvSpPr/>
            <p:nvPr/>
          </p:nvSpPr>
          <p:spPr>
            <a:xfrm>
              <a:off x="6596743" y="3977698"/>
              <a:ext cx="4615543" cy="163286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3" name="Prostokąt 22">
            <a:extLst>
              <a:ext uri="{FF2B5EF4-FFF2-40B4-BE49-F238E27FC236}">
                <a16:creationId xmlns:a16="http://schemas.microsoft.com/office/drawing/2014/main" id="{945BF436-7732-D349-BB40-26D474D642C2}"/>
              </a:ext>
            </a:extLst>
          </p:cNvPr>
          <p:cNvSpPr/>
          <p:nvPr/>
        </p:nvSpPr>
        <p:spPr>
          <a:xfrm>
            <a:off x="6079957" y="1184927"/>
            <a:ext cx="5595544" cy="4557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2DDCC6C-61A7-874A-B2DB-3A34B858735C}"/>
              </a:ext>
            </a:extLst>
          </p:cNvPr>
          <p:cNvSpPr txBox="1"/>
          <p:nvPr/>
        </p:nvSpPr>
        <p:spPr>
          <a:xfrm>
            <a:off x="1526305" y="591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5D41CF33-78B1-1647-AAC3-E618BB5C0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828251"/>
              </p:ext>
            </p:extLst>
          </p:nvPr>
        </p:nvGraphicFramePr>
        <p:xfrm>
          <a:off x="849529" y="5550597"/>
          <a:ext cx="5079636" cy="335280"/>
        </p:xfrm>
        <a:graphic>
          <a:graphicData uri="http://schemas.openxmlformats.org/drawingml/2006/table">
            <a:tbl>
              <a:tblPr/>
              <a:tblGrid>
                <a:gridCol w="423303">
                  <a:extLst>
                    <a:ext uri="{9D8B030D-6E8A-4147-A177-3AD203B41FA5}">
                      <a16:colId xmlns:a16="http://schemas.microsoft.com/office/drawing/2014/main" val="1124107044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2716486284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2856209308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2596771072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897597843"/>
                    </a:ext>
                  </a:extLst>
                </a:gridCol>
                <a:gridCol w="260473">
                  <a:extLst>
                    <a:ext uri="{9D8B030D-6E8A-4147-A177-3AD203B41FA5}">
                      <a16:colId xmlns:a16="http://schemas.microsoft.com/office/drawing/2014/main" val="593015727"/>
                    </a:ext>
                  </a:extLst>
                </a:gridCol>
                <a:gridCol w="586133">
                  <a:extLst>
                    <a:ext uri="{9D8B030D-6E8A-4147-A177-3AD203B41FA5}">
                      <a16:colId xmlns:a16="http://schemas.microsoft.com/office/drawing/2014/main" val="30940585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2583732232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940004477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2487761706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4153925738"/>
                    </a:ext>
                  </a:extLst>
                </a:gridCol>
                <a:gridCol w="423303">
                  <a:extLst>
                    <a:ext uri="{9D8B030D-6E8A-4147-A177-3AD203B41FA5}">
                      <a16:colId xmlns:a16="http://schemas.microsoft.com/office/drawing/2014/main" val="24759742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>
                          <a:effectLst/>
                        </a:rPr>
                        <a:t>1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600" b="0" u="sng">
                          <a:solidFill>
                            <a:srgbClr val="337AB7"/>
                          </a:solidFill>
                          <a:effectLst/>
                          <a:hlinkClick r:id="rId4"/>
                        </a:rPr>
                        <a:t>Sweden</a:t>
                      </a:r>
                      <a:endParaRPr lang="pl-PL" sz="600" b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>
                          <a:effectLst/>
                        </a:rPr>
                        <a:t>107,355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>
                          <a:effectLst/>
                        </a:rPr>
                        <a:t>+882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>
                          <a:effectLst/>
                        </a:rPr>
                        <a:t>5,923 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600" b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>
                          <a:effectLst/>
                        </a:rPr>
                        <a:t>N/A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>
                          <a:effectLst/>
                        </a:rPr>
                        <a:t>10,610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>
                          <a:effectLst/>
                        </a:rPr>
                        <a:t>585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>
                          <a:effectLst/>
                        </a:rPr>
                        <a:t>1,925,218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>
                          <a:effectLst/>
                        </a:rPr>
                        <a:t>190,264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600" b="0" u="none" strike="noStrike" dirty="0">
                          <a:solidFill>
                            <a:srgbClr val="337AB7"/>
                          </a:solidFill>
                          <a:effectLst/>
                          <a:hlinkClick r:id="rId5"/>
                        </a:rPr>
                        <a:t>10,118,649</a:t>
                      </a:r>
                      <a:endParaRPr lang="pl-PL" sz="600" b="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801475"/>
                  </a:ext>
                </a:extLst>
              </a:tr>
            </a:tbl>
          </a:graphicData>
        </a:graphic>
      </p:graphicFrame>
      <p:grpSp>
        <p:nvGrpSpPr>
          <p:cNvPr id="29" name="Grupa 28">
            <a:extLst>
              <a:ext uri="{FF2B5EF4-FFF2-40B4-BE49-F238E27FC236}">
                <a16:creationId xmlns:a16="http://schemas.microsoft.com/office/drawing/2014/main" id="{F74BEA9D-10BE-F84C-8A92-0F4245B8AEEB}"/>
              </a:ext>
            </a:extLst>
          </p:cNvPr>
          <p:cNvGrpSpPr/>
          <p:nvPr/>
        </p:nvGrpSpPr>
        <p:grpSpPr>
          <a:xfrm>
            <a:off x="1187378" y="2336627"/>
            <a:ext cx="4615544" cy="3405459"/>
            <a:chOff x="1161261" y="2136867"/>
            <a:chExt cx="4615544" cy="3405459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F239830F-FF53-3346-B3D5-E9597BE7C021}"/>
                </a:ext>
              </a:extLst>
            </p:cNvPr>
            <p:cNvSpPr/>
            <p:nvPr/>
          </p:nvSpPr>
          <p:spPr>
            <a:xfrm>
              <a:off x="1161262" y="2136867"/>
              <a:ext cx="4615543" cy="16328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228AB600-BB2E-A24D-9327-8F4D3FD6A591}"/>
                </a:ext>
              </a:extLst>
            </p:cNvPr>
            <p:cNvSpPr/>
            <p:nvPr/>
          </p:nvSpPr>
          <p:spPr>
            <a:xfrm>
              <a:off x="1161261" y="5379040"/>
              <a:ext cx="4615543" cy="16328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0" name="Prostokąt 29">
            <a:extLst>
              <a:ext uri="{FF2B5EF4-FFF2-40B4-BE49-F238E27FC236}">
                <a16:creationId xmlns:a16="http://schemas.microsoft.com/office/drawing/2014/main" id="{02459B7A-FA06-9C4D-B2C7-A426B9C3CE13}"/>
              </a:ext>
            </a:extLst>
          </p:cNvPr>
          <p:cNvSpPr/>
          <p:nvPr/>
        </p:nvSpPr>
        <p:spPr>
          <a:xfrm>
            <a:off x="1187378" y="3308985"/>
            <a:ext cx="4615543" cy="31229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58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F4B003-1320-5D4D-A216-F9741B1E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accent1"/>
                </a:solidFill>
              </a:rPr>
              <a:t>Dlaczego są różnice w przebiegu epidemii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28EE13A-0B7A-6C4A-A00F-0A5C3C544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pl-PL" sz="2400" dirty="0"/>
              <a:t>Czynnik populacyjny – epidemiologiczny (odporność nabyta, wrodzona)</a:t>
            </a:r>
          </a:p>
          <a:p>
            <a:r>
              <a:rPr lang="pl-PL" sz="2400" dirty="0"/>
              <a:t>Czynnik populacyjny – społeczny (zwyczaje, higiena, gęstość zamieszkania)</a:t>
            </a:r>
          </a:p>
          <a:p>
            <a:r>
              <a:rPr lang="pl-PL" sz="2400" dirty="0"/>
              <a:t>Czynnik nadzoru – wprowadzenie i egzekucja przepisów prewencyjnych</a:t>
            </a:r>
          </a:p>
          <a:p>
            <a:r>
              <a:rPr lang="pl-PL" sz="2400" dirty="0"/>
              <a:t>Stan zabezpieczenia najbardziej narażonych </a:t>
            </a:r>
          </a:p>
          <a:p>
            <a:r>
              <a:rPr lang="pl-PL" sz="2400" dirty="0"/>
              <a:t>Stan „służby” zdrowia</a:t>
            </a:r>
          </a:p>
        </p:txBody>
      </p:sp>
    </p:spTree>
    <p:extLst>
      <p:ext uri="{BB962C8B-B14F-4D97-AF65-F5344CB8AC3E}">
        <p14:creationId xmlns:p14="http://schemas.microsoft.com/office/powerpoint/2010/main" val="34052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EDB019E-F7A9-594E-A282-47F1D67D5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prognoza</a:t>
            </a:r>
            <a:br>
              <a:rPr lang="pl-PL" dirty="0"/>
            </a:br>
            <a:r>
              <a:rPr lang="pl-PL" dirty="0"/>
              <a:t>Quo </a:t>
            </a:r>
            <a:r>
              <a:rPr lang="pl-PL" dirty="0" err="1"/>
              <a:t>vadimus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843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770</Words>
  <Application>Microsoft Macintosh PowerPoint</Application>
  <PresentationFormat>Panoramiczny</PresentationFormat>
  <Paragraphs>108</Paragraphs>
  <Slides>26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5" baseType="lpstr">
      <vt:lpstr>Arial</vt:lpstr>
      <vt:lpstr>Arial</vt:lpstr>
      <vt:lpstr>Atlas Grotesk</vt:lpstr>
      <vt:lpstr>Calibri</vt:lpstr>
      <vt:lpstr>Calibri Light</vt:lpstr>
      <vt:lpstr>Lora</vt:lpstr>
      <vt:lpstr>Times New Roman</vt:lpstr>
      <vt:lpstr>Motyw pakietu Office</vt:lpstr>
      <vt:lpstr>Arkusz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Dlaczego są różnice w przebiegu epidemii</vt:lpstr>
      <vt:lpstr>prognoza Quo vadimus?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leki szczepienia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Efekty pandemii – w zdrowiu i systemie opieki zdrowotnej</vt:lpstr>
      <vt:lpstr>Dum spiramus speramus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AM Fal</dc:creator>
  <cp:lastModifiedBy>AM Fal</cp:lastModifiedBy>
  <cp:revision>9</cp:revision>
  <dcterms:created xsi:type="dcterms:W3CDTF">2020-10-22T10:18:47Z</dcterms:created>
  <dcterms:modified xsi:type="dcterms:W3CDTF">2020-10-26T10:48:27Z</dcterms:modified>
</cp:coreProperties>
</file>