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5"/>
  </p:notesMasterIdLst>
  <p:handoutMasterIdLst>
    <p:handoutMasterId r:id="rId36"/>
  </p:handoutMasterIdLst>
  <p:sldIdLst>
    <p:sldId id="258" r:id="rId2"/>
    <p:sldId id="444" r:id="rId3"/>
    <p:sldId id="445" r:id="rId4"/>
    <p:sldId id="451" r:id="rId5"/>
    <p:sldId id="429" r:id="rId6"/>
    <p:sldId id="430" r:id="rId7"/>
    <p:sldId id="417" r:id="rId8"/>
    <p:sldId id="425" r:id="rId9"/>
    <p:sldId id="426" r:id="rId10"/>
    <p:sldId id="424" r:id="rId11"/>
    <p:sldId id="427" r:id="rId12"/>
    <p:sldId id="428" r:id="rId13"/>
    <p:sldId id="398" r:id="rId14"/>
    <p:sldId id="404" r:id="rId15"/>
    <p:sldId id="410" r:id="rId16"/>
    <p:sldId id="423" r:id="rId17"/>
    <p:sldId id="411" r:id="rId18"/>
    <p:sldId id="412" r:id="rId19"/>
    <p:sldId id="413" r:id="rId20"/>
    <p:sldId id="414" r:id="rId21"/>
    <p:sldId id="431" r:id="rId22"/>
    <p:sldId id="432" r:id="rId23"/>
    <p:sldId id="446" r:id="rId24"/>
    <p:sldId id="447" r:id="rId25"/>
    <p:sldId id="449" r:id="rId26"/>
    <p:sldId id="450" r:id="rId27"/>
    <p:sldId id="436" r:id="rId28"/>
    <p:sldId id="437" r:id="rId29"/>
    <p:sldId id="439" r:id="rId30"/>
    <p:sldId id="440" r:id="rId31"/>
    <p:sldId id="443" r:id="rId32"/>
    <p:sldId id="442" r:id="rId33"/>
    <p:sldId id="452"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1030" autoAdjust="0"/>
  </p:normalViewPr>
  <p:slideViewPr>
    <p:cSldViewPr>
      <p:cViewPr varScale="1">
        <p:scale>
          <a:sx n="60" d="100"/>
          <a:sy n="60" d="100"/>
        </p:scale>
        <p:origin x="131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l-PL"/>
          </a:p>
        </p:txBody>
      </p:sp>
      <p:sp>
        <p:nvSpPr>
          <p:cNvPr id="261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l-PL"/>
          </a:p>
        </p:txBody>
      </p:sp>
      <p:sp>
        <p:nvSpPr>
          <p:cNvPr id="261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0DE2D0-116B-4B62-A3FA-6718220BC09C}" type="slidenum">
              <a:rPr lang="pl-PL"/>
              <a:pPr>
                <a:defRPr/>
              </a:pPr>
              <a:t>‹#›</a:t>
            </a:fld>
            <a:endParaRPr lang="pl-PL"/>
          </a:p>
        </p:txBody>
      </p:sp>
    </p:spTree>
    <p:extLst>
      <p:ext uri="{BB962C8B-B14F-4D97-AF65-F5344CB8AC3E}">
        <p14:creationId xmlns:p14="http://schemas.microsoft.com/office/powerpoint/2010/main" val="5582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l-PL"/>
          </a:p>
        </p:txBody>
      </p:sp>
      <p:sp>
        <p:nvSpPr>
          <p:cNvPr id="253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l-PL"/>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253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253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BDBEC54-F03B-4293-9B86-3BD1E869F1CF}" type="slidenum">
              <a:rPr lang="pl-PL"/>
              <a:pPr>
                <a:defRPr/>
              </a:pPr>
              <a:t>‹#›</a:t>
            </a:fld>
            <a:endParaRPr lang="pl-PL"/>
          </a:p>
        </p:txBody>
      </p:sp>
    </p:spTree>
    <p:extLst>
      <p:ext uri="{BB962C8B-B14F-4D97-AF65-F5344CB8AC3E}">
        <p14:creationId xmlns:p14="http://schemas.microsoft.com/office/powerpoint/2010/main" val="233978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1</a:t>
            </a:fld>
            <a:endParaRPr lang="pl-PL"/>
          </a:p>
        </p:txBody>
      </p:sp>
    </p:spTree>
    <p:extLst>
      <p:ext uri="{BB962C8B-B14F-4D97-AF65-F5344CB8AC3E}">
        <p14:creationId xmlns:p14="http://schemas.microsoft.com/office/powerpoint/2010/main" val="58673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32</a:t>
            </a:fld>
            <a:endParaRPr lang="pl-PL"/>
          </a:p>
        </p:txBody>
      </p:sp>
    </p:spTree>
    <p:extLst>
      <p:ext uri="{BB962C8B-B14F-4D97-AF65-F5344CB8AC3E}">
        <p14:creationId xmlns:p14="http://schemas.microsoft.com/office/powerpoint/2010/main" val="94086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s. 10, 11</a:t>
            </a:r>
            <a:endParaRPr lang="pl-PL" dirty="0"/>
          </a:p>
        </p:txBody>
      </p:sp>
      <p:sp>
        <p:nvSpPr>
          <p:cNvPr id="4" name="Symbol zastępczy numeru slajdu 3"/>
          <p:cNvSpPr>
            <a:spLocks noGrp="1"/>
          </p:cNvSpPr>
          <p:nvPr>
            <p:ph type="sldNum" sz="quarter" idx="10"/>
          </p:nvPr>
        </p:nvSpPr>
        <p:spPr/>
        <p:txBody>
          <a:bodyPr/>
          <a:lstStyle/>
          <a:p>
            <a:pPr>
              <a:defRPr/>
            </a:pPr>
            <a:fld id="{1DFBDB4D-6955-4B35-A033-70BF316629AF}" type="slidenum">
              <a:rPr lang="pl-PL" smtClean="0"/>
              <a:pPr>
                <a:defRPr/>
              </a:pPr>
              <a:t>5</a:t>
            </a:fld>
            <a:endParaRPr lang="pl-PL"/>
          </a:p>
        </p:txBody>
      </p:sp>
    </p:spTree>
    <p:extLst>
      <p:ext uri="{BB962C8B-B14F-4D97-AF65-F5344CB8AC3E}">
        <p14:creationId xmlns:p14="http://schemas.microsoft.com/office/powerpoint/2010/main" val="50518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s. 219</a:t>
            </a:r>
            <a:endParaRPr lang="pl-PL" dirty="0"/>
          </a:p>
        </p:txBody>
      </p:sp>
      <p:sp>
        <p:nvSpPr>
          <p:cNvPr id="4" name="Symbol zastępczy numeru slajdu 3"/>
          <p:cNvSpPr>
            <a:spLocks noGrp="1"/>
          </p:cNvSpPr>
          <p:nvPr>
            <p:ph type="sldNum" sz="quarter" idx="10"/>
          </p:nvPr>
        </p:nvSpPr>
        <p:spPr/>
        <p:txBody>
          <a:bodyPr/>
          <a:lstStyle/>
          <a:p>
            <a:pPr>
              <a:defRPr/>
            </a:pPr>
            <a:fld id="{1DFBDB4D-6955-4B35-A033-70BF316629AF}" type="slidenum">
              <a:rPr lang="pl-PL" smtClean="0"/>
              <a:pPr>
                <a:defRPr/>
              </a:pPr>
              <a:t>6</a:t>
            </a:fld>
            <a:endParaRPr lang="pl-PL"/>
          </a:p>
        </p:txBody>
      </p:sp>
    </p:spTree>
    <p:extLst>
      <p:ext uri="{BB962C8B-B14F-4D97-AF65-F5344CB8AC3E}">
        <p14:creationId xmlns:p14="http://schemas.microsoft.com/office/powerpoint/2010/main" val="17188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11</a:t>
            </a:fld>
            <a:endParaRPr lang="pl-PL"/>
          </a:p>
        </p:txBody>
      </p:sp>
    </p:spTree>
    <p:extLst>
      <p:ext uri="{BB962C8B-B14F-4D97-AF65-F5344CB8AC3E}">
        <p14:creationId xmlns:p14="http://schemas.microsoft.com/office/powerpoint/2010/main" val="24895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12</a:t>
            </a:fld>
            <a:endParaRPr lang="pl-PL"/>
          </a:p>
        </p:txBody>
      </p:sp>
    </p:spTree>
    <p:extLst>
      <p:ext uri="{BB962C8B-B14F-4D97-AF65-F5344CB8AC3E}">
        <p14:creationId xmlns:p14="http://schemas.microsoft.com/office/powerpoint/2010/main" val="24895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a:ln/>
        </p:spPr>
      </p:sp>
      <p:sp>
        <p:nvSpPr>
          <p:cNvPr id="3993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b="1" smtClean="0"/>
              <a:t>The Economics of Industrial Innovation</a:t>
            </a:r>
          </a:p>
          <a:p>
            <a:r>
              <a:rPr lang="en-US" altLang="pl-PL" smtClean="0"/>
              <a:t> Autorzy Chris Freeman</a:t>
            </a:r>
            <a:r>
              <a:rPr lang="pl-PL" altLang="pl-PL" smtClean="0"/>
              <a:t> Luc Soete</a:t>
            </a:r>
          </a:p>
          <a:p>
            <a:r>
              <a:rPr lang="en-GB" altLang="en-US" smtClean="0"/>
              <a:t>http://books.google.pl/books?id=Ovs5T__m4hAC&amp;printsec=frontcover&amp;hl=pl&amp;source=gbs_ge_summary_r&amp;cad=0#v=onepage&amp;q&amp;f=false</a:t>
            </a:r>
            <a:endParaRPr lang="pl-PL" altLang="en-US" smtClean="0"/>
          </a:p>
          <a:p>
            <a:r>
              <a:rPr lang="en-GB" altLang="en-US" smtClean="0"/>
              <a:t>http://books.google.pl/books?id=EeWrAgAAQBAJ&amp;printsec=frontcover&amp;hl=pl&amp;source=gbs_ge_summary_r&amp;cad=0#v=onepage&amp;q&amp;f=false</a:t>
            </a:r>
            <a:endParaRPr lang="pl-PL" altLang="en-US" smtClean="0"/>
          </a:p>
          <a:p>
            <a:endParaRPr lang="en-GB" altLang="en-US" smtClean="0"/>
          </a:p>
        </p:txBody>
      </p:sp>
      <p:sp>
        <p:nvSpPr>
          <p:cNvPr id="39940"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42950" indent="-285750" eaLnBrk="0" hangingPunct="0">
              <a:spcBef>
                <a:spcPct val="30000"/>
              </a:spcBef>
              <a:defRPr kumimoji="1" sz="1200">
                <a:solidFill>
                  <a:schemeClr val="tx1"/>
                </a:solidFill>
                <a:latin typeface="Arial" charset="0"/>
              </a:defRPr>
            </a:lvl2pPr>
            <a:lvl3pPr marL="1143000" indent="-228600" eaLnBrk="0" hangingPunct="0">
              <a:spcBef>
                <a:spcPct val="30000"/>
              </a:spcBef>
              <a:defRPr kumimoji="1" sz="1200">
                <a:solidFill>
                  <a:schemeClr val="tx1"/>
                </a:solidFill>
                <a:latin typeface="Arial" charset="0"/>
              </a:defRPr>
            </a:lvl3pPr>
            <a:lvl4pPr marL="1600200" indent="-228600" eaLnBrk="0" hangingPunct="0">
              <a:spcBef>
                <a:spcPct val="30000"/>
              </a:spcBef>
              <a:defRPr kumimoji="1" sz="1200">
                <a:solidFill>
                  <a:schemeClr val="tx1"/>
                </a:solidFill>
                <a:latin typeface="Arial" charset="0"/>
              </a:defRPr>
            </a:lvl4pPr>
            <a:lvl5pPr marL="2057400" indent="-228600"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pPr>
            <a:fld id="{B510120D-3767-480E-ACD2-565CC0FEA2B7}" type="slidenum">
              <a:rPr kumimoji="0" lang="pl-PL" altLang="en-US" smtClean="0"/>
              <a:pPr eaLnBrk="1" hangingPunct="1">
                <a:spcBef>
                  <a:spcPct val="0"/>
                </a:spcBef>
              </a:pPr>
              <a:t>14</a:t>
            </a:fld>
            <a:endParaRPr kumimoji="0" lang="pl-PL" altLang="en-US" smtClean="0"/>
          </a:p>
        </p:txBody>
      </p:sp>
    </p:spTree>
    <p:extLst>
      <p:ext uri="{BB962C8B-B14F-4D97-AF65-F5344CB8AC3E}">
        <p14:creationId xmlns:p14="http://schemas.microsoft.com/office/powerpoint/2010/main" val="364371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23</a:t>
            </a:fld>
            <a:endParaRPr lang="pl-PL"/>
          </a:p>
        </p:txBody>
      </p:sp>
    </p:spTree>
    <p:extLst>
      <p:ext uri="{BB962C8B-B14F-4D97-AF65-F5344CB8AC3E}">
        <p14:creationId xmlns:p14="http://schemas.microsoft.com/office/powerpoint/2010/main" val="276535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BDBEC54-F03B-4293-9B86-3BD1E869F1CF}" type="slidenum">
              <a:rPr lang="pl-PL" smtClean="0"/>
              <a:pPr>
                <a:defRPr/>
              </a:pPr>
              <a:t>26</a:t>
            </a:fld>
            <a:endParaRPr lang="pl-PL"/>
          </a:p>
        </p:txBody>
      </p:sp>
    </p:spTree>
    <p:extLst>
      <p:ext uri="{BB962C8B-B14F-4D97-AF65-F5344CB8AC3E}">
        <p14:creationId xmlns:p14="http://schemas.microsoft.com/office/powerpoint/2010/main" val="199925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97EFE90-7721-42B1-BBFC-5CAA1835D5FE}" type="slidenum">
              <a:rPr lang="pl-PL" smtClean="0"/>
              <a:pPr>
                <a:defRPr/>
              </a:pPr>
              <a:t>31</a:t>
            </a:fld>
            <a:endParaRPr lang="pl-PL"/>
          </a:p>
        </p:txBody>
      </p:sp>
    </p:spTree>
    <p:extLst>
      <p:ext uri="{BB962C8B-B14F-4D97-AF65-F5344CB8AC3E}">
        <p14:creationId xmlns:p14="http://schemas.microsoft.com/office/powerpoint/2010/main" val="388043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pl-PL" altLang="pl-PL" smtClean="0"/>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pl-PL"/>
              <a:t>Kliknij, aby edytować styl wzorca tytułu</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4" name="Rectangle 14"/>
          <p:cNvSpPr>
            <a:spLocks noGrp="1" noChangeArrowheads="1"/>
          </p:cNvSpPr>
          <p:nvPr>
            <p:ph type="dt" sz="half" idx="10"/>
          </p:nvPr>
        </p:nvSpPr>
        <p:spPr>
          <a:xfrm rot="16200000">
            <a:off x="-1427957" y="4856957"/>
            <a:ext cx="3141663" cy="285750"/>
          </a:xfrm>
        </p:spPr>
        <p:txBody>
          <a:bodyPr/>
          <a:lstStyle>
            <a:lvl1pPr>
              <a:defRPr sz="1400" i="0">
                <a:solidFill>
                  <a:schemeClr val="bg2"/>
                </a:solidFill>
              </a:defRPr>
            </a:lvl1pPr>
          </a:lstStyle>
          <a:p>
            <a:pPr>
              <a:defRPr/>
            </a:pPr>
            <a:r>
              <a:rPr lang="pl-PL"/>
              <a:t>Witold Kwaśnicki (INE, </a:t>
            </a:r>
            <a:r>
              <a:rPr lang="pl-PL" err="1"/>
              <a:t>UWr</a:t>
            </a:r>
            <a:r>
              <a:rPr lang="pl-PL"/>
              <a:t>)</a:t>
            </a: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pl-PL"/>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ED47CE-C7D7-4D10-A079-DC4B09DCDABF}" type="slidenum">
              <a:rPr lang="pl-PL"/>
              <a:pPr>
                <a:defRPr/>
              </a:pPr>
              <a:t>‹#›</a:t>
            </a:fld>
            <a:endParaRPr lang="pl-PL"/>
          </a:p>
        </p:txBody>
      </p:sp>
    </p:spTree>
    <p:extLst>
      <p:ext uri="{BB962C8B-B14F-4D97-AF65-F5344CB8AC3E}">
        <p14:creationId xmlns:p14="http://schemas.microsoft.com/office/powerpoint/2010/main" val="428721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69113" y="144463"/>
            <a:ext cx="2085975" cy="67135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11188" y="144463"/>
            <a:ext cx="6105525" cy="67135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t>Witold Kwaśnicki (INE, UWr), Notatki do wykładów</a:t>
            </a:r>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817A79A-2CB0-4273-9A25-F68E25407E61}" type="slidenum">
              <a:rPr lang="pl-PL"/>
              <a:pPr>
                <a:defRPr/>
              </a:pPr>
              <a:t>‹#›</a:t>
            </a:fld>
            <a:endParaRPr lang="pl-PL"/>
          </a:p>
        </p:txBody>
      </p:sp>
    </p:spTree>
    <p:extLst>
      <p:ext uri="{BB962C8B-B14F-4D97-AF65-F5344CB8AC3E}">
        <p14:creationId xmlns:p14="http://schemas.microsoft.com/office/powerpoint/2010/main" val="172677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11"/>
          <p:cNvSpPr>
            <a:spLocks noGrp="1" noChangeArrowheads="1"/>
          </p:cNvSpPr>
          <p:nvPr>
            <p:ph type="dt" sz="half" idx="10"/>
          </p:nvPr>
        </p:nvSpPr>
        <p:spPr>
          <a:ln/>
        </p:spPr>
        <p:txBody>
          <a:bodyPr/>
          <a:lstStyle>
            <a:lvl1pPr>
              <a:defRPr/>
            </a:lvl1pPr>
          </a:lstStyle>
          <a:p>
            <a:pPr>
              <a:defRPr/>
            </a:pPr>
            <a:r>
              <a:rPr lang="pl-PL"/>
              <a:t>Witold Kwaśnicki (INE, </a:t>
            </a:r>
            <a:r>
              <a:rPr lang="pl-PL" err="1"/>
              <a:t>UWr</a:t>
            </a:r>
            <a:r>
              <a:rPr lang="pl-PL"/>
              <a:t>)</a:t>
            </a:r>
          </a:p>
        </p:txBody>
      </p:sp>
      <p:sp>
        <p:nvSpPr>
          <p:cNvPr id="5" name="Rectangle 12"/>
          <p:cNvSpPr>
            <a:spLocks noGrp="1" noChangeArrowheads="1"/>
          </p:cNvSpPr>
          <p:nvPr>
            <p:ph type="ftr" sz="quarter" idx="11"/>
          </p:nvPr>
        </p:nvSpPr>
        <p:spPr>
          <a:ln/>
        </p:spPr>
        <p:txBody>
          <a:bodyPr/>
          <a:lstStyle>
            <a:lvl1pPr>
              <a:defRPr/>
            </a:lvl1pPr>
          </a:lstStyle>
          <a:p>
            <a:pPr>
              <a:defRPr/>
            </a:pPr>
            <a:endParaRPr lang="pl-PL"/>
          </a:p>
        </p:txBody>
      </p:sp>
      <p:sp>
        <p:nvSpPr>
          <p:cNvPr id="6" name="Rectangle 13"/>
          <p:cNvSpPr>
            <a:spLocks noGrp="1" noChangeArrowheads="1"/>
          </p:cNvSpPr>
          <p:nvPr>
            <p:ph type="sldNum" sz="quarter" idx="12"/>
          </p:nvPr>
        </p:nvSpPr>
        <p:spPr>
          <a:ln/>
        </p:spPr>
        <p:txBody>
          <a:bodyPr/>
          <a:lstStyle>
            <a:lvl1pPr>
              <a:defRPr/>
            </a:lvl1pPr>
          </a:lstStyle>
          <a:p>
            <a:pPr>
              <a:defRPr/>
            </a:pPr>
            <a:fld id="{CEF91BC2-BFED-4D61-958A-765D0216CD3F}" type="slidenum">
              <a:rPr lang="pl-PL"/>
              <a:pPr>
                <a:defRPr/>
              </a:pPr>
              <a:t>‹#›</a:t>
            </a:fld>
            <a:endParaRPr lang="pl-PL"/>
          </a:p>
        </p:txBody>
      </p:sp>
    </p:spTree>
    <p:extLst>
      <p:ext uri="{BB962C8B-B14F-4D97-AF65-F5344CB8AC3E}">
        <p14:creationId xmlns:p14="http://schemas.microsoft.com/office/powerpoint/2010/main" val="73398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1"/>
          <p:cNvSpPr>
            <a:spLocks noGrp="1" noChangeArrowheads="1"/>
          </p:cNvSpPr>
          <p:nvPr>
            <p:ph type="dt" sz="half" idx="10"/>
          </p:nvPr>
        </p:nvSpPr>
        <p:spPr>
          <a:ln/>
        </p:spPr>
        <p:txBody>
          <a:bodyPr/>
          <a:lstStyle>
            <a:lvl1pPr>
              <a:defRPr/>
            </a:lvl1pPr>
          </a:lstStyle>
          <a:p>
            <a:pPr>
              <a:defRPr/>
            </a:pPr>
            <a:r>
              <a:rPr lang="pl-PL"/>
              <a:t>Witold Kwaśnicki (INE, </a:t>
            </a:r>
            <a:r>
              <a:rPr lang="pl-PL" err="1"/>
              <a:t>UWr</a:t>
            </a:r>
            <a:r>
              <a:rPr lang="pl-PL"/>
              <a:t>)</a:t>
            </a:r>
          </a:p>
        </p:txBody>
      </p:sp>
      <p:sp>
        <p:nvSpPr>
          <p:cNvPr id="5" name="Rectangle 12"/>
          <p:cNvSpPr>
            <a:spLocks noGrp="1" noChangeArrowheads="1"/>
          </p:cNvSpPr>
          <p:nvPr>
            <p:ph type="ftr" sz="quarter" idx="11"/>
          </p:nvPr>
        </p:nvSpPr>
        <p:spPr>
          <a:ln/>
        </p:spPr>
        <p:txBody>
          <a:bodyPr/>
          <a:lstStyle>
            <a:lvl1pPr>
              <a:defRPr/>
            </a:lvl1pPr>
          </a:lstStyle>
          <a:p>
            <a:pPr>
              <a:defRPr/>
            </a:pPr>
            <a:endParaRPr lang="pl-PL"/>
          </a:p>
        </p:txBody>
      </p:sp>
      <p:sp>
        <p:nvSpPr>
          <p:cNvPr id="6" name="Rectangle 13"/>
          <p:cNvSpPr>
            <a:spLocks noGrp="1" noChangeArrowheads="1"/>
          </p:cNvSpPr>
          <p:nvPr>
            <p:ph type="sldNum" sz="quarter" idx="12"/>
          </p:nvPr>
        </p:nvSpPr>
        <p:spPr>
          <a:ln/>
        </p:spPr>
        <p:txBody>
          <a:bodyPr/>
          <a:lstStyle>
            <a:lvl1pPr>
              <a:defRPr/>
            </a:lvl1pPr>
          </a:lstStyle>
          <a:p>
            <a:pPr>
              <a:defRPr/>
            </a:pPr>
            <a:fld id="{DB4E55D9-A3FA-4FC6-9CD5-7EB8B61539D5}" type="slidenum">
              <a:rPr lang="pl-PL"/>
              <a:pPr>
                <a:defRPr/>
              </a:pPr>
              <a:t>‹#›</a:t>
            </a:fld>
            <a:endParaRPr lang="pl-PL"/>
          </a:p>
        </p:txBody>
      </p:sp>
    </p:spTree>
    <p:extLst>
      <p:ext uri="{BB962C8B-B14F-4D97-AF65-F5344CB8AC3E}">
        <p14:creationId xmlns:p14="http://schemas.microsoft.com/office/powerpoint/2010/main" val="290785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11188" y="1196975"/>
            <a:ext cx="4095750" cy="566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59338" y="1196975"/>
            <a:ext cx="4095750" cy="566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1"/>
          <p:cNvSpPr>
            <a:spLocks noGrp="1" noChangeArrowheads="1"/>
          </p:cNvSpPr>
          <p:nvPr>
            <p:ph type="dt" sz="half" idx="10"/>
          </p:nvPr>
        </p:nvSpPr>
        <p:spPr>
          <a:ln/>
        </p:spPr>
        <p:txBody>
          <a:bodyPr/>
          <a:lstStyle>
            <a:lvl1pPr>
              <a:defRPr/>
            </a:lvl1pPr>
          </a:lstStyle>
          <a:p>
            <a:pPr>
              <a:defRPr/>
            </a:pPr>
            <a:r>
              <a:rPr lang="pl-PL"/>
              <a:t>Witold Kwaśnicki (INE, </a:t>
            </a:r>
            <a:r>
              <a:rPr lang="pl-PL" err="1"/>
              <a:t>UWr</a:t>
            </a:r>
            <a:r>
              <a:rPr lang="pl-PL"/>
              <a:t>)</a:t>
            </a:r>
          </a:p>
        </p:txBody>
      </p:sp>
      <p:sp>
        <p:nvSpPr>
          <p:cNvPr id="6" name="Rectangle 12"/>
          <p:cNvSpPr>
            <a:spLocks noGrp="1" noChangeArrowheads="1"/>
          </p:cNvSpPr>
          <p:nvPr>
            <p:ph type="ftr" sz="quarter" idx="11"/>
          </p:nvPr>
        </p:nvSpPr>
        <p:spPr>
          <a:ln/>
        </p:spPr>
        <p:txBody>
          <a:bodyPr/>
          <a:lstStyle>
            <a:lvl1pPr>
              <a:defRPr/>
            </a:lvl1pPr>
          </a:lstStyle>
          <a:p>
            <a:pPr>
              <a:defRPr/>
            </a:pPr>
            <a:endParaRPr lang="pl-PL"/>
          </a:p>
        </p:txBody>
      </p:sp>
      <p:sp>
        <p:nvSpPr>
          <p:cNvPr id="7" name="Rectangle 13"/>
          <p:cNvSpPr>
            <a:spLocks noGrp="1" noChangeArrowheads="1"/>
          </p:cNvSpPr>
          <p:nvPr>
            <p:ph type="sldNum" sz="quarter" idx="12"/>
          </p:nvPr>
        </p:nvSpPr>
        <p:spPr>
          <a:ln/>
        </p:spPr>
        <p:txBody>
          <a:bodyPr/>
          <a:lstStyle>
            <a:lvl1pPr>
              <a:defRPr/>
            </a:lvl1pPr>
          </a:lstStyle>
          <a:p>
            <a:pPr>
              <a:defRPr/>
            </a:pPr>
            <a:fld id="{400E89BE-48E5-49BD-8E18-D0FDB3C49FC0}" type="slidenum">
              <a:rPr lang="pl-PL"/>
              <a:pPr>
                <a:defRPr/>
              </a:pPr>
              <a:t>‹#›</a:t>
            </a:fld>
            <a:endParaRPr lang="pl-PL"/>
          </a:p>
        </p:txBody>
      </p:sp>
    </p:spTree>
    <p:extLst>
      <p:ext uri="{BB962C8B-B14F-4D97-AF65-F5344CB8AC3E}">
        <p14:creationId xmlns:p14="http://schemas.microsoft.com/office/powerpoint/2010/main" val="299403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r>
              <a:rPr lang="pl-PL"/>
              <a:t>Witold Kwaśnicki (INE, UWr), Notatki do wykładów</a:t>
            </a:r>
          </a:p>
        </p:txBody>
      </p:sp>
      <p:sp>
        <p:nvSpPr>
          <p:cNvPr id="8" name="Symbol zastępczy stopki 7"/>
          <p:cNvSpPr>
            <a:spLocks noGrp="1"/>
          </p:cNvSpPr>
          <p:nvPr>
            <p:ph type="ftr" sz="quarter" idx="11"/>
          </p:nvPr>
        </p:nvSpPr>
        <p:spPr/>
        <p:txBody>
          <a:bodyPr/>
          <a:lstStyle>
            <a:lvl1pPr>
              <a:defRPr/>
            </a:lvl1pPr>
          </a:lstStyle>
          <a:p>
            <a:pPr>
              <a:defRPr/>
            </a:pPr>
            <a:endParaRPr lang="pl-PL"/>
          </a:p>
        </p:txBody>
      </p:sp>
      <p:sp>
        <p:nvSpPr>
          <p:cNvPr id="9" name="Symbol zastępczy numeru slajdu 8"/>
          <p:cNvSpPr>
            <a:spLocks noGrp="1"/>
          </p:cNvSpPr>
          <p:nvPr>
            <p:ph type="sldNum" sz="quarter" idx="12"/>
          </p:nvPr>
        </p:nvSpPr>
        <p:spPr/>
        <p:txBody>
          <a:bodyPr/>
          <a:lstStyle>
            <a:lvl1pPr>
              <a:defRPr/>
            </a:lvl1pPr>
          </a:lstStyle>
          <a:p>
            <a:pPr>
              <a:defRPr/>
            </a:pPr>
            <a:fld id="{68813342-6F26-43E1-9B2A-5F475657DDE4}" type="slidenum">
              <a:rPr lang="pl-PL"/>
              <a:pPr>
                <a:defRPr/>
              </a:pPr>
              <a:t>‹#›</a:t>
            </a:fld>
            <a:endParaRPr lang="pl-PL"/>
          </a:p>
        </p:txBody>
      </p:sp>
    </p:spTree>
    <p:extLst>
      <p:ext uri="{BB962C8B-B14F-4D97-AF65-F5344CB8AC3E}">
        <p14:creationId xmlns:p14="http://schemas.microsoft.com/office/powerpoint/2010/main" val="224169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pPr>
              <a:defRPr/>
            </a:pPr>
            <a:r>
              <a:rPr lang="pl-PL"/>
              <a:t>Witold Kwaśnicki (INE, UWr), Notatki do wykładów</a:t>
            </a:r>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4"/>
          <p:cNvSpPr>
            <a:spLocks noGrp="1"/>
          </p:cNvSpPr>
          <p:nvPr>
            <p:ph type="sldNum" sz="quarter" idx="12"/>
          </p:nvPr>
        </p:nvSpPr>
        <p:spPr/>
        <p:txBody>
          <a:bodyPr/>
          <a:lstStyle>
            <a:lvl1pPr>
              <a:defRPr/>
            </a:lvl1pPr>
          </a:lstStyle>
          <a:p>
            <a:pPr>
              <a:defRPr/>
            </a:pPr>
            <a:fld id="{2ED21FCD-0594-4ADE-BF16-C6AED6513423}" type="slidenum">
              <a:rPr lang="pl-PL"/>
              <a:pPr>
                <a:defRPr/>
              </a:pPr>
              <a:t>‹#›</a:t>
            </a:fld>
            <a:endParaRPr lang="pl-PL"/>
          </a:p>
        </p:txBody>
      </p:sp>
    </p:spTree>
    <p:extLst>
      <p:ext uri="{BB962C8B-B14F-4D97-AF65-F5344CB8AC3E}">
        <p14:creationId xmlns:p14="http://schemas.microsoft.com/office/powerpoint/2010/main" val="37218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r>
              <a:rPr lang="pl-PL"/>
              <a:t>Witold Kwaśnicki (INE, UWr), Notatki do wykładów</a:t>
            </a:r>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pPr>
              <a:defRPr/>
            </a:pPr>
            <a:fld id="{4A6B0FE2-1E37-4AED-A9DF-190C4A17CF8F}" type="slidenum">
              <a:rPr lang="pl-PL"/>
              <a:pPr>
                <a:defRPr/>
              </a:pPr>
              <a:t>‹#›</a:t>
            </a:fld>
            <a:endParaRPr lang="pl-PL"/>
          </a:p>
        </p:txBody>
      </p:sp>
    </p:spTree>
    <p:extLst>
      <p:ext uri="{BB962C8B-B14F-4D97-AF65-F5344CB8AC3E}">
        <p14:creationId xmlns:p14="http://schemas.microsoft.com/office/powerpoint/2010/main" val="239325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r>
              <a:rPr lang="pl-PL"/>
              <a:t>Witold Kwaśnicki (INE, UWr), Notatki do wykładów</a:t>
            </a:r>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pPr>
              <a:defRPr/>
            </a:pPr>
            <a:fld id="{EF1C6C71-915F-48E6-8EEA-23E9EFD9A044}" type="slidenum">
              <a:rPr lang="pl-PL"/>
              <a:pPr>
                <a:defRPr/>
              </a:pPr>
              <a:t>‹#›</a:t>
            </a:fld>
            <a:endParaRPr lang="pl-PL"/>
          </a:p>
        </p:txBody>
      </p:sp>
    </p:spTree>
    <p:extLst>
      <p:ext uri="{BB962C8B-B14F-4D97-AF65-F5344CB8AC3E}">
        <p14:creationId xmlns:p14="http://schemas.microsoft.com/office/powerpoint/2010/main" val="30206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t>Witold Kwaśnicki (INE, UWr), Notatki do wykładów</a:t>
            </a:r>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EA2EC0F-54B7-4ED6-A7C0-555C9C2A46A1}" type="slidenum">
              <a:rPr lang="pl-PL"/>
              <a:pPr>
                <a:defRPr/>
              </a:pPr>
              <a:t>‹#›</a:t>
            </a:fld>
            <a:endParaRPr lang="pl-PL"/>
          </a:p>
        </p:txBody>
      </p:sp>
    </p:spTree>
    <p:extLst>
      <p:ext uri="{BB962C8B-B14F-4D97-AF65-F5344CB8AC3E}">
        <p14:creationId xmlns:p14="http://schemas.microsoft.com/office/powerpoint/2010/main" val="186893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54025" y="220663"/>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27" name="Rectangle 3"/>
          <p:cNvSpPr>
            <a:spLocks noChangeArrowheads="1"/>
          </p:cNvSpPr>
          <p:nvPr/>
        </p:nvSpPr>
        <p:spPr bwMode="ltGray">
          <a:xfrm>
            <a:off x="836613" y="220663"/>
            <a:ext cx="328612"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28" name="Rectangle 4"/>
          <p:cNvSpPr>
            <a:spLocks noChangeArrowheads="1"/>
          </p:cNvSpPr>
          <p:nvPr/>
        </p:nvSpPr>
        <p:spPr bwMode="ltGray">
          <a:xfrm>
            <a:off x="577850" y="642938"/>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29" name="Rectangle 5"/>
          <p:cNvSpPr>
            <a:spLocks noChangeArrowheads="1"/>
          </p:cNvSpPr>
          <p:nvPr/>
        </p:nvSpPr>
        <p:spPr bwMode="ltGray">
          <a:xfrm>
            <a:off x="947738" y="642938"/>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30" name="Rectangle 6"/>
          <p:cNvSpPr>
            <a:spLocks noChangeArrowheads="1"/>
          </p:cNvSpPr>
          <p:nvPr/>
        </p:nvSpPr>
        <p:spPr bwMode="ltGray">
          <a:xfrm>
            <a:off x="163513" y="569913"/>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31" name="Rectangle 7"/>
          <p:cNvSpPr>
            <a:spLocks noChangeArrowheads="1"/>
          </p:cNvSpPr>
          <p:nvPr/>
        </p:nvSpPr>
        <p:spPr bwMode="gray">
          <a:xfrm>
            <a:off x="620713" y="123825"/>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32" name="Rectangle 9"/>
          <p:cNvSpPr>
            <a:spLocks noGrp="1" noChangeArrowheads="1"/>
          </p:cNvSpPr>
          <p:nvPr>
            <p:ph type="title"/>
          </p:nvPr>
        </p:nvSpPr>
        <p:spPr bwMode="auto">
          <a:xfrm>
            <a:off x="1258888" y="144463"/>
            <a:ext cx="7461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l-PL" altLang="pl-PL" smtClean="0"/>
              <a:t>Kliknij, aby edytować styl wzorca tytułu</a:t>
            </a:r>
          </a:p>
        </p:txBody>
      </p:sp>
      <p:sp>
        <p:nvSpPr>
          <p:cNvPr id="1033" name="Rectangle 10"/>
          <p:cNvSpPr>
            <a:spLocks noGrp="1" noChangeArrowheads="1"/>
          </p:cNvSpPr>
          <p:nvPr>
            <p:ph type="body" idx="1"/>
          </p:nvPr>
        </p:nvSpPr>
        <p:spPr bwMode="auto">
          <a:xfrm>
            <a:off x="611188" y="1196975"/>
            <a:ext cx="83439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64523" name="Rectangle 11"/>
          <p:cNvSpPr>
            <a:spLocks noGrp="1" noChangeArrowheads="1"/>
          </p:cNvSpPr>
          <p:nvPr>
            <p:ph type="dt" sz="half" idx="2"/>
          </p:nvPr>
        </p:nvSpPr>
        <p:spPr bwMode="auto">
          <a:xfrm rot="16200000">
            <a:off x="-2092325" y="4441825"/>
            <a:ext cx="45085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solidFill>
                  <a:schemeClr val="tx2"/>
                </a:solidFill>
                <a:latin typeface="Tahoma" charset="0"/>
              </a:defRPr>
            </a:lvl1pPr>
          </a:lstStyle>
          <a:p>
            <a:pPr>
              <a:defRPr/>
            </a:pPr>
            <a:r>
              <a:rPr lang="pl-PL"/>
              <a:t>Witold Kwaśnicki (INE, </a:t>
            </a:r>
            <a:r>
              <a:rPr lang="pl-PL" err="1"/>
              <a:t>UWr</a:t>
            </a:r>
            <a:r>
              <a:rPr lang="pl-PL"/>
              <a:t>)</a:t>
            </a:r>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charset="0"/>
              </a:defRPr>
            </a:lvl1pPr>
          </a:lstStyle>
          <a:p>
            <a:pPr>
              <a:defRPr/>
            </a:pPr>
            <a:endParaRPr lang="pl-PL"/>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charset="0"/>
              </a:defRPr>
            </a:lvl1pPr>
          </a:lstStyle>
          <a:p>
            <a:pPr>
              <a:defRPr/>
            </a:pPr>
            <a:fld id="{1CA15B31-4849-4170-BDD8-48A6B51B751B}" type="slidenum">
              <a:rPr lang="pl-PL"/>
              <a:pPr>
                <a:defRPr/>
              </a:pPr>
              <a:t>‹#›</a:t>
            </a:fld>
            <a:endParaRPr lang="pl-PL"/>
          </a:p>
        </p:txBody>
      </p:sp>
      <p:sp>
        <p:nvSpPr>
          <p:cNvPr id="1037" name="Rectangle 14"/>
          <p:cNvSpPr>
            <a:spLocks noChangeArrowheads="1"/>
          </p:cNvSpPr>
          <p:nvPr userDrawn="1"/>
        </p:nvSpPr>
        <p:spPr bwMode="ltGray">
          <a:xfrm>
            <a:off x="454025" y="193675"/>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38" name="Rectangle 15"/>
          <p:cNvSpPr>
            <a:spLocks noChangeArrowheads="1"/>
          </p:cNvSpPr>
          <p:nvPr userDrawn="1"/>
        </p:nvSpPr>
        <p:spPr bwMode="ltGray">
          <a:xfrm>
            <a:off x="836613" y="193675"/>
            <a:ext cx="328612"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39" name="Rectangle 16"/>
          <p:cNvSpPr>
            <a:spLocks noChangeArrowheads="1"/>
          </p:cNvSpPr>
          <p:nvPr userDrawn="1"/>
        </p:nvSpPr>
        <p:spPr bwMode="ltGray">
          <a:xfrm>
            <a:off x="577850" y="61595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0" name="Rectangle 17"/>
          <p:cNvSpPr>
            <a:spLocks noChangeArrowheads="1"/>
          </p:cNvSpPr>
          <p:nvPr userDrawn="1"/>
        </p:nvSpPr>
        <p:spPr bwMode="ltGray">
          <a:xfrm>
            <a:off x="947738" y="61595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1" name="Rectangle 18"/>
          <p:cNvSpPr>
            <a:spLocks noChangeArrowheads="1"/>
          </p:cNvSpPr>
          <p:nvPr userDrawn="1"/>
        </p:nvSpPr>
        <p:spPr bwMode="ltGray">
          <a:xfrm>
            <a:off x="163513" y="542925"/>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2" name="Rectangle 19"/>
          <p:cNvSpPr>
            <a:spLocks noChangeArrowheads="1"/>
          </p:cNvSpPr>
          <p:nvPr userDrawn="1"/>
        </p:nvSpPr>
        <p:spPr bwMode="gray">
          <a:xfrm>
            <a:off x="620713" y="96838"/>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3" name="Rectangle 21"/>
          <p:cNvSpPr>
            <a:spLocks noChangeArrowheads="1"/>
          </p:cNvSpPr>
          <p:nvPr userDrawn="1"/>
        </p:nvSpPr>
        <p:spPr bwMode="ltGray">
          <a:xfrm>
            <a:off x="454025" y="193675"/>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4" name="Rectangle 22"/>
          <p:cNvSpPr>
            <a:spLocks noChangeArrowheads="1"/>
          </p:cNvSpPr>
          <p:nvPr userDrawn="1"/>
        </p:nvSpPr>
        <p:spPr bwMode="ltGray">
          <a:xfrm>
            <a:off x="836613" y="193675"/>
            <a:ext cx="328612"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5" name="Rectangle 23"/>
          <p:cNvSpPr>
            <a:spLocks noChangeArrowheads="1"/>
          </p:cNvSpPr>
          <p:nvPr userDrawn="1"/>
        </p:nvSpPr>
        <p:spPr bwMode="ltGray">
          <a:xfrm>
            <a:off x="577850" y="61595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6" name="Rectangle 24"/>
          <p:cNvSpPr>
            <a:spLocks noChangeArrowheads="1"/>
          </p:cNvSpPr>
          <p:nvPr userDrawn="1"/>
        </p:nvSpPr>
        <p:spPr bwMode="ltGray">
          <a:xfrm>
            <a:off x="947738" y="61595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7" name="Rectangle 25"/>
          <p:cNvSpPr>
            <a:spLocks noChangeArrowheads="1"/>
          </p:cNvSpPr>
          <p:nvPr userDrawn="1"/>
        </p:nvSpPr>
        <p:spPr bwMode="ltGray">
          <a:xfrm>
            <a:off x="163513" y="542925"/>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8" name="Rectangle 26"/>
          <p:cNvSpPr>
            <a:spLocks noChangeArrowheads="1"/>
          </p:cNvSpPr>
          <p:nvPr userDrawn="1"/>
        </p:nvSpPr>
        <p:spPr bwMode="gray">
          <a:xfrm>
            <a:off x="620713" y="96838"/>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
        <p:nvSpPr>
          <p:cNvPr id="1049" name="Rectangle 8"/>
          <p:cNvSpPr>
            <a:spLocks noChangeArrowheads="1"/>
          </p:cNvSpPr>
          <p:nvPr/>
        </p:nvSpPr>
        <p:spPr bwMode="gray">
          <a:xfrm>
            <a:off x="309563" y="8413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pl-PL" altLang="pl-PL" smtClean="0"/>
          </a:p>
        </p:txBody>
      </p:sp>
    </p:spTree>
  </p:cSld>
  <p:clrMap bg1="lt1" tx1="dk1" bg2="lt2" tx2="dk2" accent1="accent1" accent2="accent2" accent3="accent3" accent4="accent4" accent5="accent5" accent6="accent6" hlink="hlink" folHlink="folHlink"/>
  <p:sldLayoutIdLst>
    <p:sldLayoutId id="2147484195" r:id="rId1"/>
    <p:sldLayoutId id="2147484192" r:id="rId2"/>
    <p:sldLayoutId id="2147484193" r:id="rId3"/>
    <p:sldLayoutId id="2147484194" r:id="rId4"/>
    <p:sldLayoutId id="2147484196" r:id="rId5"/>
    <p:sldLayoutId id="2147484197" r:id="rId6"/>
    <p:sldLayoutId id="2147484198" r:id="rId7"/>
    <p:sldLayoutId id="2147484199" r:id="rId8"/>
    <p:sldLayoutId id="2147484200" r:id="rId9"/>
    <p:sldLayoutId id="2147484201" r:id="rId10"/>
  </p:sldLayoutIdLst>
  <p:hf sldNum="0"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fontAlgn="base">
        <a:spcBef>
          <a:spcPct val="0"/>
        </a:spcBef>
        <a:spcAft>
          <a:spcPct val="0"/>
        </a:spcAft>
        <a:defRPr sz="3200">
          <a:solidFill>
            <a:schemeClr val="tx2"/>
          </a:solidFill>
          <a:latin typeface="Tahoma" charset="0"/>
        </a:defRPr>
      </a:lvl6pPr>
      <a:lvl7pPr marL="914400" algn="l" rtl="0" fontAlgn="base">
        <a:spcBef>
          <a:spcPct val="0"/>
        </a:spcBef>
        <a:spcAft>
          <a:spcPct val="0"/>
        </a:spcAft>
        <a:defRPr sz="3200">
          <a:solidFill>
            <a:schemeClr val="tx2"/>
          </a:solidFill>
          <a:latin typeface="Tahoma" charset="0"/>
        </a:defRPr>
      </a:lvl7pPr>
      <a:lvl8pPr marL="1371600" algn="l" rtl="0" fontAlgn="base">
        <a:spcBef>
          <a:spcPct val="0"/>
        </a:spcBef>
        <a:spcAft>
          <a:spcPct val="0"/>
        </a:spcAft>
        <a:defRPr sz="3200">
          <a:solidFill>
            <a:schemeClr val="tx2"/>
          </a:solidFill>
          <a:latin typeface="Tahoma" charset="0"/>
        </a:defRPr>
      </a:lvl8pPr>
      <a:lvl9pPr marL="1828800" algn="l" rtl="0" fontAlgn="base">
        <a:spcBef>
          <a:spcPct val="0"/>
        </a:spcBef>
        <a:spcAft>
          <a:spcPct val="0"/>
        </a:spcAft>
        <a:defRPr sz="32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power%20of%20the%20market.flv" TargetMode="External"/><Relationship Id="rId5" Type="http://schemas.openxmlformats.org/officeDocument/2006/relationships/hyperlink" Target="India%20traffic%20cam.flv"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gfSCS8ARydE"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capitalism-creates-poverty.blogspot.com/2010/09/free-market-capitalism-is-engine-of.html" TargetMode="External"/><Relationship Id="rId3" Type="http://schemas.openxmlformats.org/officeDocument/2006/relationships/hyperlink" Target="http://capitalism-creates-poverty.blogspot.com/2012/01/free-market-myths-no2-low-taxes-are.html" TargetMode="External"/><Relationship Id="rId7" Type="http://schemas.openxmlformats.org/officeDocument/2006/relationships/hyperlink" Target="http://capitalism-creates-poverty.blogspot.com/2009/07/unemployment-is-free-market-failure.html" TargetMode="External"/><Relationship Id="rId2" Type="http://schemas.openxmlformats.org/officeDocument/2006/relationships/hyperlink" Target="http://capitalism-creates-poverty.blogspot.com/2011/11/free-market-myths-no1-public-sector.html" TargetMode="External"/><Relationship Id="rId1" Type="http://schemas.openxmlformats.org/officeDocument/2006/relationships/slideLayout" Target="../slideLayouts/slideLayout2.xml"/><Relationship Id="rId6" Type="http://schemas.openxmlformats.org/officeDocument/2006/relationships/hyperlink" Target="http://capitalism-creates-poverty.blogspot.com/2012/11/free-market-myths-no-5-competition-works.html" TargetMode="External"/><Relationship Id="rId5" Type="http://schemas.openxmlformats.org/officeDocument/2006/relationships/hyperlink" Target="http://capitalism-creates-poverty.blogspot.com/2012/08/free-market-myths-no-4-capitalism-is.html" TargetMode="External"/><Relationship Id="rId4" Type="http://schemas.openxmlformats.org/officeDocument/2006/relationships/hyperlink" Target="http://capitalism-creates-poverty.blogspot.com/2012/03/free-market-myths-no3-entrpreneurs.html"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easefiremagazine.co.uk/john-bird-poverty-failure-capitalism-backbon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hyperlink" Target="Magna_Carta.jpg" TargetMode="External"/><Relationship Id="rId13" Type="http://schemas.openxmlformats.org/officeDocument/2006/relationships/hyperlink" Target="Us_declaration_independence.jpg" TargetMode="External"/><Relationship Id="rId18" Type="http://schemas.openxmlformats.org/officeDocument/2006/relationships/hyperlink" Target="KrosnoTkackie.jpg" TargetMode="External"/><Relationship Id="rId26" Type="http://schemas.openxmlformats.org/officeDocument/2006/relationships/hyperlink" Target="accounting-book.jpg" TargetMode="External"/><Relationship Id="rId3" Type="http://schemas.openxmlformats.org/officeDocument/2006/relationships/hyperlink" Target="Chomato1.jpg" TargetMode="External"/><Relationship Id="rId21" Type="http://schemas.openxmlformats.org/officeDocument/2006/relationships/hyperlink" Target="Radom_castle_Nihil_novi.jpg" TargetMode="External"/><Relationship Id="rId7" Type="http://schemas.openxmlformats.org/officeDocument/2006/relationships/hyperlink" Target="kompasy.jpg" TargetMode="External"/><Relationship Id="rId12" Type="http://schemas.openxmlformats.org/officeDocument/2006/relationships/hyperlink" Target="English_Bill_of_Rights_of_1689.jpg" TargetMode="External"/><Relationship Id="rId17" Type="http://schemas.openxmlformats.org/officeDocument/2006/relationships/hyperlink" Target="CzulenkoShuttle_with_bobinJohnKay.jpg" TargetMode="External"/><Relationship Id="rId25" Type="http://schemas.openxmlformats.org/officeDocument/2006/relationships/hyperlink" Target="Christ%20drives%20the%20Usurers.JPG" TargetMode="External"/><Relationship Id="rId2" Type="http://schemas.openxmlformats.org/officeDocument/2006/relationships/notesSlide" Target="../notesSlides/notesSlide9.xml"/><Relationship Id="rId16" Type="http://schemas.openxmlformats.org/officeDocument/2006/relationships/hyperlink" Target="PrzedzarkaMule-jennySamuelCrompton.jpg" TargetMode="External"/><Relationship Id="rId20" Type="http://schemas.openxmlformats.org/officeDocument/2006/relationships/hyperlink" Target="NIhil_novi_1505_s1.jpg" TargetMode="External"/><Relationship Id="rId29" Type="http://schemas.openxmlformats.org/officeDocument/2006/relationships/hyperlink" Target="CyfryArabskie.JPG" TargetMode="External"/><Relationship Id="rId1" Type="http://schemas.openxmlformats.org/officeDocument/2006/relationships/slideLayout" Target="../slideLayouts/slideLayout2.xml"/><Relationship Id="rId6" Type="http://schemas.openxmlformats.org/officeDocument/2006/relationships/hyperlink" Target="Horseshoe.jpg" TargetMode="External"/><Relationship Id="rId11" Type="http://schemas.openxmlformats.org/officeDocument/2006/relationships/hyperlink" Target="Metal_movable_type.jpg" TargetMode="External"/><Relationship Id="rId24" Type="http://schemas.openxmlformats.org/officeDocument/2006/relationships/hyperlink" Target="Jiao_ziPaperMoney.jpg" TargetMode="External"/><Relationship Id="rId5" Type="http://schemas.openxmlformats.org/officeDocument/2006/relationships/hyperlink" Target="JarzmoYoke.jpg" TargetMode="External"/><Relationship Id="rId15" Type="http://schemas.openxmlformats.org/officeDocument/2006/relationships/hyperlink" Target="Cotton_ginEliWhitney.jpg" TargetMode="External"/><Relationship Id="rId23" Type="http://schemas.openxmlformats.org/officeDocument/2006/relationships/hyperlink" Target="BankierZZona1514.jpg" TargetMode="External"/><Relationship Id="rId28" Type="http://schemas.openxmlformats.org/officeDocument/2006/relationships/hyperlink" Target="DecimalFractionImmanuel%20Bonfils1350.JPG" TargetMode="External"/><Relationship Id="rId10" Type="http://schemas.openxmlformats.org/officeDocument/2006/relationships/hyperlink" Target="Gutenberg.mp4" TargetMode="External"/><Relationship Id="rId19" Type="http://schemas.openxmlformats.org/officeDocument/2006/relationships/hyperlink" Target="Steam_engine_in_action.gif" TargetMode="External"/><Relationship Id="rId31" Type="http://schemas.openxmlformats.org/officeDocument/2006/relationships/hyperlink" Target="http://www.stosunki.pl/?q=node/609" TargetMode="External"/><Relationship Id="rId4" Type="http://schemas.openxmlformats.org/officeDocument/2006/relationships/hyperlink" Target="Throat-and-Girth_harness.JPG" TargetMode="External"/><Relationship Id="rId9" Type="http://schemas.openxmlformats.org/officeDocument/2006/relationships/hyperlink" Target="Buchdruck-15-jahrhundert_1.jpg" TargetMode="External"/><Relationship Id="rId14" Type="http://schemas.openxmlformats.org/officeDocument/2006/relationships/hyperlink" Target="OsnowaWatek.jpg" TargetMode="External"/><Relationship Id="rId22" Type="http://schemas.openxmlformats.org/officeDocument/2006/relationships/hyperlink" Target="PoUniiLubelskiej1569.jpg" TargetMode="External"/><Relationship Id="rId27" Type="http://schemas.openxmlformats.org/officeDocument/2006/relationships/hyperlink" Target="decimal%20system.jpg" TargetMode="External"/><Relationship Id="rId30" Type="http://schemas.openxmlformats.org/officeDocument/2006/relationships/hyperlink" Target="historiaOkularow.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db.org.pl/blog.php?q=node\jak-kapitalizm-hamuje-rozwoj-technologiczny-naszej-cywilizacji-234" TargetMode="External"/><Relationship Id="rId7" Type="http://schemas.openxmlformats.org/officeDocument/2006/relationships/hyperlink" Target="http://wyborcza.biz/biznes/1,147753,14821357,Yunus__Najwyzszy_czas__by_zmienic_pojecie_kapitalizmu.html?disableRedirects=true" TargetMode="External"/><Relationship Id="rId2" Type="http://schemas.openxmlformats.org/officeDocument/2006/relationships/hyperlink" Target="http://db.org.pl/blog.php?q=node/dlaczego-bieda-jest-nieunikniona-w-kapitalizmie-i-dlaczego-bedzie-sie-nasilac-83" TargetMode="External"/><Relationship Id="rId1" Type="http://schemas.openxmlformats.org/officeDocument/2006/relationships/slideLayout" Target="../slideLayouts/slideLayout2.xml"/><Relationship Id="rId6" Type="http://schemas.openxmlformats.org/officeDocument/2006/relationships/hyperlink" Target="http://www.bankier.pl/wiadomosc/Noblista-Yunus-tradycyjny-kapitalizm-nie-zwalczy-biedy-3313298.html" TargetMode="External"/><Relationship Id="rId5" Type="http://schemas.openxmlformats.org/officeDocument/2006/relationships/hyperlink" Target="https://obserwatorpolityczny.pl/?p=21930" TargetMode="External"/><Relationship Id="rId4" Type="http://schemas.openxmlformats.org/officeDocument/2006/relationships/hyperlink" Target="https://cyklista.wordpress.com/2011/12/04/bieda-jest-sila-motoryczna-kapitalizmu-w-otoczce-grnych-i-bzdurnych-hase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ctrTitle"/>
          </p:nvPr>
        </p:nvSpPr>
        <p:spPr>
          <a:xfrm>
            <a:off x="827584" y="3501008"/>
            <a:ext cx="7858125" cy="2088232"/>
          </a:xfrm>
        </p:spPr>
        <p:txBody>
          <a:bodyPr/>
          <a:lstStyle/>
          <a:p>
            <a:r>
              <a:rPr lang="pl-PL" sz="4400" dirty="0"/>
              <a:t>Kapitalizm – jedyny system ekonomiczny w historii, który wyciągnął ludzkość z biedy</a:t>
            </a:r>
            <a:endParaRPr lang="pl-PL" altLang="pl-PL" sz="4400" dirty="0" smtClean="0"/>
          </a:p>
        </p:txBody>
      </p:sp>
      <p:sp>
        <p:nvSpPr>
          <p:cNvPr id="9219" name="Podtytuł 2"/>
          <p:cNvSpPr>
            <a:spLocks noGrp="1"/>
          </p:cNvSpPr>
          <p:nvPr>
            <p:ph type="subTitle" idx="1"/>
          </p:nvPr>
        </p:nvSpPr>
        <p:spPr>
          <a:xfrm>
            <a:off x="3203848" y="5949280"/>
            <a:ext cx="3357563" cy="642938"/>
          </a:xfrm>
        </p:spPr>
        <p:txBody>
          <a:bodyPr/>
          <a:lstStyle/>
          <a:p>
            <a:pPr eaLnBrk="1" hangingPunct="1"/>
            <a:r>
              <a:rPr lang="pl-PL" altLang="pl-PL" dirty="0" smtClean="0"/>
              <a:t>Witold Kwaśnicki</a:t>
            </a:r>
          </a:p>
          <a:p>
            <a:pPr eaLnBrk="1" hangingPunct="1"/>
            <a:endParaRPr lang="pl-PL" altLang="pl-PL" dirty="0" smtClean="0"/>
          </a:p>
        </p:txBody>
      </p:sp>
      <p:pic>
        <p:nvPicPr>
          <p:cNvPr id="4" name="Picture 2" descr="Towarzystwo Ekonomistów Polsk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4025"/>
            <a:ext cx="2162906" cy="1614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28725" y="0"/>
            <a:ext cx="7577138" cy="620713"/>
          </a:xfrm>
        </p:spPr>
        <p:txBody>
          <a:bodyPr/>
          <a:lstStyle/>
          <a:p>
            <a:r>
              <a:rPr lang="pl-PL" altLang="pl-PL" smtClean="0"/>
              <a:t>Indyjska apteka</a:t>
            </a:r>
          </a:p>
        </p:txBody>
      </p:sp>
      <p:pic>
        <p:nvPicPr>
          <p:cNvPr id="20482" name="Picture 2" descr="C:\Teksty\Papers\Rzady prawa, wlasnosc\Indyjska apteka - Joe Monster_pliki\indyjskaaptekanapi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14375"/>
            <a:ext cx="5588000" cy="4191000"/>
          </a:xfrm>
          <a:noFill/>
        </p:spPr>
      </p:pic>
      <p:pic>
        <p:nvPicPr>
          <p:cNvPr id="20483" name="Picture 3" descr="C:\Teksty\Papers\Rzady prawa, wlasnosc\Indyjska apteka - Joe Monster_pliki\indyjskaapteka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717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Teksty\Papers\Rzady prawa, wlasnosc\Indyjska apteka - Joe Monster_pliki\indyjskaapteka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42875"/>
            <a:ext cx="31432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pole tekstowe 5"/>
          <p:cNvSpPr txBox="1">
            <a:spLocks noChangeArrowheads="1"/>
          </p:cNvSpPr>
          <p:nvPr/>
        </p:nvSpPr>
        <p:spPr bwMode="auto">
          <a:xfrm>
            <a:off x="179388" y="5157788"/>
            <a:ext cx="296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pl-PL" altLang="pl-PL" sz="3200" b="0" dirty="0">
                <a:hlinkClick r:id="rId5" action="ppaction://hlinkfile"/>
              </a:rPr>
              <a:t>Chaos</a:t>
            </a:r>
            <a:r>
              <a:rPr lang="pl-PL" altLang="pl-PL" sz="3200" b="0" dirty="0" smtClean="0">
                <a:hlinkClick r:id="rId5" action="ppaction://hlinkfile"/>
              </a:rPr>
              <a:t>?</a:t>
            </a:r>
            <a:endParaRPr lang="pl-PL" altLang="pl-PL" sz="3200" b="0" dirty="0" smtClean="0"/>
          </a:p>
          <a:p>
            <a:pPr eaLnBrk="1" hangingPunct="1"/>
            <a:r>
              <a:rPr lang="pl-PL" altLang="pl-PL" sz="3200" b="0" dirty="0" smtClean="0">
                <a:hlinkClick r:id="rId6" action="ppaction://hlinkfile"/>
              </a:rPr>
              <a:t>Potęga </a:t>
            </a:r>
            <a:r>
              <a:rPr lang="pl-PL" altLang="pl-PL" sz="3200" b="0" dirty="0">
                <a:hlinkClick r:id="rId6" action="ppaction://hlinkfile"/>
              </a:rPr>
              <a:t>rynku</a:t>
            </a:r>
            <a:endParaRPr lang="pl-PL" altLang="pl-PL" sz="3200" b="0" dirty="0"/>
          </a:p>
        </p:txBody>
      </p:sp>
    </p:spTree>
    <p:extLst>
      <p:ext uri="{BB962C8B-B14F-4D97-AF65-F5344CB8AC3E}">
        <p14:creationId xmlns:p14="http://schemas.microsoft.com/office/powerpoint/2010/main" val="1098898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wipe(right)">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wipe(right)">
                                      <p:cBhvr>
                                        <p:cTn id="20" dur="500"/>
                                        <p:tgtEl>
                                          <p:spTgt spid="204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wipe(left)">
                                      <p:cBhvr>
                                        <p:cTn id="2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Kapitalizm to długi, ewolucyjny proces</a:t>
            </a:r>
            <a:endParaRPr lang="pl-PL" dirty="0"/>
          </a:p>
        </p:txBody>
      </p:sp>
      <p:sp>
        <p:nvSpPr>
          <p:cNvPr id="3" name="Symbol zastępczy zawartości 2"/>
          <p:cNvSpPr>
            <a:spLocks noGrp="1"/>
          </p:cNvSpPr>
          <p:nvPr>
            <p:ph idx="1"/>
          </p:nvPr>
        </p:nvSpPr>
        <p:spPr>
          <a:xfrm>
            <a:off x="395536" y="1196975"/>
            <a:ext cx="8748464" cy="5661025"/>
          </a:xfrm>
        </p:spPr>
        <p:txBody>
          <a:bodyPr/>
          <a:lstStyle/>
          <a:p>
            <a:r>
              <a:rPr lang="pl-PL" sz="2000" dirty="0" err="1"/>
              <a:t>Magna</a:t>
            </a:r>
            <a:r>
              <a:rPr lang="pl-PL" sz="2000" dirty="0"/>
              <a:t> </a:t>
            </a:r>
            <a:r>
              <a:rPr lang="pl-PL" sz="2000" dirty="0" err="1"/>
              <a:t>Carta</a:t>
            </a:r>
            <a:r>
              <a:rPr lang="pl-PL" sz="2000" dirty="0"/>
              <a:t> Libertatum (Wielka Karta </a:t>
            </a:r>
            <a:r>
              <a:rPr lang="pl-PL" sz="2000" dirty="0" smtClean="0"/>
              <a:t>Swobód) - </a:t>
            </a:r>
            <a:r>
              <a:rPr lang="pl-PL" sz="2000" dirty="0"/>
              <a:t>1215</a:t>
            </a:r>
          </a:p>
          <a:p>
            <a:pPr lvl="1"/>
            <a:r>
              <a:rPr lang="pl-PL" sz="1600" dirty="0" smtClean="0"/>
              <a:t>„</a:t>
            </a:r>
            <a:r>
              <a:rPr lang="pl-PL" sz="1600" dirty="0" smtClean="0">
                <a:solidFill>
                  <a:srgbClr val="FF0000"/>
                </a:solidFill>
              </a:rPr>
              <a:t>Żaden </a:t>
            </a:r>
            <a:r>
              <a:rPr lang="pl-PL" sz="1600" dirty="0">
                <a:solidFill>
                  <a:srgbClr val="FF0000"/>
                </a:solidFill>
              </a:rPr>
              <a:t>człowiek wolny </a:t>
            </a:r>
            <a:r>
              <a:rPr lang="pl-PL" sz="1600" dirty="0"/>
              <a:t>nie może być pojmany ani uwięziony, pozbawiony mienia, wyjęty spod prawa, wygnany lub w jakikolwiek sposób ciemiężony i ani przeciwko niemu nie wystąpimy, ani nikogo nie wyślemy inaczej, aniżeli na mocy prawomocnego wyroku wydanego przez jemu równych według </a:t>
            </a:r>
            <a:r>
              <a:rPr lang="pl-PL" sz="1600" dirty="0">
                <a:solidFill>
                  <a:srgbClr val="FF0000"/>
                </a:solidFill>
              </a:rPr>
              <a:t>prawa krajowego</a:t>
            </a:r>
            <a:r>
              <a:rPr lang="pl-PL" sz="1600" dirty="0" smtClean="0"/>
              <a:t>.”</a:t>
            </a:r>
          </a:p>
          <a:p>
            <a:r>
              <a:rPr lang="pl-PL" sz="2000" dirty="0"/>
              <a:t>Bill of </a:t>
            </a:r>
            <a:r>
              <a:rPr lang="pl-PL" sz="2000" dirty="0" err="1" smtClean="0"/>
              <a:t>Rights</a:t>
            </a:r>
            <a:r>
              <a:rPr lang="pl-PL" sz="2000" dirty="0" smtClean="0"/>
              <a:t> (Karta prawa) – 1689 (’po drodze’ - </a:t>
            </a:r>
            <a:r>
              <a:rPr lang="pl-PL" sz="2000" i="1" dirty="0" err="1" smtClean="0"/>
              <a:t>Petition</a:t>
            </a:r>
            <a:r>
              <a:rPr lang="pl-PL" sz="2000" i="1" dirty="0" smtClean="0"/>
              <a:t> </a:t>
            </a:r>
            <a:r>
              <a:rPr lang="pl-PL" sz="2000" i="1" dirty="0"/>
              <a:t>of </a:t>
            </a:r>
            <a:r>
              <a:rPr lang="pl-PL" sz="2000" i="1" dirty="0" smtClean="0"/>
              <a:t>Right </a:t>
            </a:r>
            <a:r>
              <a:rPr lang="pl-PL" sz="2000" dirty="0" smtClean="0"/>
              <a:t>z 1628, </a:t>
            </a:r>
            <a:r>
              <a:rPr lang="pl-PL" sz="2000" i="1" dirty="0" err="1" smtClean="0"/>
              <a:t>Habeas</a:t>
            </a:r>
            <a:r>
              <a:rPr lang="pl-PL" sz="2000" i="1" dirty="0" smtClean="0"/>
              <a:t> </a:t>
            </a:r>
            <a:r>
              <a:rPr lang="pl-PL" sz="2000" i="1" dirty="0"/>
              <a:t>Corpus </a:t>
            </a:r>
            <a:r>
              <a:rPr lang="pl-PL" sz="2000" i="1" dirty="0" err="1"/>
              <a:t>Act</a:t>
            </a:r>
            <a:r>
              <a:rPr lang="pl-PL" sz="2000" i="1" dirty="0"/>
              <a:t> </a:t>
            </a:r>
            <a:r>
              <a:rPr lang="pl-PL" sz="2000" dirty="0"/>
              <a:t>z </a:t>
            </a:r>
            <a:r>
              <a:rPr lang="pl-PL" sz="2000" dirty="0" smtClean="0"/>
              <a:t>1679)</a:t>
            </a:r>
          </a:p>
          <a:p>
            <a:pPr lvl="1"/>
            <a:r>
              <a:rPr lang="pl-PL" sz="1600" dirty="0"/>
              <a:t>król nie mógł wykonywać prawa suspensy (czyli zawieszania ustaw parlamentu wobec wszystkich osób) </a:t>
            </a:r>
            <a:r>
              <a:rPr lang="pl-PL" sz="1600" dirty="0">
                <a:solidFill>
                  <a:srgbClr val="FF0000"/>
                </a:solidFill>
              </a:rPr>
              <a:t>bez zgody parlamentu</a:t>
            </a:r>
            <a:r>
              <a:rPr lang="pl-PL" sz="1600" dirty="0"/>
              <a:t>; </a:t>
            </a:r>
            <a:r>
              <a:rPr lang="pl-PL" sz="1600" dirty="0" smtClean="0"/>
              <a:t>król </a:t>
            </a:r>
            <a:r>
              <a:rPr lang="pl-PL" sz="1600" dirty="0"/>
              <a:t>nie mógł </a:t>
            </a:r>
            <a:r>
              <a:rPr lang="pl-PL" sz="1600" dirty="0">
                <a:solidFill>
                  <a:srgbClr val="FF0000"/>
                </a:solidFill>
              </a:rPr>
              <a:t>nakładać podatków bez zgody parlamentu</a:t>
            </a:r>
            <a:r>
              <a:rPr lang="pl-PL" sz="1600" dirty="0"/>
              <a:t>; zakaz utrzymywania stałej armii w czasie pokoju; poddani mogli odtąd </a:t>
            </a:r>
            <a:r>
              <a:rPr lang="pl-PL" sz="1600" dirty="0">
                <a:solidFill>
                  <a:srgbClr val="FF0000"/>
                </a:solidFill>
              </a:rPr>
              <a:t>wnosić petycje </a:t>
            </a:r>
            <a:r>
              <a:rPr lang="pl-PL" sz="1600" dirty="0"/>
              <a:t>w sprawach zarówno publicznych, jak i prywatnych; postulat częstszego zwoływania sesji parlamentu oraz </a:t>
            </a:r>
            <a:r>
              <a:rPr lang="pl-PL" sz="1600" dirty="0">
                <a:solidFill>
                  <a:srgbClr val="FF0000"/>
                </a:solidFill>
              </a:rPr>
              <a:t>wprowadzenie wolności słowa oraz debat; </a:t>
            </a:r>
            <a:r>
              <a:rPr lang="pl-PL" sz="1600" dirty="0" smtClean="0"/>
              <a:t>postulat </a:t>
            </a:r>
            <a:r>
              <a:rPr lang="pl-PL" sz="1600" dirty="0"/>
              <a:t>powoływania na sędziów przysięgłych ludzi uczciwych, którzy nie są stronnikami monarchy.</a:t>
            </a:r>
          </a:p>
          <a:p>
            <a:r>
              <a:rPr lang="pl-PL" sz="2000" dirty="0" err="1" smtClean="0"/>
              <a:t>Declaration</a:t>
            </a:r>
            <a:r>
              <a:rPr lang="pl-PL" sz="2000" dirty="0" smtClean="0"/>
              <a:t> </a:t>
            </a:r>
            <a:r>
              <a:rPr lang="pl-PL" sz="2000" dirty="0"/>
              <a:t>of </a:t>
            </a:r>
            <a:r>
              <a:rPr lang="pl-PL" sz="2000" dirty="0" err="1" smtClean="0"/>
              <a:t>Independence</a:t>
            </a:r>
            <a:r>
              <a:rPr lang="pl-PL" sz="2000" dirty="0" smtClean="0"/>
              <a:t> (</a:t>
            </a:r>
            <a:r>
              <a:rPr lang="pl-PL" sz="2000" dirty="0" err="1" smtClean="0"/>
              <a:t>Deklartacja</a:t>
            </a:r>
            <a:r>
              <a:rPr lang="pl-PL" sz="2000" dirty="0" smtClean="0"/>
              <a:t> niepodległości) – 1776</a:t>
            </a:r>
          </a:p>
          <a:p>
            <a:pPr lvl="1"/>
            <a:r>
              <a:rPr lang="pl-PL" sz="1600" dirty="0" smtClean="0"/>
              <a:t>„Uważamy </a:t>
            </a:r>
            <a:r>
              <a:rPr lang="pl-PL" sz="1600" dirty="0"/>
              <a:t>następujące prawdy za oczywiste: że </a:t>
            </a:r>
            <a:r>
              <a:rPr lang="pl-PL" sz="1600" dirty="0">
                <a:solidFill>
                  <a:srgbClr val="FF0000"/>
                </a:solidFill>
              </a:rPr>
              <a:t>wszyscy</a:t>
            </a:r>
            <a:r>
              <a:rPr lang="pl-PL" sz="1600" dirty="0"/>
              <a:t> ludzie stworzeni są </a:t>
            </a:r>
            <a:r>
              <a:rPr lang="pl-PL" sz="1600" dirty="0">
                <a:solidFill>
                  <a:srgbClr val="FF0000"/>
                </a:solidFill>
              </a:rPr>
              <a:t>równymi</a:t>
            </a:r>
            <a:r>
              <a:rPr lang="pl-PL" sz="1600" dirty="0"/>
              <a:t>, że Stwórca obdarzył ich pewnymi nienaruszalnymi prawami, że w skład tych praw wchodzi </a:t>
            </a:r>
            <a:r>
              <a:rPr lang="pl-PL" sz="1600" dirty="0">
                <a:solidFill>
                  <a:srgbClr val="FF0000"/>
                </a:solidFill>
              </a:rPr>
              <a:t>życie, wolność i swoboda ubiegania się o szczęście</a:t>
            </a:r>
            <a:r>
              <a:rPr lang="pl-PL" sz="1600" dirty="0"/>
              <a:t>, </a:t>
            </a:r>
            <a:r>
              <a:rPr lang="pl-PL" sz="1600" dirty="0" smtClean="0"/>
              <a:t>…”</a:t>
            </a:r>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spTree>
    <p:extLst>
      <p:ext uri="{BB962C8B-B14F-4D97-AF65-F5344CB8AC3E}">
        <p14:creationId xmlns:p14="http://schemas.microsoft.com/office/powerpoint/2010/main" val="5219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Kapitalizm w Polsce – stracona okazja</a:t>
            </a:r>
            <a:endParaRPr lang="pl-PL" dirty="0"/>
          </a:p>
        </p:txBody>
      </p:sp>
      <p:sp>
        <p:nvSpPr>
          <p:cNvPr id="3" name="Symbol zastępczy zawartości 2"/>
          <p:cNvSpPr>
            <a:spLocks noGrp="1"/>
          </p:cNvSpPr>
          <p:nvPr>
            <p:ph idx="1"/>
          </p:nvPr>
        </p:nvSpPr>
        <p:spPr>
          <a:xfrm>
            <a:off x="395536" y="1196975"/>
            <a:ext cx="8748464" cy="5661025"/>
          </a:xfrm>
        </p:spPr>
        <p:txBody>
          <a:bodyPr/>
          <a:lstStyle/>
          <a:p>
            <a:r>
              <a:rPr lang="it-IT" sz="2800" dirty="0" smtClean="0"/>
              <a:t>Nihil </a:t>
            </a:r>
            <a:r>
              <a:rPr lang="it-IT" sz="2800" dirty="0"/>
              <a:t>novi nisi commune </a:t>
            </a:r>
            <a:r>
              <a:rPr lang="it-IT" sz="2800" dirty="0" smtClean="0"/>
              <a:t>consensu</a:t>
            </a:r>
            <a:r>
              <a:rPr lang="pl-PL" sz="2800" dirty="0" smtClean="0"/>
              <a:t> (</a:t>
            </a:r>
            <a:r>
              <a:rPr lang="pl-PL" sz="2800" i="1" dirty="0"/>
              <a:t>Konstytucja Sejmu Radomskiego 1505 </a:t>
            </a:r>
            <a:r>
              <a:rPr lang="pl-PL" sz="2800" i="1" dirty="0" smtClean="0"/>
              <a:t>roku)</a:t>
            </a:r>
          </a:p>
          <a:p>
            <a:pPr lvl="1"/>
            <a:r>
              <a:rPr lang="pl-PL" sz="2000" dirty="0"/>
              <a:t>„odtąd na przyszłe, wieczne czasy nic nowego (</a:t>
            </a:r>
            <a:r>
              <a:rPr lang="pl-PL" sz="2000" i="1" dirty="0"/>
              <a:t>nihil </a:t>
            </a:r>
            <a:r>
              <a:rPr lang="pl-PL" sz="2000" i="1" dirty="0" err="1"/>
              <a:t>novi</a:t>
            </a:r>
            <a:r>
              <a:rPr lang="pl-PL" sz="2000" dirty="0"/>
              <a:t>) stanowione być nie ma przez nas i </a:t>
            </a:r>
            <a:r>
              <a:rPr lang="pl-PL" sz="2000" dirty="0" smtClean="0"/>
              <a:t>naszych </a:t>
            </a:r>
            <a:r>
              <a:rPr lang="pl-PL" sz="2000" dirty="0"/>
              <a:t>następców bez wspólnej zgody senatorów i posłów ziemskich, co by było z ujmą i ku </a:t>
            </a:r>
            <a:r>
              <a:rPr lang="pl-PL" sz="2000" dirty="0" err="1"/>
              <a:t>uciążeniu</a:t>
            </a:r>
            <a:r>
              <a:rPr lang="pl-PL" sz="2000" dirty="0"/>
              <a:t> Rzeczypospolitej oraz z czyjąkolwiek szkodą i krzywdą </a:t>
            </a:r>
            <a:r>
              <a:rPr lang="pl-PL" sz="2000" dirty="0" smtClean="0"/>
              <a:t>prywatną</a:t>
            </a:r>
            <a:r>
              <a:rPr lang="pl-PL" sz="2000" dirty="0"/>
              <a:t>, tudzież zmierzało ku odmianie prawa ogólnego i wolności publicznej</a:t>
            </a:r>
            <a:r>
              <a:rPr lang="pl-PL" sz="2000" dirty="0" smtClean="0"/>
              <a:t>”.</a:t>
            </a:r>
          </a:p>
          <a:p>
            <a:r>
              <a:rPr lang="pl-PL" sz="2800" dirty="0" smtClean="0"/>
              <a:t>Artykuły henrykowskie – 1573 r.</a:t>
            </a:r>
          </a:p>
          <a:p>
            <a:pPr lvl="1"/>
            <a:r>
              <a:rPr lang="pl-PL" sz="2000" dirty="0" smtClean="0"/>
              <a:t>gwarancja podstawowych praw Rzeczypospolitej, w </a:t>
            </a:r>
            <a:r>
              <a:rPr lang="pl-PL" sz="2000" dirty="0"/>
              <a:t>tym 1) nienaruszalność wolnej elekcji władcy przez ogół szlachty (</a:t>
            </a:r>
            <a:r>
              <a:rPr lang="pl-PL" sz="2000" dirty="0" err="1"/>
              <a:t>viritim</a:t>
            </a:r>
            <a:r>
              <a:rPr lang="pl-PL" sz="2000" dirty="0"/>
              <a:t>), 2) zasady pokoju religijnego wypracowane w akcie konfederacji warszawskiej, 3) współdecydowanie o sprawach państwa przez króla, senat i sejm, 4) kompetencje ustawodawcze spoczywały w gestii sejmu, 5) prawo do wypowiedzenie posłuszeństwo królowi przez szlachtę, jeśli ten złamałby prawo, 6) powołanie senatorów-rezydentów, będących ciałem doradczym króla.</a:t>
            </a:r>
            <a:endParaRPr lang="it-IT" sz="2000" dirty="0"/>
          </a:p>
          <a:p>
            <a:pPr lvl="1"/>
            <a:endParaRPr lang="pl-PL" sz="2000" dirty="0"/>
          </a:p>
          <a:p>
            <a:endParaRPr lang="pl-PL" sz="2800" dirty="0"/>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spTree>
    <p:extLst>
      <p:ext uri="{BB962C8B-B14F-4D97-AF65-F5344CB8AC3E}">
        <p14:creationId xmlns:p14="http://schemas.microsoft.com/office/powerpoint/2010/main" val="3258707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r>
              <a:rPr lang="pl-PL" altLang="en-US" smtClean="0"/>
              <a:t>World GDP per capita; 1-2003 A.D.</a:t>
            </a:r>
          </a:p>
        </p:txBody>
      </p:sp>
      <p:sp>
        <p:nvSpPr>
          <p:cNvPr id="17411"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en-US" sz="1200" dirty="0" smtClean="0">
                <a:solidFill>
                  <a:schemeClr val="tx2"/>
                </a:solidFill>
              </a:rPr>
              <a:t>Witold Kwaśnicki (INE, </a:t>
            </a:r>
            <a:r>
              <a:rPr lang="pl-PL" altLang="en-US" sz="1200" dirty="0" err="1" smtClean="0">
                <a:solidFill>
                  <a:schemeClr val="tx2"/>
                </a:solidFill>
              </a:rPr>
              <a:t>UWr</a:t>
            </a:r>
            <a:r>
              <a:rPr lang="pl-PL" altLang="en-US" sz="1200" dirty="0" smtClean="0">
                <a:solidFill>
                  <a:schemeClr val="tx2"/>
                </a:solidFill>
              </a:rPr>
              <a:t>)</a:t>
            </a:r>
          </a:p>
        </p:txBody>
      </p:sp>
      <p:pic>
        <p:nvPicPr>
          <p:cNvPr id="17412" name="Picture 2" descr="C:\Teksty\Dydaktyka\Programy kursow\Wyklady z ekonomii\Modern Microeconomics\Teksty do Microeconomics\World_GDP_Capita_1-2003_A.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625"/>
          <a:stretch>
            <a:fillRect/>
          </a:stretch>
        </p:blipFill>
        <p:spPr>
          <a:xfrm>
            <a:off x="714375" y="1000125"/>
            <a:ext cx="7643813" cy="5627688"/>
          </a:xfrm>
          <a:noFill/>
        </p:spPr>
      </p:pic>
      <p:sp>
        <p:nvSpPr>
          <p:cNvPr id="5" name="Prostokąt 4"/>
          <p:cNvSpPr/>
          <p:nvPr/>
        </p:nvSpPr>
        <p:spPr bwMode="auto">
          <a:xfrm>
            <a:off x="7643813" y="1071563"/>
            <a:ext cx="785812" cy="435768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a:lstStyle/>
          <a:p>
            <a:pPr>
              <a:defRPr/>
            </a:pPr>
            <a:endParaRPr lang="pl-PL">
              <a:solidFill>
                <a:schemeClr val="tx1"/>
              </a:solidFill>
            </a:endParaRPr>
          </a:p>
        </p:txBody>
      </p:sp>
      <p:sp>
        <p:nvSpPr>
          <p:cNvPr id="6" name="Oval 264"/>
          <p:cNvSpPr>
            <a:spLocks noChangeArrowheads="1"/>
          </p:cNvSpPr>
          <p:nvPr/>
        </p:nvSpPr>
        <p:spPr bwMode="auto">
          <a:xfrm>
            <a:off x="6550025" y="5186363"/>
            <a:ext cx="117475" cy="439737"/>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7" name="Oval 264"/>
          <p:cNvSpPr>
            <a:spLocks noChangeArrowheads="1"/>
          </p:cNvSpPr>
          <p:nvPr/>
        </p:nvSpPr>
        <p:spPr bwMode="auto">
          <a:xfrm>
            <a:off x="6880225" y="5149850"/>
            <a:ext cx="117475" cy="439738"/>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8" name="Oval 264"/>
          <p:cNvSpPr>
            <a:spLocks noChangeArrowheads="1"/>
          </p:cNvSpPr>
          <p:nvPr/>
        </p:nvSpPr>
        <p:spPr bwMode="auto">
          <a:xfrm>
            <a:off x="7215188" y="5122863"/>
            <a:ext cx="117475" cy="439737"/>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9" name="Oval 264"/>
          <p:cNvSpPr>
            <a:spLocks noChangeArrowheads="1"/>
          </p:cNvSpPr>
          <p:nvPr/>
        </p:nvSpPr>
        <p:spPr bwMode="auto">
          <a:xfrm>
            <a:off x="7554913" y="5119688"/>
            <a:ext cx="117475" cy="439737"/>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10" name="Oval 264"/>
          <p:cNvSpPr>
            <a:spLocks noChangeArrowheads="1"/>
          </p:cNvSpPr>
          <p:nvPr/>
        </p:nvSpPr>
        <p:spPr bwMode="auto">
          <a:xfrm>
            <a:off x="1214438" y="5072063"/>
            <a:ext cx="571500" cy="714375"/>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11" name="Oval 264"/>
          <p:cNvSpPr>
            <a:spLocks noChangeArrowheads="1"/>
          </p:cNvSpPr>
          <p:nvPr/>
        </p:nvSpPr>
        <p:spPr bwMode="auto">
          <a:xfrm>
            <a:off x="4572000" y="5072063"/>
            <a:ext cx="571500" cy="714375"/>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12" name="Oval 264"/>
          <p:cNvSpPr>
            <a:spLocks noChangeArrowheads="1"/>
          </p:cNvSpPr>
          <p:nvPr/>
        </p:nvSpPr>
        <p:spPr bwMode="auto">
          <a:xfrm>
            <a:off x="1555750" y="5178425"/>
            <a:ext cx="117475" cy="439738"/>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
        <p:nvSpPr>
          <p:cNvPr id="13" name="Oval 264"/>
          <p:cNvSpPr>
            <a:spLocks noChangeArrowheads="1"/>
          </p:cNvSpPr>
          <p:nvPr/>
        </p:nvSpPr>
        <p:spPr bwMode="auto">
          <a:xfrm>
            <a:off x="4881563" y="5202238"/>
            <a:ext cx="117475" cy="439737"/>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8" fill="hold" grpId="0" nodeType="clickEffect">
                                  <p:stCondLst>
                                    <p:cond delay="0"/>
                                  </p:stCondLst>
                                  <p:childTnLst>
                                    <p:animEffect transition="out" filter="wipe(lef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reeman tab132 s318"/>
          <p:cNvPicPr>
            <a:picLocks noChangeAspect="1" noChangeArrowheads="1"/>
          </p:cNvPicPr>
          <p:nvPr/>
        </p:nvPicPr>
        <p:blipFill>
          <a:blip r:embed="rId3">
            <a:extLst>
              <a:ext uri="{28A0092B-C50C-407E-A947-70E740481C1C}">
                <a14:useLocalDpi xmlns:a14="http://schemas.microsoft.com/office/drawing/2010/main" val="0"/>
              </a:ext>
            </a:extLst>
          </a:blip>
          <a:srcRect t="11809"/>
          <a:stretch>
            <a:fillRect/>
          </a:stretch>
        </p:blipFill>
        <p:spPr bwMode="auto">
          <a:xfrm>
            <a:off x="385763" y="1484313"/>
            <a:ext cx="8610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1169988" y="0"/>
            <a:ext cx="8243887" cy="795338"/>
          </a:xfrm>
        </p:spPr>
        <p:txBody>
          <a:bodyPr/>
          <a:lstStyle/>
          <a:p>
            <a:pPr eaLnBrk="1" hangingPunct="1"/>
            <a:r>
              <a:rPr lang="pl-PL" altLang="pl-PL" sz="3600" smtClean="0"/>
              <a:t>National Income ($ USA 1960 r.)</a:t>
            </a:r>
            <a:endParaRPr lang="pl-PL" altLang="en-US" sz="3600" smtClean="0"/>
          </a:p>
        </p:txBody>
      </p:sp>
      <p:sp>
        <p:nvSpPr>
          <p:cNvPr id="5" name="Rectangle 8"/>
          <p:cNvSpPr>
            <a:spLocks noChangeArrowheads="1"/>
          </p:cNvSpPr>
          <p:nvPr/>
        </p:nvSpPr>
        <p:spPr bwMode="auto">
          <a:xfrm>
            <a:off x="2843213" y="2276475"/>
            <a:ext cx="936625" cy="32639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6" name="Rectangle 8"/>
          <p:cNvSpPr>
            <a:spLocks noChangeArrowheads="1"/>
          </p:cNvSpPr>
          <p:nvPr/>
        </p:nvSpPr>
        <p:spPr bwMode="auto">
          <a:xfrm>
            <a:off x="5292725" y="2276475"/>
            <a:ext cx="935038" cy="32639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7" name="Rectangle 8"/>
          <p:cNvSpPr>
            <a:spLocks noChangeArrowheads="1"/>
          </p:cNvSpPr>
          <p:nvPr/>
        </p:nvSpPr>
        <p:spPr bwMode="auto">
          <a:xfrm>
            <a:off x="6659563" y="2282825"/>
            <a:ext cx="2336800" cy="32639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8" name="Rectangle 8"/>
          <p:cNvSpPr>
            <a:spLocks noChangeArrowheads="1"/>
          </p:cNvSpPr>
          <p:nvPr/>
        </p:nvSpPr>
        <p:spPr bwMode="auto">
          <a:xfrm>
            <a:off x="2995613" y="3357563"/>
            <a:ext cx="639762" cy="287337"/>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9" name="Rectangle 8"/>
          <p:cNvSpPr>
            <a:spLocks noChangeArrowheads="1"/>
          </p:cNvSpPr>
          <p:nvPr/>
        </p:nvSpPr>
        <p:spPr bwMode="auto">
          <a:xfrm>
            <a:off x="5435600" y="3354388"/>
            <a:ext cx="649288" cy="29051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0" name="Rectangle 8"/>
          <p:cNvSpPr>
            <a:spLocks noChangeArrowheads="1"/>
          </p:cNvSpPr>
          <p:nvPr/>
        </p:nvSpPr>
        <p:spPr bwMode="auto">
          <a:xfrm>
            <a:off x="2995613" y="4508500"/>
            <a:ext cx="639762" cy="2889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1" name="Rectangle 8"/>
          <p:cNvSpPr>
            <a:spLocks noChangeArrowheads="1"/>
          </p:cNvSpPr>
          <p:nvPr/>
        </p:nvSpPr>
        <p:spPr bwMode="auto">
          <a:xfrm>
            <a:off x="5435600" y="4505325"/>
            <a:ext cx="649288" cy="2921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2" name="Rectangle 8"/>
          <p:cNvSpPr>
            <a:spLocks noChangeArrowheads="1"/>
          </p:cNvSpPr>
          <p:nvPr/>
        </p:nvSpPr>
        <p:spPr bwMode="auto">
          <a:xfrm>
            <a:off x="2968625" y="5205413"/>
            <a:ext cx="639763" cy="287337"/>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3" name="Rectangle 8"/>
          <p:cNvSpPr>
            <a:spLocks noChangeArrowheads="1"/>
          </p:cNvSpPr>
          <p:nvPr/>
        </p:nvSpPr>
        <p:spPr bwMode="auto">
          <a:xfrm>
            <a:off x="5408613" y="5202238"/>
            <a:ext cx="647700" cy="29051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4" name="Rectangle 8"/>
          <p:cNvSpPr>
            <a:spLocks noChangeArrowheads="1"/>
          </p:cNvSpPr>
          <p:nvPr/>
        </p:nvSpPr>
        <p:spPr bwMode="auto">
          <a:xfrm>
            <a:off x="2967797" y="3867462"/>
            <a:ext cx="639762" cy="22422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
        <p:nvSpPr>
          <p:cNvPr id="15" name="Rectangle 8"/>
          <p:cNvSpPr>
            <a:spLocks noChangeArrowheads="1"/>
          </p:cNvSpPr>
          <p:nvPr/>
        </p:nvSpPr>
        <p:spPr bwMode="auto">
          <a:xfrm>
            <a:off x="5427924" y="3852472"/>
            <a:ext cx="649288" cy="22740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pl-PL"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pl-PL" altLang="pl-PL" sz="2800" dirty="0" smtClean="0"/>
              <a:t>Konwergencja – dzięki czemu?</a:t>
            </a:r>
            <a:endParaRPr lang="en-GB" altLang="pl-PL" sz="2800" dirty="0" smtClean="0"/>
          </a:p>
        </p:txBody>
      </p:sp>
      <p:pic>
        <p:nvPicPr>
          <p:cNvPr id="29700" name="Picture 3" descr="GDP per capita XX centu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750"/>
          <a:stretch>
            <a:fillRect/>
          </a:stretch>
        </p:blipFill>
        <p:spPr>
          <a:xfrm>
            <a:off x="827088" y="1135063"/>
            <a:ext cx="7348537" cy="5722937"/>
          </a:xfrm>
        </p:spPr>
      </p:pic>
      <p:sp>
        <p:nvSpPr>
          <p:cNvPr id="5" name="Line 4"/>
          <p:cNvSpPr>
            <a:spLocks noChangeShapeType="1"/>
          </p:cNvSpPr>
          <p:nvPr/>
        </p:nvSpPr>
        <p:spPr bwMode="auto">
          <a:xfrm flipV="1">
            <a:off x="134910" y="1641839"/>
            <a:ext cx="7866089" cy="2615368"/>
          </a:xfrm>
          <a:prstGeom prst="line">
            <a:avLst/>
          </a:prstGeom>
          <a:noFill/>
          <a:ln w="381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
        <p:nvSpPr>
          <p:cNvPr id="6" name="Line 4"/>
          <p:cNvSpPr>
            <a:spLocks noChangeShapeType="1"/>
          </p:cNvSpPr>
          <p:nvPr/>
        </p:nvSpPr>
        <p:spPr bwMode="auto">
          <a:xfrm flipV="1">
            <a:off x="104931" y="2285998"/>
            <a:ext cx="7824633" cy="1911247"/>
          </a:xfrm>
          <a:prstGeom prst="line">
            <a:avLst/>
          </a:prstGeom>
          <a:noFill/>
          <a:ln w="38100">
            <a:solidFill>
              <a:srgbClr val="0070C0"/>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
        <p:nvSpPr>
          <p:cNvPr id="7" name="Line 4"/>
          <p:cNvSpPr>
            <a:spLocks noChangeShapeType="1"/>
          </p:cNvSpPr>
          <p:nvPr/>
        </p:nvSpPr>
        <p:spPr bwMode="auto">
          <a:xfrm flipV="1">
            <a:off x="165994" y="2221819"/>
            <a:ext cx="7866090" cy="3857625"/>
          </a:xfrm>
          <a:prstGeom prst="line">
            <a:avLst/>
          </a:prstGeom>
          <a:noFill/>
          <a:ln w="38100">
            <a:solidFill>
              <a:srgbClr val="00B050"/>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
        <p:nvSpPr>
          <p:cNvPr id="8" name="Line 4"/>
          <p:cNvSpPr>
            <a:spLocks noChangeShapeType="1"/>
          </p:cNvSpPr>
          <p:nvPr/>
        </p:nvSpPr>
        <p:spPr bwMode="auto">
          <a:xfrm flipV="1">
            <a:off x="165994" y="2143124"/>
            <a:ext cx="7763569" cy="2798043"/>
          </a:xfrm>
          <a:prstGeom prst="line">
            <a:avLst/>
          </a:prstGeom>
          <a:noFill/>
          <a:ln w="38100">
            <a:solidFill>
              <a:srgbClr val="FF6699"/>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1484784"/>
            <a:ext cx="3384550" cy="1944216"/>
          </a:xfrm>
        </p:spPr>
        <p:txBody>
          <a:bodyPr/>
          <a:lstStyle/>
          <a:p>
            <a:pPr eaLnBrk="1" hangingPunct="1"/>
            <a:r>
              <a:rPr lang="pl-PL" altLang="en-US" sz="2800" dirty="0" smtClean="0"/>
              <a:t>Dlaczego nie wszystkie kraje doświadczają konwergencji?</a:t>
            </a:r>
          </a:p>
        </p:txBody>
      </p:sp>
      <p:pic>
        <p:nvPicPr>
          <p:cNvPr id="30723" name="Picture 3" descr="Rys 3-8 konwergenc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025"/>
          <a:stretch>
            <a:fillRect/>
          </a:stretch>
        </p:blipFill>
        <p:spPr>
          <a:xfrm>
            <a:off x="3924300" y="260350"/>
            <a:ext cx="4375150" cy="6332538"/>
          </a:xfrm>
          <a:noFill/>
        </p:spPr>
      </p:pic>
      <p:sp>
        <p:nvSpPr>
          <p:cNvPr id="230404" name="Line 4"/>
          <p:cNvSpPr>
            <a:spLocks noChangeShapeType="1"/>
          </p:cNvSpPr>
          <p:nvPr/>
        </p:nvSpPr>
        <p:spPr bwMode="auto">
          <a:xfrm>
            <a:off x="5003800" y="4149725"/>
            <a:ext cx="2736850" cy="1150938"/>
          </a:xfrm>
          <a:prstGeom prst="line">
            <a:avLst/>
          </a:prstGeom>
          <a:noFill/>
          <a:ln w="381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
        <p:nvSpPr>
          <p:cNvPr id="230405" name="Oval 5"/>
          <p:cNvSpPr>
            <a:spLocks noChangeArrowheads="1"/>
          </p:cNvSpPr>
          <p:nvPr/>
        </p:nvSpPr>
        <p:spPr bwMode="auto">
          <a:xfrm rot="-2640000">
            <a:off x="4140200" y="3789363"/>
            <a:ext cx="1511300" cy="2833687"/>
          </a:xfrm>
          <a:prstGeom prst="ellipse">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pl-PL" altLang="en-US" sz="1800">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dissolve">
                                      <p:cBhvr>
                                        <p:cTn id="7" dur="500"/>
                                        <p:tgtEl>
                                          <p:spTgt spid="230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04"/>
                                        </p:tgtEl>
                                        <p:attrNameLst>
                                          <p:attrName>style.visibility</p:attrName>
                                        </p:attrNameLst>
                                      </p:cBhvr>
                                      <p:to>
                                        <p:strVal val="visible"/>
                                      </p:to>
                                    </p:set>
                                    <p:animEffect transition="in" filter="wipe(left)">
                                      <p:cBhvr>
                                        <p:cTn id="12" dur="5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P spid="2304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200" smtClean="0">
                <a:solidFill>
                  <a:schemeClr val="tx2"/>
                </a:solidFill>
              </a:rPr>
              <a:t>Witold Kwaśnicki (INE, UWr), Notatki do wykładów</a:t>
            </a:r>
          </a:p>
        </p:txBody>
      </p:sp>
      <p:sp>
        <p:nvSpPr>
          <p:cNvPr id="300036" name="Rectangle 4"/>
          <p:cNvSpPr>
            <a:spLocks noGrp="1" noChangeArrowheads="1"/>
          </p:cNvSpPr>
          <p:nvPr>
            <p:ph type="title"/>
          </p:nvPr>
        </p:nvSpPr>
        <p:spPr/>
        <p:txBody>
          <a:bodyPr/>
          <a:lstStyle/>
          <a:p>
            <a:pPr eaLnBrk="1" hangingPunct="1"/>
            <a:r>
              <a:rPr lang="pl-PL" altLang="pl-PL" smtClean="0"/>
              <a:t>Różnorodność i rozwój</a:t>
            </a:r>
          </a:p>
        </p:txBody>
      </p:sp>
      <p:sp>
        <p:nvSpPr>
          <p:cNvPr id="31748" name="Rectangle 6"/>
          <p:cNvSpPr>
            <a:spLocks noChangeArrowheads="1"/>
          </p:cNvSpPr>
          <p:nvPr/>
        </p:nvSpPr>
        <p:spPr bwMode="auto">
          <a:xfrm>
            <a:off x="0"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l-PL" altLang="pl-PL"/>
          </a:p>
        </p:txBody>
      </p:sp>
      <p:sp>
        <p:nvSpPr>
          <p:cNvPr id="300042" name="Line 10"/>
          <p:cNvSpPr>
            <a:spLocks noChangeShapeType="1"/>
          </p:cNvSpPr>
          <p:nvPr/>
        </p:nvSpPr>
        <p:spPr bwMode="auto">
          <a:xfrm flipV="1">
            <a:off x="539750" y="1555750"/>
            <a:ext cx="0" cy="4465638"/>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l-PL"/>
          </a:p>
        </p:txBody>
      </p:sp>
      <p:sp>
        <p:nvSpPr>
          <p:cNvPr id="300043" name="Freeform 11"/>
          <p:cNvSpPr>
            <a:spLocks/>
          </p:cNvSpPr>
          <p:nvPr/>
        </p:nvSpPr>
        <p:spPr bwMode="auto">
          <a:xfrm>
            <a:off x="539750" y="6008688"/>
            <a:ext cx="7969250" cy="42862"/>
          </a:xfrm>
          <a:custGeom>
            <a:avLst/>
            <a:gdLst>
              <a:gd name="T0" fmla="*/ 0 w 5020"/>
              <a:gd name="T1" fmla="*/ 2147483647 h 27"/>
              <a:gd name="T2" fmla="*/ 2147483647 w 5020"/>
              <a:gd name="T3" fmla="*/ 0 h 27"/>
              <a:gd name="T4" fmla="*/ 0 60000 65536"/>
              <a:gd name="T5" fmla="*/ 0 60000 65536"/>
              <a:gd name="T6" fmla="*/ 0 w 5020"/>
              <a:gd name="T7" fmla="*/ 0 h 27"/>
              <a:gd name="T8" fmla="*/ 5020 w 5020"/>
              <a:gd name="T9" fmla="*/ 27 h 27"/>
            </a:gdLst>
            <a:ahLst/>
            <a:cxnLst>
              <a:cxn ang="T4">
                <a:pos x="T0" y="T1"/>
              </a:cxn>
              <a:cxn ang="T5">
                <a:pos x="T2" y="T3"/>
              </a:cxn>
            </a:cxnLst>
            <a:rect l="T6" t="T7" r="T8" b="T9"/>
            <a:pathLst>
              <a:path w="5020" h="27">
                <a:moveTo>
                  <a:pt x="0" y="27"/>
                </a:moveTo>
                <a:lnTo>
                  <a:pt x="5020" y="0"/>
                </a:lnTo>
              </a:path>
            </a:pathLst>
          </a:cu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pl-PL"/>
          </a:p>
        </p:txBody>
      </p:sp>
      <p:sp>
        <p:nvSpPr>
          <p:cNvPr id="300044" name="Text Box 12"/>
          <p:cNvSpPr txBox="1">
            <a:spLocks noChangeArrowheads="1"/>
          </p:cNvSpPr>
          <p:nvPr/>
        </p:nvSpPr>
        <p:spPr bwMode="auto">
          <a:xfrm>
            <a:off x="34925" y="1268413"/>
            <a:ext cx="3084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Udział osób o danym dochodzie </a:t>
            </a:r>
          </a:p>
        </p:txBody>
      </p:sp>
      <p:sp>
        <p:nvSpPr>
          <p:cNvPr id="300045" name="Text Box 13"/>
          <p:cNvSpPr txBox="1">
            <a:spLocks noChangeArrowheads="1"/>
          </p:cNvSpPr>
          <p:nvPr/>
        </p:nvSpPr>
        <p:spPr bwMode="auto">
          <a:xfrm>
            <a:off x="2195513" y="3284538"/>
            <a:ext cx="2732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duża różnorodność w roku T</a:t>
            </a:r>
          </a:p>
        </p:txBody>
      </p:sp>
      <p:sp>
        <p:nvSpPr>
          <p:cNvPr id="300046" name="Text Box 14"/>
          <p:cNvSpPr txBox="1">
            <a:spLocks noChangeArrowheads="1"/>
          </p:cNvSpPr>
          <p:nvPr/>
        </p:nvSpPr>
        <p:spPr bwMode="auto">
          <a:xfrm>
            <a:off x="1979613" y="1628775"/>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mała różnorodność w roku T</a:t>
            </a:r>
          </a:p>
        </p:txBody>
      </p:sp>
      <p:sp>
        <p:nvSpPr>
          <p:cNvPr id="300049" name="Text Box 17"/>
          <p:cNvSpPr txBox="1">
            <a:spLocks noChangeArrowheads="1"/>
          </p:cNvSpPr>
          <p:nvPr/>
        </p:nvSpPr>
        <p:spPr bwMode="auto">
          <a:xfrm>
            <a:off x="6156325" y="6453188"/>
            <a:ext cx="2684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Dochód narodowy na osobę</a:t>
            </a:r>
          </a:p>
        </p:txBody>
      </p:sp>
      <p:sp>
        <p:nvSpPr>
          <p:cNvPr id="300067" name="Freeform 35"/>
          <p:cNvSpPr>
            <a:spLocks/>
          </p:cNvSpPr>
          <p:nvPr/>
        </p:nvSpPr>
        <p:spPr bwMode="auto">
          <a:xfrm>
            <a:off x="1384300" y="1828800"/>
            <a:ext cx="984250" cy="4179888"/>
          </a:xfrm>
          <a:custGeom>
            <a:avLst/>
            <a:gdLst>
              <a:gd name="T0" fmla="*/ 0 w 620"/>
              <a:gd name="T1" fmla="*/ 2147483647 h 2633"/>
              <a:gd name="T2" fmla="*/ 2147483647 w 620"/>
              <a:gd name="T3" fmla="*/ 2147483647 h 2633"/>
              <a:gd name="T4" fmla="*/ 2147483647 w 620"/>
              <a:gd name="T5" fmla="*/ 2147483647 h 2633"/>
              <a:gd name="T6" fmla="*/ 2147483647 w 620"/>
              <a:gd name="T7" fmla="*/ 2147483647 h 2633"/>
              <a:gd name="T8" fmla="*/ 2147483647 w 620"/>
              <a:gd name="T9" fmla="*/ 2147483647 h 2633"/>
              <a:gd name="T10" fmla="*/ 2147483647 w 620"/>
              <a:gd name="T11" fmla="*/ 2147483647 h 2633"/>
              <a:gd name="T12" fmla="*/ 2147483647 w 620"/>
              <a:gd name="T13" fmla="*/ 2147483647 h 2633"/>
              <a:gd name="T14" fmla="*/ 2147483647 w 620"/>
              <a:gd name="T15" fmla="*/ 2147483647 h 2633"/>
              <a:gd name="T16" fmla="*/ 2147483647 w 620"/>
              <a:gd name="T17" fmla="*/ 2147483647 h 2633"/>
              <a:gd name="T18" fmla="*/ 2147483647 w 620"/>
              <a:gd name="T19" fmla="*/ 2147483647 h 2633"/>
              <a:gd name="T20" fmla="*/ 2147483647 w 620"/>
              <a:gd name="T21" fmla="*/ 2147483647 h 2633"/>
              <a:gd name="T22" fmla="*/ 2147483647 w 620"/>
              <a:gd name="T23" fmla="*/ 2147483647 h 2633"/>
              <a:gd name="T24" fmla="*/ 2147483647 w 620"/>
              <a:gd name="T25" fmla="*/ 2147483647 h 2633"/>
              <a:gd name="T26" fmla="*/ 2147483647 w 620"/>
              <a:gd name="T27" fmla="*/ 2147483647 h 2633"/>
              <a:gd name="T28" fmla="*/ 2147483647 w 620"/>
              <a:gd name="T29" fmla="*/ 2147483647 h 2633"/>
              <a:gd name="T30" fmla="*/ 2147483647 w 620"/>
              <a:gd name="T31" fmla="*/ 2147483647 h 26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0"/>
              <a:gd name="T49" fmla="*/ 0 h 2633"/>
              <a:gd name="T50" fmla="*/ 620 w 620"/>
              <a:gd name="T51" fmla="*/ 2633 h 26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0" h="2633">
                <a:moveTo>
                  <a:pt x="0" y="2633"/>
                </a:moveTo>
                <a:cubicBezTo>
                  <a:pt x="19" y="2618"/>
                  <a:pt x="86" y="2597"/>
                  <a:pt x="116" y="2544"/>
                </a:cubicBezTo>
                <a:cubicBezTo>
                  <a:pt x="146" y="2491"/>
                  <a:pt x="164" y="2466"/>
                  <a:pt x="182" y="2315"/>
                </a:cubicBezTo>
                <a:cubicBezTo>
                  <a:pt x="200" y="2164"/>
                  <a:pt x="215" y="1847"/>
                  <a:pt x="227" y="1635"/>
                </a:cubicBezTo>
                <a:cubicBezTo>
                  <a:pt x="239" y="1423"/>
                  <a:pt x="246" y="1257"/>
                  <a:pt x="256" y="1044"/>
                </a:cubicBezTo>
                <a:cubicBezTo>
                  <a:pt x="266" y="831"/>
                  <a:pt x="278" y="521"/>
                  <a:pt x="286" y="358"/>
                </a:cubicBezTo>
                <a:cubicBezTo>
                  <a:pt x="294" y="195"/>
                  <a:pt x="296" y="127"/>
                  <a:pt x="304" y="68"/>
                </a:cubicBezTo>
                <a:cubicBezTo>
                  <a:pt x="312" y="9"/>
                  <a:pt x="323" y="0"/>
                  <a:pt x="332" y="1"/>
                </a:cubicBezTo>
                <a:cubicBezTo>
                  <a:pt x="341" y="2"/>
                  <a:pt x="350" y="19"/>
                  <a:pt x="356" y="72"/>
                </a:cubicBezTo>
                <a:cubicBezTo>
                  <a:pt x="362" y="125"/>
                  <a:pt x="364" y="197"/>
                  <a:pt x="369" y="321"/>
                </a:cubicBezTo>
                <a:cubicBezTo>
                  <a:pt x="374" y="445"/>
                  <a:pt x="382" y="665"/>
                  <a:pt x="388" y="816"/>
                </a:cubicBezTo>
                <a:cubicBezTo>
                  <a:pt x="394" y="967"/>
                  <a:pt x="397" y="1053"/>
                  <a:pt x="408" y="1227"/>
                </a:cubicBezTo>
                <a:cubicBezTo>
                  <a:pt x="419" y="1401"/>
                  <a:pt x="439" y="1681"/>
                  <a:pt x="454" y="1862"/>
                </a:cubicBezTo>
                <a:cubicBezTo>
                  <a:pt x="469" y="2043"/>
                  <a:pt x="484" y="2202"/>
                  <a:pt x="499" y="2315"/>
                </a:cubicBezTo>
                <a:cubicBezTo>
                  <a:pt x="514" y="2428"/>
                  <a:pt x="525" y="2490"/>
                  <a:pt x="545" y="2542"/>
                </a:cubicBezTo>
                <a:cubicBezTo>
                  <a:pt x="565" y="2594"/>
                  <a:pt x="604" y="2610"/>
                  <a:pt x="620" y="2628"/>
                </a:cubicBezTo>
              </a:path>
            </a:pathLst>
          </a:cu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pl-PL"/>
          </a:p>
        </p:txBody>
      </p:sp>
      <p:sp>
        <p:nvSpPr>
          <p:cNvPr id="300068" name="Freeform 36"/>
          <p:cNvSpPr>
            <a:spLocks/>
          </p:cNvSpPr>
          <p:nvPr/>
        </p:nvSpPr>
        <p:spPr bwMode="auto">
          <a:xfrm>
            <a:off x="539750" y="4352925"/>
            <a:ext cx="2938463" cy="1641475"/>
          </a:xfrm>
          <a:custGeom>
            <a:avLst/>
            <a:gdLst>
              <a:gd name="T0" fmla="*/ 0 w 1851"/>
              <a:gd name="T1" fmla="*/ 2147483647 h 1034"/>
              <a:gd name="T2" fmla="*/ 2147483647 w 1851"/>
              <a:gd name="T3" fmla="*/ 2147483647 h 1034"/>
              <a:gd name="T4" fmla="*/ 2147483647 w 1851"/>
              <a:gd name="T5" fmla="*/ 2147483647 h 1034"/>
              <a:gd name="T6" fmla="*/ 2147483647 w 1851"/>
              <a:gd name="T7" fmla="*/ 2147483647 h 1034"/>
              <a:gd name="T8" fmla="*/ 2147483647 w 1851"/>
              <a:gd name="T9" fmla="*/ 2147483647 h 1034"/>
              <a:gd name="T10" fmla="*/ 2147483647 w 1851"/>
              <a:gd name="T11" fmla="*/ 2147483647 h 1034"/>
              <a:gd name="T12" fmla="*/ 2147483647 w 1851"/>
              <a:gd name="T13" fmla="*/ 2147483647 h 1034"/>
              <a:gd name="T14" fmla="*/ 2147483647 w 1851"/>
              <a:gd name="T15" fmla="*/ 2147483647 h 1034"/>
              <a:gd name="T16" fmla="*/ 2147483647 w 1851"/>
              <a:gd name="T17" fmla="*/ 2147483647 h 1034"/>
              <a:gd name="T18" fmla="*/ 2147483647 w 1851"/>
              <a:gd name="T19" fmla="*/ 2147483647 h 1034"/>
              <a:gd name="T20" fmla="*/ 2147483647 w 1851"/>
              <a:gd name="T21" fmla="*/ 2147483647 h 1034"/>
              <a:gd name="T22" fmla="*/ 2147483647 w 1851"/>
              <a:gd name="T23" fmla="*/ 2147483647 h 1034"/>
              <a:gd name="T24" fmla="*/ 2147483647 w 1851"/>
              <a:gd name="T25" fmla="*/ 2147483647 h 1034"/>
              <a:gd name="T26" fmla="*/ 2147483647 w 1851"/>
              <a:gd name="T27" fmla="*/ 2147483647 h 1034"/>
              <a:gd name="T28" fmla="*/ 2147483647 w 1851"/>
              <a:gd name="T29" fmla="*/ 2147483647 h 1034"/>
              <a:gd name="T30" fmla="*/ 2147483647 w 1851"/>
              <a:gd name="T31" fmla="*/ 2147483647 h 1034"/>
              <a:gd name="T32" fmla="*/ 2147483647 w 1851"/>
              <a:gd name="T33" fmla="*/ 2147483647 h 10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1"/>
              <a:gd name="T52" fmla="*/ 0 h 1034"/>
              <a:gd name="T53" fmla="*/ 1851 w 1851"/>
              <a:gd name="T54" fmla="*/ 1034 h 10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1" h="1034">
                <a:moveTo>
                  <a:pt x="0" y="1034"/>
                </a:moveTo>
                <a:cubicBezTo>
                  <a:pt x="32" y="1024"/>
                  <a:pt x="137" y="1000"/>
                  <a:pt x="191" y="974"/>
                </a:cubicBezTo>
                <a:cubicBezTo>
                  <a:pt x="245" y="948"/>
                  <a:pt x="291" y="909"/>
                  <a:pt x="323" y="878"/>
                </a:cubicBezTo>
                <a:cubicBezTo>
                  <a:pt x="355" y="847"/>
                  <a:pt x="357" y="836"/>
                  <a:pt x="383" y="786"/>
                </a:cubicBezTo>
                <a:cubicBezTo>
                  <a:pt x="409" y="736"/>
                  <a:pt x="447" y="647"/>
                  <a:pt x="479" y="578"/>
                </a:cubicBezTo>
                <a:cubicBezTo>
                  <a:pt x="511" y="509"/>
                  <a:pt x="545" y="429"/>
                  <a:pt x="573" y="371"/>
                </a:cubicBezTo>
                <a:cubicBezTo>
                  <a:pt x="601" y="313"/>
                  <a:pt x="619" y="278"/>
                  <a:pt x="647" y="230"/>
                </a:cubicBezTo>
                <a:cubicBezTo>
                  <a:pt x="675" y="182"/>
                  <a:pt x="704" y="120"/>
                  <a:pt x="739" y="82"/>
                </a:cubicBezTo>
                <a:cubicBezTo>
                  <a:pt x="774" y="44"/>
                  <a:pt x="820" y="0"/>
                  <a:pt x="859" y="1"/>
                </a:cubicBezTo>
                <a:cubicBezTo>
                  <a:pt x="898" y="2"/>
                  <a:pt x="940" y="50"/>
                  <a:pt x="971" y="86"/>
                </a:cubicBezTo>
                <a:cubicBezTo>
                  <a:pt x="1002" y="122"/>
                  <a:pt x="1022" y="167"/>
                  <a:pt x="1047" y="214"/>
                </a:cubicBezTo>
                <a:cubicBezTo>
                  <a:pt x="1072" y="261"/>
                  <a:pt x="1092" y="302"/>
                  <a:pt x="1119" y="366"/>
                </a:cubicBezTo>
                <a:cubicBezTo>
                  <a:pt x="1146" y="430"/>
                  <a:pt x="1177" y="528"/>
                  <a:pt x="1208" y="597"/>
                </a:cubicBezTo>
                <a:cubicBezTo>
                  <a:pt x="1239" y="666"/>
                  <a:pt x="1258" y="718"/>
                  <a:pt x="1303" y="778"/>
                </a:cubicBezTo>
                <a:cubicBezTo>
                  <a:pt x="1348" y="838"/>
                  <a:pt x="1422" y="922"/>
                  <a:pt x="1480" y="960"/>
                </a:cubicBezTo>
                <a:cubicBezTo>
                  <a:pt x="1538" y="998"/>
                  <a:pt x="1589" y="994"/>
                  <a:pt x="1651" y="1006"/>
                </a:cubicBezTo>
                <a:cubicBezTo>
                  <a:pt x="1713" y="1018"/>
                  <a:pt x="1809" y="1028"/>
                  <a:pt x="1851" y="1034"/>
                </a:cubicBezTo>
              </a:path>
            </a:pathLst>
          </a:cu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pl-PL"/>
          </a:p>
        </p:txBody>
      </p:sp>
      <p:sp>
        <p:nvSpPr>
          <p:cNvPr id="300069" name="Text Box 37"/>
          <p:cNvSpPr txBox="1">
            <a:spLocks noChangeArrowheads="1"/>
          </p:cNvSpPr>
          <p:nvPr/>
        </p:nvSpPr>
        <p:spPr bwMode="auto">
          <a:xfrm>
            <a:off x="4787900" y="1268413"/>
            <a:ext cx="311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mała różnorodność w roku T+50</a:t>
            </a:r>
          </a:p>
          <a:p>
            <a:pPr eaLnBrk="1" hangingPunct="1">
              <a:spcBef>
                <a:spcPct val="0"/>
              </a:spcBef>
              <a:buClrTx/>
              <a:buSzTx/>
              <a:buFontTx/>
              <a:buNone/>
            </a:pPr>
            <a:r>
              <a:rPr lang="pl-PL" altLang="pl-PL" sz="1600" i="1"/>
              <a:t>r=2%</a:t>
            </a:r>
          </a:p>
        </p:txBody>
      </p:sp>
      <p:sp>
        <p:nvSpPr>
          <p:cNvPr id="300070" name="Text Box 38"/>
          <p:cNvSpPr txBox="1">
            <a:spLocks noChangeArrowheads="1"/>
          </p:cNvSpPr>
          <p:nvPr/>
        </p:nvSpPr>
        <p:spPr bwMode="auto">
          <a:xfrm>
            <a:off x="5795963" y="3644900"/>
            <a:ext cx="310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duża różnorodność w roku T+50</a:t>
            </a:r>
          </a:p>
          <a:p>
            <a:pPr eaLnBrk="1" hangingPunct="1">
              <a:spcBef>
                <a:spcPct val="0"/>
              </a:spcBef>
              <a:buClrTx/>
              <a:buSzTx/>
              <a:buFontTx/>
              <a:buNone/>
            </a:pPr>
            <a:r>
              <a:rPr lang="pl-PL" altLang="pl-PL" sz="1600" i="1"/>
              <a:t>r=3%</a:t>
            </a:r>
          </a:p>
        </p:txBody>
      </p:sp>
      <p:sp>
        <p:nvSpPr>
          <p:cNvPr id="300071" name="Text Box 39"/>
          <p:cNvSpPr txBox="1">
            <a:spLocks noChangeArrowheads="1"/>
          </p:cNvSpPr>
          <p:nvPr/>
        </p:nvSpPr>
        <p:spPr bwMode="auto">
          <a:xfrm>
            <a:off x="8243888" y="6021388"/>
            <a:ext cx="51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500</a:t>
            </a:r>
          </a:p>
        </p:txBody>
      </p:sp>
      <p:sp>
        <p:nvSpPr>
          <p:cNvPr id="300072" name="Text Box 40"/>
          <p:cNvSpPr txBox="1">
            <a:spLocks noChangeArrowheads="1"/>
          </p:cNvSpPr>
          <p:nvPr/>
        </p:nvSpPr>
        <p:spPr bwMode="auto">
          <a:xfrm>
            <a:off x="1619250" y="6021388"/>
            <a:ext cx="51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100</a:t>
            </a:r>
          </a:p>
        </p:txBody>
      </p:sp>
      <p:sp>
        <p:nvSpPr>
          <p:cNvPr id="300073" name="Text Box 41"/>
          <p:cNvSpPr txBox="1">
            <a:spLocks noChangeArrowheads="1"/>
          </p:cNvSpPr>
          <p:nvPr/>
        </p:nvSpPr>
        <p:spPr bwMode="auto">
          <a:xfrm>
            <a:off x="3276600" y="6021388"/>
            <a:ext cx="51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200</a:t>
            </a:r>
          </a:p>
        </p:txBody>
      </p:sp>
      <p:sp>
        <p:nvSpPr>
          <p:cNvPr id="300074" name="Text Box 42"/>
          <p:cNvSpPr txBox="1">
            <a:spLocks noChangeArrowheads="1"/>
          </p:cNvSpPr>
          <p:nvPr/>
        </p:nvSpPr>
        <p:spPr bwMode="auto">
          <a:xfrm>
            <a:off x="5003800" y="6021388"/>
            <a:ext cx="51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300</a:t>
            </a:r>
          </a:p>
        </p:txBody>
      </p:sp>
      <p:sp>
        <p:nvSpPr>
          <p:cNvPr id="300075" name="Text Box 43"/>
          <p:cNvSpPr txBox="1">
            <a:spLocks noChangeArrowheads="1"/>
          </p:cNvSpPr>
          <p:nvPr/>
        </p:nvSpPr>
        <p:spPr bwMode="auto">
          <a:xfrm>
            <a:off x="6516688" y="6021388"/>
            <a:ext cx="51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i="1"/>
              <a:t>400</a:t>
            </a:r>
          </a:p>
        </p:txBody>
      </p:sp>
      <p:sp>
        <p:nvSpPr>
          <p:cNvPr id="300078" name="Line 46"/>
          <p:cNvSpPr>
            <a:spLocks noChangeShapeType="1"/>
          </p:cNvSpPr>
          <p:nvPr/>
        </p:nvSpPr>
        <p:spPr bwMode="auto">
          <a:xfrm flipH="1">
            <a:off x="2051050" y="1989138"/>
            <a:ext cx="792163" cy="6477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l-PL"/>
          </a:p>
        </p:txBody>
      </p:sp>
      <p:sp>
        <p:nvSpPr>
          <p:cNvPr id="300079" name="Line 47"/>
          <p:cNvSpPr>
            <a:spLocks noChangeShapeType="1"/>
          </p:cNvSpPr>
          <p:nvPr/>
        </p:nvSpPr>
        <p:spPr bwMode="auto">
          <a:xfrm flipH="1">
            <a:off x="2268538" y="3644900"/>
            <a:ext cx="1150937" cy="1008063"/>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l-PL"/>
          </a:p>
        </p:txBody>
      </p:sp>
      <p:sp>
        <p:nvSpPr>
          <p:cNvPr id="23" name="pole tekstowe 22"/>
          <p:cNvSpPr txBox="1">
            <a:spLocks noChangeArrowheads="1"/>
          </p:cNvSpPr>
          <p:nvPr/>
        </p:nvSpPr>
        <p:spPr bwMode="auto">
          <a:xfrm>
            <a:off x="6038849" y="105556"/>
            <a:ext cx="307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b="1" dirty="0">
                <a:solidFill>
                  <a:srgbClr val="00B050"/>
                </a:solidFill>
                <a:hlinkClick r:id="rId2"/>
              </a:rPr>
              <a:t>Margaret Thatcher o rozwarstwieniu społecznym</a:t>
            </a:r>
            <a:r>
              <a:rPr lang="pl-PL" altLang="pl-PL" sz="1600" b="1" dirty="0">
                <a:solidFill>
                  <a:srgbClr val="00B050"/>
                </a:solidFill>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fade">
                                      <p:cBhvr>
                                        <p:cTn id="7" dur="1000"/>
                                        <p:tgtEl>
                                          <p:spTgt spid="300036"/>
                                        </p:tgtEl>
                                      </p:cBhvr>
                                    </p:animEffect>
                                    <p:anim calcmode="lin" valueType="num">
                                      <p:cBhvr>
                                        <p:cTn id="8" dur="1000" fill="hold"/>
                                        <p:tgtEl>
                                          <p:spTgt spid="300036"/>
                                        </p:tgtEl>
                                        <p:attrNameLst>
                                          <p:attrName>ppt_x</p:attrName>
                                        </p:attrNameLst>
                                      </p:cBhvr>
                                      <p:tavLst>
                                        <p:tav tm="0">
                                          <p:val>
                                            <p:strVal val="#ppt_x"/>
                                          </p:val>
                                        </p:tav>
                                        <p:tav tm="100000">
                                          <p:val>
                                            <p:strVal val="#ppt_x"/>
                                          </p:val>
                                        </p:tav>
                                      </p:tavLst>
                                    </p:anim>
                                    <p:anim calcmode="lin" valueType="num">
                                      <p:cBhvr>
                                        <p:cTn id="9" dur="898" decel="100000" fill="hold"/>
                                        <p:tgtEl>
                                          <p:spTgt spid="30003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003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0042"/>
                                        </p:tgtEl>
                                        <p:attrNameLst>
                                          <p:attrName>style.visibility</p:attrName>
                                        </p:attrNameLst>
                                      </p:cBhvr>
                                      <p:to>
                                        <p:strVal val="visible"/>
                                      </p:to>
                                    </p:set>
                                    <p:anim calcmode="lin" valueType="num">
                                      <p:cBhvr additive="base">
                                        <p:cTn id="15" dur="500" fill="hold"/>
                                        <p:tgtEl>
                                          <p:spTgt spid="300042"/>
                                        </p:tgtEl>
                                        <p:attrNameLst>
                                          <p:attrName>ppt_x</p:attrName>
                                        </p:attrNameLst>
                                      </p:cBhvr>
                                      <p:tavLst>
                                        <p:tav tm="0">
                                          <p:val>
                                            <p:strVal val="#ppt_x"/>
                                          </p:val>
                                        </p:tav>
                                        <p:tav tm="100000">
                                          <p:val>
                                            <p:strVal val="#ppt_x"/>
                                          </p:val>
                                        </p:tav>
                                      </p:tavLst>
                                    </p:anim>
                                    <p:anim calcmode="lin" valueType="num">
                                      <p:cBhvr additive="base">
                                        <p:cTn id="16" dur="500" fill="hold"/>
                                        <p:tgtEl>
                                          <p:spTgt spid="3000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0043"/>
                                        </p:tgtEl>
                                        <p:attrNameLst>
                                          <p:attrName>style.visibility</p:attrName>
                                        </p:attrNameLst>
                                      </p:cBhvr>
                                      <p:to>
                                        <p:strVal val="visible"/>
                                      </p:to>
                                    </p:set>
                                    <p:anim calcmode="lin" valueType="num">
                                      <p:cBhvr additive="base">
                                        <p:cTn id="19" dur="500" fill="hold"/>
                                        <p:tgtEl>
                                          <p:spTgt spid="300043"/>
                                        </p:tgtEl>
                                        <p:attrNameLst>
                                          <p:attrName>ppt_x</p:attrName>
                                        </p:attrNameLst>
                                      </p:cBhvr>
                                      <p:tavLst>
                                        <p:tav tm="0">
                                          <p:val>
                                            <p:strVal val="#ppt_x"/>
                                          </p:val>
                                        </p:tav>
                                        <p:tav tm="100000">
                                          <p:val>
                                            <p:strVal val="#ppt_x"/>
                                          </p:val>
                                        </p:tav>
                                      </p:tavLst>
                                    </p:anim>
                                    <p:anim calcmode="lin" valueType="num">
                                      <p:cBhvr additive="base">
                                        <p:cTn id="20" dur="500" fill="hold"/>
                                        <p:tgtEl>
                                          <p:spTgt spid="3000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0044"/>
                                        </p:tgtEl>
                                        <p:attrNameLst>
                                          <p:attrName>style.visibility</p:attrName>
                                        </p:attrNameLst>
                                      </p:cBhvr>
                                      <p:to>
                                        <p:strVal val="visible"/>
                                      </p:to>
                                    </p:set>
                                    <p:anim calcmode="lin" valueType="num">
                                      <p:cBhvr additive="base">
                                        <p:cTn id="23" dur="500" fill="hold"/>
                                        <p:tgtEl>
                                          <p:spTgt spid="300044"/>
                                        </p:tgtEl>
                                        <p:attrNameLst>
                                          <p:attrName>ppt_x</p:attrName>
                                        </p:attrNameLst>
                                      </p:cBhvr>
                                      <p:tavLst>
                                        <p:tav tm="0">
                                          <p:val>
                                            <p:strVal val="#ppt_x"/>
                                          </p:val>
                                        </p:tav>
                                        <p:tav tm="100000">
                                          <p:val>
                                            <p:strVal val="#ppt_x"/>
                                          </p:val>
                                        </p:tav>
                                      </p:tavLst>
                                    </p:anim>
                                    <p:anim calcmode="lin" valueType="num">
                                      <p:cBhvr additive="base">
                                        <p:cTn id="24" dur="500" fill="hold"/>
                                        <p:tgtEl>
                                          <p:spTgt spid="300044"/>
                                        </p:tgtEl>
                                        <p:attrNameLst>
                                          <p:attrName>ppt_y</p:attrName>
                                        </p:attrNameLst>
                                      </p:cBhvr>
                                      <p:tavLst>
                                        <p:tav tm="0">
                                          <p:val>
                                            <p:strVal val="1+#ppt_h/2"/>
                                          </p:val>
                                        </p:tav>
                                        <p:tav tm="100000">
                                          <p:val>
                                            <p:strVal val="#ppt_y"/>
                                          </p:val>
                                        </p:tav>
                                      </p:tavLst>
                                    </p:anim>
                                  </p:childTnLst>
                                </p:cTn>
                              </p:par>
                              <p:par>
                                <p:cTn id="25" presetID="53" presetClass="entr" presetSubtype="0" fill="hold" grpId="0" nodeType="withEffect">
                                  <p:stCondLst>
                                    <p:cond delay="0"/>
                                  </p:stCondLst>
                                  <p:childTnLst>
                                    <p:set>
                                      <p:cBhvr>
                                        <p:cTn id="26" dur="1" fill="hold">
                                          <p:stCondLst>
                                            <p:cond delay="0"/>
                                          </p:stCondLst>
                                        </p:cTn>
                                        <p:tgtEl>
                                          <p:spTgt spid="300049"/>
                                        </p:tgtEl>
                                        <p:attrNameLst>
                                          <p:attrName>style.visibility</p:attrName>
                                        </p:attrNameLst>
                                      </p:cBhvr>
                                      <p:to>
                                        <p:strVal val="visible"/>
                                      </p:to>
                                    </p:set>
                                    <p:anim calcmode="lin" valueType="num">
                                      <p:cBhvr>
                                        <p:cTn id="27" dur="500" fill="hold"/>
                                        <p:tgtEl>
                                          <p:spTgt spid="300049"/>
                                        </p:tgtEl>
                                        <p:attrNameLst>
                                          <p:attrName>ppt_w</p:attrName>
                                        </p:attrNameLst>
                                      </p:cBhvr>
                                      <p:tavLst>
                                        <p:tav tm="0">
                                          <p:val>
                                            <p:fltVal val="0"/>
                                          </p:val>
                                        </p:tav>
                                        <p:tav tm="100000">
                                          <p:val>
                                            <p:strVal val="#ppt_w"/>
                                          </p:val>
                                        </p:tav>
                                      </p:tavLst>
                                    </p:anim>
                                    <p:anim calcmode="lin" valueType="num">
                                      <p:cBhvr>
                                        <p:cTn id="28" dur="500" fill="hold"/>
                                        <p:tgtEl>
                                          <p:spTgt spid="300049"/>
                                        </p:tgtEl>
                                        <p:attrNameLst>
                                          <p:attrName>ppt_h</p:attrName>
                                        </p:attrNameLst>
                                      </p:cBhvr>
                                      <p:tavLst>
                                        <p:tav tm="0">
                                          <p:val>
                                            <p:fltVal val="0"/>
                                          </p:val>
                                        </p:tav>
                                        <p:tav tm="100000">
                                          <p:val>
                                            <p:strVal val="#ppt_h"/>
                                          </p:val>
                                        </p:tav>
                                      </p:tavLst>
                                    </p:anim>
                                    <p:animEffect transition="in" filter="fade">
                                      <p:cBhvr>
                                        <p:cTn id="29" dur="500"/>
                                        <p:tgtEl>
                                          <p:spTgt spid="30004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00071"/>
                                        </p:tgtEl>
                                        <p:attrNameLst>
                                          <p:attrName>style.visibility</p:attrName>
                                        </p:attrNameLst>
                                      </p:cBhvr>
                                      <p:to>
                                        <p:strVal val="visible"/>
                                      </p:to>
                                    </p:set>
                                    <p:anim calcmode="lin" valueType="num">
                                      <p:cBhvr>
                                        <p:cTn id="32" dur="500" fill="hold"/>
                                        <p:tgtEl>
                                          <p:spTgt spid="300071"/>
                                        </p:tgtEl>
                                        <p:attrNameLst>
                                          <p:attrName>ppt_w</p:attrName>
                                        </p:attrNameLst>
                                      </p:cBhvr>
                                      <p:tavLst>
                                        <p:tav tm="0">
                                          <p:val>
                                            <p:fltVal val="0"/>
                                          </p:val>
                                        </p:tav>
                                        <p:tav tm="100000">
                                          <p:val>
                                            <p:strVal val="#ppt_w"/>
                                          </p:val>
                                        </p:tav>
                                      </p:tavLst>
                                    </p:anim>
                                    <p:anim calcmode="lin" valueType="num">
                                      <p:cBhvr>
                                        <p:cTn id="33" dur="500" fill="hold"/>
                                        <p:tgtEl>
                                          <p:spTgt spid="300071"/>
                                        </p:tgtEl>
                                        <p:attrNameLst>
                                          <p:attrName>ppt_h</p:attrName>
                                        </p:attrNameLst>
                                      </p:cBhvr>
                                      <p:tavLst>
                                        <p:tav tm="0">
                                          <p:val>
                                            <p:fltVal val="0"/>
                                          </p:val>
                                        </p:tav>
                                        <p:tav tm="100000">
                                          <p:val>
                                            <p:strVal val="#ppt_h"/>
                                          </p:val>
                                        </p:tav>
                                      </p:tavLst>
                                    </p:anim>
                                    <p:animEffect transition="in" filter="fade">
                                      <p:cBhvr>
                                        <p:cTn id="34" dur="500"/>
                                        <p:tgtEl>
                                          <p:spTgt spid="30007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00072"/>
                                        </p:tgtEl>
                                        <p:attrNameLst>
                                          <p:attrName>style.visibility</p:attrName>
                                        </p:attrNameLst>
                                      </p:cBhvr>
                                      <p:to>
                                        <p:strVal val="visible"/>
                                      </p:to>
                                    </p:set>
                                    <p:anim calcmode="lin" valueType="num">
                                      <p:cBhvr>
                                        <p:cTn id="37" dur="500" fill="hold"/>
                                        <p:tgtEl>
                                          <p:spTgt spid="300072"/>
                                        </p:tgtEl>
                                        <p:attrNameLst>
                                          <p:attrName>ppt_w</p:attrName>
                                        </p:attrNameLst>
                                      </p:cBhvr>
                                      <p:tavLst>
                                        <p:tav tm="0">
                                          <p:val>
                                            <p:fltVal val="0"/>
                                          </p:val>
                                        </p:tav>
                                        <p:tav tm="100000">
                                          <p:val>
                                            <p:strVal val="#ppt_w"/>
                                          </p:val>
                                        </p:tav>
                                      </p:tavLst>
                                    </p:anim>
                                    <p:anim calcmode="lin" valueType="num">
                                      <p:cBhvr>
                                        <p:cTn id="38" dur="500" fill="hold"/>
                                        <p:tgtEl>
                                          <p:spTgt spid="300072"/>
                                        </p:tgtEl>
                                        <p:attrNameLst>
                                          <p:attrName>ppt_h</p:attrName>
                                        </p:attrNameLst>
                                      </p:cBhvr>
                                      <p:tavLst>
                                        <p:tav tm="0">
                                          <p:val>
                                            <p:fltVal val="0"/>
                                          </p:val>
                                        </p:tav>
                                        <p:tav tm="100000">
                                          <p:val>
                                            <p:strVal val="#ppt_h"/>
                                          </p:val>
                                        </p:tav>
                                      </p:tavLst>
                                    </p:anim>
                                    <p:animEffect transition="in" filter="fade">
                                      <p:cBhvr>
                                        <p:cTn id="39" dur="500"/>
                                        <p:tgtEl>
                                          <p:spTgt spid="30007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00073"/>
                                        </p:tgtEl>
                                        <p:attrNameLst>
                                          <p:attrName>style.visibility</p:attrName>
                                        </p:attrNameLst>
                                      </p:cBhvr>
                                      <p:to>
                                        <p:strVal val="visible"/>
                                      </p:to>
                                    </p:set>
                                    <p:anim calcmode="lin" valueType="num">
                                      <p:cBhvr>
                                        <p:cTn id="42" dur="500" fill="hold"/>
                                        <p:tgtEl>
                                          <p:spTgt spid="300073"/>
                                        </p:tgtEl>
                                        <p:attrNameLst>
                                          <p:attrName>ppt_w</p:attrName>
                                        </p:attrNameLst>
                                      </p:cBhvr>
                                      <p:tavLst>
                                        <p:tav tm="0">
                                          <p:val>
                                            <p:fltVal val="0"/>
                                          </p:val>
                                        </p:tav>
                                        <p:tav tm="100000">
                                          <p:val>
                                            <p:strVal val="#ppt_w"/>
                                          </p:val>
                                        </p:tav>
                                      </p:tavLst>
                                    </p:anim>
                                    <p:anim calcmode="lin" valueType="num">
                                      <p:cBhvr>
                                        <p:cTn id="43" dur="500" fill="hold"/>
                                        <p:tgtEl>
                                          <p:spTgt spid="300073"/>
                                        </p:tgtEl>
                                        <p:attrNameLst>
                                          <p:attrName>ppt_h</p:attrName>
                                        </p:attrNameLst>
                                      </p:cBhvr>
                                      <p:tavLst>
                                        <p:tav tm="0">
                                          <p:val>
                                            <p:fltVal val="0"/>
                                          </p:val>
                                        </p:tav>
                                        <p:tav tm="100000">
                                          <p:val>
                                            <p:strVal val="#ppt_h"/>
                                          </p:val>
                                        </p:tav>
                                      </p:tavLst>
                                    </p:anim>
                                    <p:animEffect transition="in" filter="fade">
                                      <p:cBhvr>
                                        <p:cTn id="44" dur="500"/>
                                        <p:tgtEl>
                                          <p:spTgt spid="30007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00074"/>
                                        </p:tgtEl>
                                        <p:attrNameLst>
                                          <p:attrName>style.visibility</p:attrName>
                                        </p:attrNameLst>
                                      </p:cBhvr>
                                      <p:to>
                                        <p:strVal val="visible"/>
                                      </p:to>
                                    </p:set>
                                    <p:anim calcmode="lin" valueType="num">
                                      <p:cBhvr>
                                        <p:cTn id="47" dur="500" fill="hold"/>
                                        <p:tgtEl>
                                          <p:spTgt spid="300074"/>
                                        </p:tgtEl>
                                        <p:attrNameLst>
                                          <p:attrName>ppt_w</p:attrName>
                                        </p:attrNameLst>
                                      </p:cBhvr>
                                      <p:tavLst>
                                        <p:tav tm="0">
                                          <p:val>
                                            <p:fltVal val="0"/>
                                          </p:val>
                                        </p:tav>
                                        <p:tav tm="100000">
                                          <p:val>
                                            <p:strVal val="#ppt_w"/>
                                          </p:val>
                                        </p:tav>
                                      </p:tavLst>
                                    </p:anim>
                                    <p:anim calcmode="lin" valueType="num">
                                      <p:cBhvr>
                                        <p:cTn id="48" dur="500" fill="hold"/>
                                        <p:tgtEl>
                                          <p:spTgt spid="300074"/>
                                        </p:tgtEl>
                                        <p:attrNameLst>
                                          <p:attrName>ppt_h</p:attrName>
                                        </p:attrNameLst>
                                      </p:cBhvr>
                                      <p:tavLst>
                                        <p:tav tm="0">
                                          <p:val>
                                            <p:fltVal val="0"/>
                                          </p:val>
                                        </p:tav>
                                        <p:tav tm="100000">
                                          <p:val>
                                            <p:strVal val="#ppt_h"/>
                                          </p:val>
                                        </p:tav>
                                      </p:tavLst>
                                    </p:anim>
                                    <p:animEffect transition="in" filter="fade">
                                      <p:cBhvr>
                                        <p:cTn id="49" dur="500"/>
                                        <p:tgtEl>
                                          <p:spTgt spid="30007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00075"/>
                                        </p:tgtEl>
                                        <p:attrNameLst>
                                          <p:attrName>style.visibility</p:attrName>
                                        </p:attrNameLst>
                                      </p:cBhvr>
                                      <p:to>
                                        <p:strVal val="visible"/>
                                      </p:to>
                                    </p:set>
                                    <p:anim calcmode="lin" valueType="num">
                                      <p:cBhvr>
                                        <p:cTn id="52" dur="500" fill="hold"/>
                                        <p:tgtEl>
                                          <p:spTgt spid="300075"/>
                                        </p:tgtEl>
                                        <p:attrNameLst>
                                          <p:attrName>ppt_w</p:attrName>
                                        </p:attrNameLst>
                                      </p:cBhvr>
                                      <p:tavLst>
                                        <p:tav tm="0">
                                          <p:val>
                                            <p:fltVal val="0"/>
                                          </p:val>
                                        </p:tav>
                                        <p:tav tm="100000">
                                          <p:val>
                                            <p:strVal val="#ppt_w"/>
                                          </p:val>
                                        </p:tav>
                                      </p:tavLst>
                                    </p:anim>
                                    <p:anim calcmode="lin" valueType="num">
                                      <p:cBhvr>
                                        <p:cTn id="53" dur="500" fill="hold"/>
                                        <p:tgtEl>
                                          <p:spTgt spid="300075"/>
                                        </p:tgtEl>
                                        <p:attrNameLst>
                                          <p:attrName>ppt_h</p:attrName>
                                        </p:attrNameLst>
                                      </p:cBhvr>
                                      <p:tavLst>
                                        <p:tav tm="0">
                                          <p:val>
                                            <p:fltVal val="0"/>
                                          </p:val>
                                        </p:tav>
                                        <p:tav tm="100000">
                                          <p:val>
                                            <p:strVal val="#ppt_h"/>
                                          </p:val>
                                        </p:tav>
                                      </p:tavLst>
                                    </p:anim>
                                    <p:animEffect transition="in" filter="fade">
                                      <p:cBhvr>
                                        <p:cTn id="54" dur="500"/>
                                        <p:tgtEl>
                                          <p:spTgt spid="30007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00067"/>
                                        </p:tgtEl>
                                        <p:attrNameLst>
                                          <p:attrName>style.visibility</p:attrName>
                                        </p:attrNameLst>
                                      </p:cBhvr>
                                      <p:to>
                                        <p:strVal val="visible"/>
                                      </p:to>
                                    </p:set>
                                    <p:anim calcmode="lin" valueType="num">
                                      <p:cBhvr>
                                        <p:cTn id="59" dur="500" fill="hold"/>
                                        <p:tgtEl>
                                          <p:spTgt spid="300067"/>
                                        </p:tgtEl>
                                        <p:attrNameLst>
                                          <p:attrName>ppt_w</p:attrName>
                                        </p:attrNameLst>
                                      </p:cBhvr>
                                      <p:tavLst>
                                        <p:tav tm="0">
                                          <p:val>
                                            <p:fltVal val="0"/>
                                          </p:val>
                                        </p:tav>
                                        <p:tav tm="100000">
                                          <p:val>
                                            <p:strVal val="#ppt_w"/>
                                          </p:val>
                                        </p:tav>
                                      </p:tavLst>
                                    </p:anim>
                                    <p:anim calcmode="lin" valueType="num">
                                      <p:cBhvr>
                                        <p:cTn id="60" dur="500" fill="hold"/>
                                        <p:tgtEl>
                                          <p:spTgt spid="300067"/>
                                        </p:tgtEl>
                                        <p:attrNameLst>
                                          <p:attrName>ppt_h</p:attrName>
                                        </p:attrNameLst>
                                      </p:cBhvr>
                                      <p:tavLst>
                                        <p:tav tm="0">
                                          <p:val>
                                            <p:fltVal val="0"/>
                                          </p:val>
                                        </p:tav>
                                        <p:tav tm="100000">
                                          <p:val>
                                            <p:strVal val="#ppt_h"/>
                                          </p:val>
                                        </p:tav>
                                      </p:tavLst>
                                    </p:anim>
                                    <p:animEffect transition="in" filter="fade">
                                      <p:cBhvr>
                                        <p:cTn id="61" dur="500"/>
                                        <p:tgtEl>
                                          <p:spTgt spid="300067"/>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00046"/>
                                        </p:tgtEl>
                                        <p:attrNameLst>
                                          <p:attrName>style.visibility</p:attrName>
                                        </p:attrNameLst>
                                      </p:cBhvr>
                                      <p:to>
                                        <p:strVal val="visible"/>
                                      </p:to>
                                    </p:set>
                                    <p:anim calcmode="lin" valueType="num">
                                      <p:cBhvr>
                                        <p:cTn id="64" dur="500" fill="hold"/>
                                        <p:tgtEl>
                                          <p:spTgt spid="300046"/>
                                        </p:tgtEl>
                                        <p:attrNameLst>
                                          <p:attrName>ppt_w</p:attrName>
                                        </p:attrNameLst>
                                      </p:cBhvr>
                                      <p:tavLst>
                                        <p:tav tm="0">
                                          <p:val>
                                            <p:fltVal val="0"/>
                                          </p:val>
                                        </p:tav>
                                        <p:tav tm="100000">
                                          <p:val>
                                            <p:strVal val="#ppt_w"/>
                                          </p:val>
                                        </p:tav>
                                      </p:tavLst>
                                    </p:anim>
                                    <p:anim calcmode="lin" valueType="num">
                                      <p:cBhvr>
                                        <p:cTn id="65" dur="500" fill="hold"/>
                                        <p:tgtEl>
                                          <p:spTgt spid="300046"/>
                                        </p:tgtEl>
                                        <p:attrNameLst>
                                          <p:attrName>ppt_h</p:attrName>
                                        </p:attrNameLst>
                                      </p:cBhvr>
                                      <p:tavLst>
                                        <p:tav tm="0">
                                          <p:val>
                                            <p:fltVal val="0"/>
                                          </p:val>
                                        </p:tav>
                                        <p:tav tm="100000">
                                          <p:val>
                                            <p:strVal val="#ppt_h"/>
                                          </p:val>
                                        </p:tav>
                                      </p:tavLst>
                                    </p:anim>
                                    <p:animEffect transition="in" filter="fade">
                                      <p:cBhvr>
                                        <p:cTn id="66" dur="500"/>
                                        <p:tgtEl>
                                          <p:spTgt spid="300046"/>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00078"/>
                                        </p:tgtEl>
                                        <p:attrNameLst>
                                          <p:attrName>style.visibility</p:attrName>
                                        </p:attrNameLst>
                                      </p:cBhvr>
                                      <p:to>
                                        <p:strVal val="visible"/>
                                      </p:to>
                                    </p:set>
                                    <p:anim calcmode="lin" valueType="num">
                                      <p:cBhvr>
                                        <p:cTn id="69" dur="1000" fill="hold"/>
                                        <p:tgtEl>
                                          <p:spTgt spid="300078"/>
                                        </p:tgtEl>
                                        <p:attrNameLst>
                                          <p:attrName>ppt_w</p:attrName>
                                        </p:attrNameLst>
                                      </p:cBhvr>
                                      <p:tavLst>
                                        <p:tav tm="0">
                                          <p:val>
                                            <p:strVal val="#ppt_w*0.70"/>
                                          </p:val>
                                        </p:tav>
                                        <p:tav tm="100000">
                                          <p:val>
                                            <p:strVal val="#ppt_w"/>
                                          </p:val>
                                        </p:tav>
                                      </p:tavLst>
                                    </p:anim>
                                    <p:anim calcmode="lin" valueType="num">
                                      <p:cBhvr>
                                        <p:cTn id="70" dur="1000" fill="hold"/>
                                        <p:tgtEl>
                                          <p:spTgt spid="300078"/>
                                        </p:tgtEl>
                                        <p:attrNameLst>
                                          <p:attrName>ppt_h</p:attrName>
                                        </p:attrNameLst>
                                      </p:cBhvr>
                                      <p:tavLst>
                                        <p:tav tm="0">
                                          <p:val>
                                            <p:strVal val="#ppt_h"/>
                                          </p:val>
                                        </p:tav>
                                        <p:tav tm="100000">
                                          <p:val>
                                            <p:strVal val="#ppt_h"/>
                                          </p:val>
                                        </p:tav>
                                      </p:tavLst>
                                    </p:anim>
                                    <p:animEffect transition="in" filter="fade">
                                      <p:cBhvr>
                                        <p:cTn id="71" dur="1000"/>
                                        <p:tgtEl>
                                          <p:spTgt spid="30007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300068"/>
                                        </p:tgtEl>
                                        <p:attrNameLst>
                                          <p:attrName>style.visibility</p:attrName>
                                        </p:attrNameLst>
                                      </p:cBhvr>
                                      <p:to>
                                        <p:strVal val="visible"/>
                                      </p:to>
                                    </p:set>
                                    <p:anim calcmode="lin" valueType="num">
                                      <p:cBhvr>
                                        <p:cTn id="76" dur="500" fill="hold"/>
                                        <p:tgtEl>
                                          <p:spTgt spid="300068"/>
                                        </p:tgtEl>
                                        <p:attrNameLst>
                                          <p:attrName>ppt_w</p:attrName>
                                        </p:attrNameLst>
                                      </p:cBhvr>
                                      <p:tavLst>
                                        <p:tav tm="0">
                                          <p:val>
                                            <p:fltVal val="0"/>
                                          </p:val>
                                        </p:tav>
                                        <p:tav tm="100000">
                                          <p:val>
                                            <p:strVal val="#ppt_w"/>
                                          </p:val>
                                        </p:tav>
                                      </p:tavLst>
                                    </p:anim>
                                    <p:anim calcmode="lin" valueType="num">
                                      <p:cBhvr>
                                        <p:cTn id="77" dur="500" fill="hold"/>
                                        <p:tgtEl>
                                          <p:spTgt spid="300068"/>
                                        </p:tgtEl>
                                        <p:attrNameLst>
                                          <p:attrName>ppt_h</p:attrName>
                                        </p:attrNameLst>
                                      </p:cBhvr>
                                      <p:tavLst>
                                        <p:tav tm="0">
                                          <p:val>
                                            <p:fltVal val="0"/>
                                          </p:val>
                                        </p:tav>
                                        <p:tav tm="100000">
                                          <p:val>
                                            <p:strVal val="#ppt_h"/>
                                          </p:val>
                                        </p:tav>
                                      </p:tavLst>
                                    </p:anim>
                                    <p:animEffect transition="in" filter="fade">
                                      <p:cBhvr>
                                        <p:cTn id="78" dur="500"/>
                                        <p:tgtEl>
                                          <p:spTgt spid="300068"/>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300045"/>
                                        </p:tgtEl>
                                        <p:attrNameLst>
                                          <p:attrName>style.visibility</p:attrName>
                                        </p:attrNameLst>
                                      </p:cBhvr>
                                      <p:to>
                                        <p:strVal val="visible"/>
                                      </p:to>
                                    </p:set>
                                    <p:anim calcmode="lin" valueType="num">
                                      <p:cBhvr>
                                        <p:cTn id="81" dur="500" fill="hold"/>
                                        <p:tgtEl>
                                          <p:spTgt spid="300045"/>
                                        </p:tgtEl>
                                        <p:attrNameLst>
                                          <p:attrName>ppt_w</p:attrName>
                                        </p:attrNameLst>
                                      </p:cBhvr>
                                      <p:tavLst>
                                        <p:tav tm="0">
                                          <p:val>
                                            <p:fltVal val="0"/>
                                          </p:val>
                                        </p:tav>
                                        <p:tav tm="100000">
                                          <p:val>
                                            <p:strVal val="#ppt_w"/>
                                          </p:val>
                                        </p:tav>
                                      </p:tavLst>
                                    </p:anim>
                                    <p:anim calcmode="lin" valueType="num">
                                      <p:cBhvr>
                                        <p:cTn id="82" dur="500" fill="hold"/>
                                        <p:tgtEl>
                                          <p:spTgt spid="300045"/>
                                        </p:tgtEl>
                                        <p:attrNameLst>
                                          <p:attrName>ppt_h</p:attrName>
                                        </p:attrNameLst>
                                      </p:cBhvr>
                                      <p:tavLst>
                                        <p:tav tm="0">
                                          <p:val>
                                            <p:fltVal val="0"/>
                                          </p:val>
                                        </p:tav>
                                        <p:tav tm="100000">
                                          <p:val>
                                            <p:strVal val="#ppt_h"/>
                                          </p:val>
                                        </p:tav>
                                      </p:tavLst>
                                    </p:anim>
                                    <p:animEffect transition="in" filter="fade">
                                      <p:cBhvr>
                                        <p:cTn id="83" dur="500"/>
                                        <p:tgtEl>
                                          <p:spTgt spid="30004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00079"/>
                                        </p:tgtEl>
                                        <p:attrNameLst>
                                          <p:attrName>style.visibility</p:attrName>
                                        </p:attrNameLst>
                                      </p:cBhvr>
                                      <p:to>
                                        <p:strVal val="visible"/>
                                      </p:to>
                                    </p:set>
                                    <p:animEffect transition="in" filter="dissolve">
                                      <p:cBhvr>
                                        <p:cTn id="86" dur="500"/>
                                        <p:tgtEl>
                                          <p:spTgt spid="30007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1" nodeType="clickEffect">
                                  <p:stCondLst>
                                    <p:cond delay="0"/>
                                  </p:stCondLst>
                                  <p:childTnLst>
                                    <p:animEffect transition="out" filter="fade">
                                      <p:cBhvr>
                                        <p:cTn id="90" dur="500"/>
                                        <p:tgtEl>
                                          <p:spTgt spid="300045"/>
                                        </p:tgtEl>
                                      </p:cBhvr>
                                    </p:animEffect>
                                    <p:set>
                                      <p:cBhvr>
                                        <p:cTn id="91" dur="1" fill="hold">
                                          <p:stCondLst>
                                            <p:cond delay="499"/>
                                          </p:stCondLst>
                                        </p:cTn>
                                        <p:tgtEl>
                                          <p:spTgt spid="30004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300079"/>
                                        </p:tgtEl>
                                      </p:cBhvr>
                                    </p:animEffect>
                                    <p:set>
                                      <p:cBhvr>
                                        <p:cTn id="94" dur="1" fill="hold">
                                          <p:stCondLst>
                                            <p:cond delay="499"/>
                                          </p:stCondLst>
                                        </p:cTn>
                                        <p:tgtEl>
                                          <p:spTgt spid="30007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00078"/>
                                        </p:tgtEl>
                                      </p:cBhvr>
                                    </p:animEffect>
                                    <p:set>
                                      <p:cBhvr>
                                        <p:cTn id="97" dur="1" fill="hold">
                                          <p:stCondLst>
                                            <p:cond delay="499"/>
                                          </p:stCondLst>
                                        </p:cTn>
                                        <p:tgtEl>
                                          <p:spTgt spid="30007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00046"/>
                                        </p:tgtEl>
                                      </p:cBhvr>
                                    </p:animEffect>
                                    <p:set>
                                      <p:cBhvr>
                                        <p:cTn id="100" dur="1" fill="hold">
                                          <p:stCondLst>
                                            <p:cond delay="499"/>
                                          </p:stCondLst>
                                        </p:cTn>
                                        <p:tgtEl>
                                          <p:spTgt spid="300046"/>
                                        </p:tgtEl>
                                        <p:attrNameLst>
                                          <p:attrName>style.visibility</p:attrName>
                                        </p:attrNameLst>
                                      </p:cBhvr>
                                      <p:to>
                                        <p:strVal val="hidden"/>
                                      </p:to>
                                    </p:set>
                                  </p:childTnLst>
                                </p:cTn>
                              </p:par>
                              <p:par>
                                <p:cTn id="101" presetID="63" presetClass="path" presetSubtype="0" accel="50000" decel="50000" fill="hold" grpId="1" nodeType="withEffect">
                                  <p:stCondLst>
                                    <p:cond delay="0"/>
                                  </p:stCondLst>
                                  <p:childTnLst>
                                    <p:animMotion origin="layout" path="M 1.66667E-6 3.7037E-6 L 0.30226 0.00023 " pathEditMode="relative" rAng="0" ptsTypes="AA">
                                      <p:cBhvr>
                                        <p:cTn id="102" dur="5000" fill="hold"/>
                                        <p:tgtEl>
                                          <p:spTgt spid="300067"/>
                                        </p:tgtEl>
                                        <p:attrNameLst>
                                          <p:attrName>ppt_x</p:attrName>
                                          <p:attrName>ppt_y</p:attrName>
                                        </p:attrNameLst>
                                      </p:cBhvr>
                                      <p:rCtr x="15104" y="0"/>
                                    </p:animMotion>
                                  </p:childTnLst>
                                </p:cTn>
                              </p:par>
                              <p:par>
                                <p:cTn id="103" presetID="63" presetClass="path" presetSubtype="0" accel="50000" decel="50000" fill="hold" grpId="1" nodeType="withEffect">
                                  <p:stCondLst>
                                    <p:cond delay="0"/>
                                  </p:stCondLst>
                                  <p:childTnLst>
                                    <p:animMotion origin="layout" path="M 1.94444E-6 1.85185E-6 L 0.55625 -0.00232 " pathEditMode="relative" rAng="0" ptsTypes="AA">
                                      <p:cBhvr>
                                        <p:cTn id="104" dur="5000" fill="hold"/>
                                        <p:tgtEl>
                                          <p:spTgt spid="300068"/>
                                        </p:tgtEl>
                                        <p:attrNameLst>
                                          <p:attrName>ppt_x</p:attrName>
                                          <p:attrName>ppt_y</p:attrName>
                                        </p:attrNameLst>
                                      </p:cBhvr>
                                      <p:rCtr x="27812" y="-116"/>
                                    </p:animMotion>
                                  </p:childTnLst>
                                </p:cTn>
                              </p:par>
                              <p:par>
                                <p:cTn id="105" presetID="53" presetClass="entr" presetSubtype="0" fill="hold" grpId="0" nodeType="withEffect">
                                  <p:stCondLst>
                                    <p:cond delay="0"/>
                                  </p:stCondLst>
                                  <p:childTnLst>
                                    <p:set>
                                      <p:cBhvr>
                                        <p:cTn id="106" dur="1" fill="hold">
                                          <p:stCondLst>
                                            <p:cond delay="0"/>
                                          </p:stCondLst>
                                        </p:cTn>
                                        <p:tgtEl>
                                          <p:spTgt spid="300069"/>
                                        </p:tgtEl>
                                        <p:attrNameLst>
                                          <p:attrName>style.visibility</p:attrName>
                                        </p:attrNameLst>
                                      </p:cBhvr>
                                      <p:to>
                                        <p:strVal val="visible"/>
                                      </p:to>
                                    </p:set>
                                    <p:anim calcmode="lin" valueType="num">
                                      <p:cBhvr>
                                        <p:cTn id="107" dur="5000" fill="hold"/>
                                        <p:tgtEl>
                                          <p:spTgt spid="300069"/>
                                        </p:tgtEl>
                                        <p:attrNameLst>
                                          <p:attrName>ppt_w</p:attrName>
                                        </p:attrNameLst>
                                      </p:cBhvr>
                                      <p:tavLst>
                                        <p:tav tm="0">
                                          <p:val>
                                            <p:fltVal val="0"/>
                                          </p:val>
                                        </p:tav>
                                        <p:tav tm="100000">
                                          <p:val>
                                            <p:strVal val="#ppt_w"/>
                                          </p:val>
                                        </p:tav>
                                      </p:tavLst>
                                    </p:anim>
                                    <p:anim calcmode="lin" valueType="num">
                                      <p:cBhvr>
                                        <p:cTn id="108" dur="5000" fill="hold"/>
                                        <p:tgtEl>
                                          <p:spTgt spid="300069"/>
                                        </p:tgtEl>
                                        <p:attrNameLst>
                                          <p:attrName>ppt_h</p:attrName>
                                        </p:attrNameLst>
                                      </p:cBhvr>
                                      <p:tavLst>
                                        <p:tav tm="0">
                                          <p:val>
                                            <p:fltVal val="0"/>
                                          </p:val>
                                        </p:tav>
                                        <p:tav tm="100000">
                                          <p:val>
                                            <p:strVal val="#ppt_h"/>
                                          </p:val>
                                        </p:tav>
                                      </p:tavLst>
                                    </p:anim>
                                    <p:animEffect transition="in" filter="fade">
                                      <p:cBhvr>
                                        <p:cTn id="109" dur="5000"/>
                                        <p:tgtEl>
                                          <p:spTgt spid="300069"/>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300070"/>
                                        </p:tgtEl>
                                        <p:attrNameLst>
                                          <p:attrName>style.visibility</p:attrName>
                                        </p:attrNameLst>
                                      </p:cBhvr>
                                      <p:to>
                                        <p:strVal val="visible"/>
                                      </p:to>
                                    </p:set>
                                    <p:anim calcmode="lin" valueType="num">
                                      <p:cBhvr>
                                        <p:cTn id="112" dur="5000" fill="hold"/>
                                        <p:tgtEl>
                                          <p:spTgt spid="300070"/>
                                        </p:tgtEl>
                                        <p:attrNameLst>
                                          <p:attrName>ppt_w</p:attrName>
                                        </p:attrNameLst>
                                      </p:cBhvr>
                                      <p:tavLst>
                                        <p:tav tm="0">
                                          <p:val>
                                            <p:fltVal val="0"/>
                                          </p:val>
                                        </p:tav>
                                        <p:tav tm="100000">
                                          <p:val>
                                            <p:strVal val="#ppt_w"/>
                                          </p:val>
                                        </p:tav>
                                      </p:tavLst>
                                    </p:anim>
                                    <p:anim calcmode="lin" valueType="num">
                                      <p:cBhvr>
                                        <p:cTn id="113" dur="5000" fill="hold"/>
                                        <p:tgtEl>
                                          <p:spTgt spid="300070"/>
                                        </p:tgtEl>
                                        <p:attrNameLst>
                                          <p:attrName>ppt_h</p:attrName>
                                        </p:attrNameLst>
                                      </p:cBhvr>
                                      <p:tavLst>
                                        <p:tav tm="0">
                                          <p:val>
                                            <p:fltVal val="0"/>
                                          </p:val>
                                        </p:tav>
                                        <p:tav tm="100000">
                                          <p:val>
                                            <p:strVal val="#ppt_h"/>
                                          </p:val>
                                        </p:tav>
                                      </p:tavLst>
                                    </p:anim>
                                    <p:animEffect transition="in" filter="fade">
                                      <p:cBhvr>
                                        <p:cTn id="114" dur="5000"/>
                                        <p:tgtEl>
                                          <p:spTgt spid="30007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p:bldP spid="300042" grpId="0" animBg="1"/>
      <p:bldP spid="300043" grpId="0" animBg="1"/>
      <p:bldP spid="300044" grpId="0"/>
      <p:bldP spid="300045" grpId="0"/>
      <p:bldP spid="300045" grpId="1"/>
      <p:bldP spid="300046" grpId="0"/>
      <p:bldP spid="300046" grpId="1"/>
      <p:bldP spid="300049" grpId="0"/>
      <p:bldP spid="300067" grpId="0" animBg="1"/>
      <p:bldP spid="300067" grpId="1" animBg="1"/>
      <p:bldP spid="300068" grpId="0" animBg="1"/>
      <p:bldP spid="300068" grpId="1" animBg="1"/>
      <p:bldP spid="300069" grpId="0"/>
      <p:bldP spid="300070" grpId="0"/>
      <p:bldP spid="300071" grpId="0"/>
      <p:bldP spid="300072" grpId="0"/>
      <p:bldP spid="300073" grpId="0"/>
      <p:bldP spid="300074" grpId="0"/>
      <p:bldP spid="300075" grpId="0"/>
      <p:bldP spid="300078" grpId="0" animBg="1"/>
      <p:bldP spid="300078" grpId="1" animBg="1"/>
      <p:bldP spid="300079" grpId="0" animBg="1"/>
      <p:bldP spid="300079" grpId="1"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200" smtClean="0">
                <a:solidFill>
                  <a:schemeClr val="tx2"/>
                </a:solidFill>
              </a:rPr>
              <a:t>Witold Kwaśnicki (INE, UWr), Notatki do wykładów</a:t>
            </a:r>
          </a:p>
        </p:txBody>
      </p:sp>
      <p:sp>
        <p:nvSpPr>
          <p:cNvPr id="342018" name="Rectangle 2"/>
          <p:cNvSpPr>
            <a:spLocks noGrp="1" noChangeArrowheads="1"/>
          </p:cNvSpPr>
          <p:nvPr>
            <p:ph type="title"/>
          </p:nvPr>
        </p:nvSpPr>
        <p:spPr>
          <a:xfrm>
            <a:off x="1258888" y="144462"/>
            <a:ext cx="7461250" cy="764257"/>
          </a:xfrm>
        </p:spPr>
        <p:txBody>
          <a:bodyPr/>
          <a:lstStyle/>
          <a:p>
            <a:pPr eaLnBrk="1" hangingPunct="1"/>
            <a:r>
              <a:rPr lang="pl-PL" altLang="pl-PL" sz="2800" dirty="0" smtClean="0"/>
              <a:t>Który system uznamy za bardziej sprawiedliwy? </a:t>
            </a:r>
          </a:p>
        </p:txBody>
      </p:sp>
      <p:sp>
        <p:nvSpPr>
          <p:cNvPr id="342019" name="Rectangle 3"/>
          <p:cNvSpPr>
            <a:spLocks noGrp="1" noChangeArrowheads="1"/>
          </p:cNvSpPr>
          <p:nvPr>
            <p:ph type="body" idx="1"/>
          </p:nvPr>
        </p:nvSpPr>
        <p:spPr/>
        <p:txBody>
          <a:bodyPr/>
          <a:lstStyle/>
          <a:p>
            <a:pPr eaLnBrk="1" hangingPunct="1"/>
            <a:r>
              <a:rPr lang="pl-PL" altLang="pl-PL" smtClean="0"/>
              <a:t>Nie są to tylko rozważania teoretyczne!</a:t>
            </a:r>
          </a:p>
          <a:p>
            <a:pPr lvl="1" eaLnBrk="1" hangingPunct="1"/>
            <a:r>
              <a:rPr lang="pl-PL" altLang="pl-PL" smtClean="0"/>
              <a:t>Niemcy Wschodnie i Zachodnie po Drugiej Wojnie światowej.</a:t>
            </a:r>
          </a:p>
          <a:p>
            <a:pPr lvl="1" eaLnBrk="1" hangingPunct="1"/>
            <a:r>
              <a:rPr lang="pl-PL" altLang="pl-PL" smtClean="0"/>
              <a:t>Koree Północna i Południowa po 1953 roku.</a:t>
            </a:r>
          </a:p>
          <a:p>
            <a:pPr lvl="1" eaLnBrk="1" hangingPunct="1"/>
            <a:r>
              <a:rPr lang="pl-PL" altLang="pl-PL" smtClean="0"/>
              <a:t>Egipt i Izrael, po 1948.</a:t>
            </a:r>
          </a:p>
          <a:p>
            <a:pPr lvl="1" eaLnBrk="1" hangingPunct="1"/>
            <a:r>
              <a:rPr lang="pl-PL" altLang="pl-PL" smtClean="0"/>
              <a:t>Indie po 1948 roku i Japonia po rewolucji Meiji w 1867.</a:t>
            </a:r>
          </a:p>
          <a:p>
            <a:pPr lvl="1" eaLnBrk="1" hangingPunct="1"/>
            <a:r>
              <a:rPr lang="pl-PL" altLang="pl-PL" smtClean="0"/>
              <a:t>Estonia i Białoruś po 1992 r.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fade">
                                      <p:cBhvr>
                                        <p:cTn id="7" dur="1000"/>
                                        <p:tgtEl>
                                          <p:spTgt spid="342018"/>
                                        </p:tgtEl>
                                      </p:cBhvr>
                                    </p:animEffect>
                                    <p:anim calcmode="lin" valueType="num">
                                      <p:cBhvr>
                                        <p:cTn id="8" dur="1000" fill="hold"/>
                                        <p:tgtEl>
                                          <p:spTgt spid="342018"/>
                                        </p:tgtEl>
                                        <p:attrNameLst>
                                          <p:attrName>ppt_x</p:attrName>
                                        </p:attrNameLst>
                                      </p:cBhvr>
                                      <p:tavLst>
                                        <p:tav tm="0">
                                          <p:val>
                                            <p:strVal val="#ppt_x"/>
                                          </p:val>
                                        </p:tav>
                                        <p:tav tm="100000">
                                          <p:val>
                                            <p:strVal val="#ppt_x"/>
                                          </p:val>
                                        </p:tav>
                                      </p:tavLst>
                                    </p:anim>
                                    <p:anim calcmode="lin" valueType="num">
                                      <p:cBhvr>
                                        <p:cTn id="9" dur="898" decel="100000" fill="hold"/>
                                        <p:tgtEl>
                                          <p:spTgt spid="3420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420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42019">
                                            <p:txEl>
                                              <p:pRg st="0" end="0"/>
                                            </p:txEl>
                                          </p:spTgt>
                                        </p:tgtEl>
                                        <p:attrNameLst>
                                          <p:attrName>style.visibility</p:attrName>
                                        </p:attrNameLst>
                                      </p:cBhvr>
                                      <p:to>
                                        <p:strVal val="visible"/>
                                      </p:to>
                                    </p:set>
                                    <p:animEffect transition="in" filter="fade">
                                      <p:cBhvr>
                                        <p:cTn id="15" dur="1000"/>
                                        <p:tgtEl>
                                          <p:spTgt spid="342019">
                                            <p:txEl>
                                              <p:pRg st="0" end="0"/>
                                            </p:txEl>
                                          </p:spTgt>
                                        </p:tgtEl>
                                      </p:cBhvr>
                                    </p:animEffect>
                                    <p:anim calcmode="lin" valueType="num">
                                      <p:cBhvr>
                                        <p:cTn id="16" dur="1000" fill="hold"/>
                                        <p:tgtEl>
                                          <p:spTgt spid="3420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420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420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42019">
                                            <p:txEl>
                                              <p:pRg st="1" end="1"/>
                                            </p:txEl>
                                          </p:spTgt>
                                        </p:tgtEl>
                                        <p:attrNameLst>
                                          <p:attrName>style.visibility</p:attrName>
                                        </p:attrNameLst>
                                      </p:cBhvr>
                                      <p:to>
                                        <p:strVal val="visible"/>
                                      </p:to>
                                    </p:set>
                                    <p:animEffect transition="in" filter="fade">
                                      <p:cBhvr>
                                        <p:cTn id="23" dur="1000"/>
                                        <p:tgtEl>
                                          <p:spTgt spid="342019">
                                            <p:txEl>
                                              <p:pRg st="1" end="1"/>
                                            </p:txEl>
                                          </p:spTgt>
                                        </p:tgtEl>
                                      </p:cBhvr>
                                    </p:animEffect>
                                    <p:anim calcmode="lin" valueType="num">
                                      <p:cBhvr>
                                        <p:cTn id="24" dur="10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420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420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42019">
                                            <p:txEl>
                                              <p:pRg st="2" end="2"/>
                                            </p:txEl>
                                          </p:spTgt>
                                        </p:tgtEl>
                                        <p:attrNameLst>
                                          <p:attrName>style.visibility</p:attrName>
                                        </p:attrNameLst>
                                      </p:cBhvr>
                                      <p:to>
                                        <p:strVal val="visible"/>
                                      </p:to>
                                    </p:set>
                                    <p:animEffect transition="in" filter="fade">
                                      <p:cBhvr>
                                        <p:cTn id="31" dur="1000"/>
                                        <p:tgtEl>
                                          <p:spTgt spid="342019">
                                            <p:txEl>
                                              <p:pRg st="2" end="2"/>
                                            </p:txEl>
                                          </p:spTgt>
                                        </p:tgtEl>
                                      </p:cBhvr>
                                    </p:animEffect>
                                    <p:anim calcmode="lin" valueType="num">
                                      <p:cBhvr>
                                        <p:cTn id="32" dur="10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420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420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42019">
                                            <p:txEl>
                                              <p:pRg st="3" end="3"/>
                                            </p:txEl>
                                          </p:spTgt>
                                        </p:tgtEl>
                                        <p:attrNameLst>
                                          <p:attrName>style.visibility</p:attrName>
                                        </p:attrNameLst>
                                      </p:cBhvr>
                                      <p:to>
                                        <p:strVal val="visible"/>
                                      </p:to>
                                    </p:set>
                                    <p:animEffect transition="in" filter="fade">
                                      <p:cBhvr>
                                        <p:cTn id="39" dur="1000"/>
                                        <p:tgtEl>
                                          <p:spTgt spid="342019">
                                            <p:txEl>
                                              <p:pRg st="3" end="3"/>
                                            </p:txEl>
                                          </p:spTgt>
                                        </p:tgtEl>
                                      </p:cBhvr>
                                    </p:animEffect>
                                    <p:anim calcmode="lin" valueType="num">
                                      <p:cBhvr>
                                        <p:cTn id="40" dur="1000" fill="hold"/>
                                        <p:tgtEl>
                                          <p:spTgt spid="3420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420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420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42019">
                                            <p:txEl>
                                              <p:pRg st="4" end="4"/>
                                            </p:txEl>
                                          </p:spTgt>
                                        </p:tgtEl>
                                        <p:attrNameLst>
                                          <p:attrName>style.visibility</p:attrName>
                                        </p:attrNameLst>
                                      </p:cBhvr>
                                      <p:to>
                                        <p:strVal val="visible"/>
                                      </p:to>
                                    </p:set>
                                    <p:animEffect transition="in" filter="fade">
                                      <p:cBhvr>
                                        <p:cTn id="47" dur="1000"/>
                                        <p:tgtEl>
                                          <p:spTgt spid="342019">
                                            <p:txEl>
                                              <p:pRg st="4" end="4"/>
                                            </p:txEl>
                                          </p:spTgt>
                                        </p:tgtEl>
                                      </p:cBhvr>
                                    </p:animEffect>
                                    <p:anim calcmode="lin" valueType="num">
                                      <p:cBhvr>
                                        <p:cTn id="48" dur="1000" fill="hold"/>
                                        <p:tgtEl>
                                          <p:spTgt spid="34201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4201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420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42019">
                                            <p:txEl>
                                              <p:pRg st="5" end="5"/>
                                            </p:txEl>
                                          </p:spTgt>
                                        </p:tgtEl>
                                        <p:attrNameLst>
                                          <p:attrName>style.visibility</p:attrName>
                                        </p:attrNameLst>
                                      </p:cBhvr>
                                      <p:to>
                                        <p:strVal val="visible"/>
                                      </p:to>
                                    </p:set>
                                    <p:animEffect transition="in" filter="fade">
                                      <p:cBhvr>
                                        <p:cTn id="55" dur="1000"/>
                                        <p:tgtEl>
                                          <p:spTgt spid="342019">
                                            <p:txEl>
                                              <p:pRg st="5" end="5"/>
                                            </p:txEl>
                                          </p:spTgt>
                                        </p:tgtEl>
                                      </p:cBhvr>
                                    </p:animEffect>
                                    <p:anim calcmode="lin" valueType="num">
                                      <p:cBhvr>
                                        <p:cTn id="56" dur="1000" fill="hold"/>
                                        <p:tgtEl>
                                          <p:spTgt spid="34201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4201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4201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3420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p:txBody>
          <a:bodyPr/>
          <a:lstStyle/>
          <a:p>
            <a:endParaRPr lang="pl-PL" altLang="pl-PL" smtClean="0"/>
          </a:p>
        </p:txBody>
      </p:sp>
      <p:sp>
        <p:nvSpPr>
          <p:cNvPr id="33795" name="Symbol zastępczy zawartości 2"/>
          <p:cNvSpPr>
            <a:spLocks noGrp="1"/>
          </p:cNvSpPr>
          <p:nvPr>
            <p:ph idx="1"/>
          </p:nvPr>
        </p:nvSpPr>
        <p:spPr/>
        <p:txBody>
          <a:bodyPr/>
          <a:lstStyle/>
          <a:p>
            <a:endParaRPr lang="pl-PL" altLang="pl-PL" smtClean="0"/>
          </a:p>
        </p:txBody>
      </p:sp>
      <p:sp>
        <p:nvSpPr>
          <p:cNvPr id="33796"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200" smtClean="0">
                <a:solidFill>
                  <a:schemeClr val="tx2"/>
                </a:solidFill>
              </a:rPr>
              <a:t>Witold Kwaśnicki (INE, UWr), Notatki do wykładów</a:t>
            </a:r>
          </a:p>
        </p:txBody>
      </p:sp>
      <p:pic>
        <p:nvPicPr>
          <p:cNvPr id="33797" name="Picture 2" descr="C:\Teksty\Dydaktyka\Programy kursow\Wyklady z ekonomii\Makroekonomia Podstawy UW\W1 systemy gospodarcze\Socializm-kapitaliz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p:cNvSpPr>
            <a:spLocks noChangeArrowheads="1"/>
          </p:cNvSpPr>
          <p:nvPr/>
        </p:nvSpPr>
        <p:spPr bwMode="auto">
          <a:xfrm>
            <a:off x="-252413" y="3500438"/>
            <a:ext cx="9577388" cy="3529012"/>
          </a:xfrm>
          <a:prstGeom prst="rect">
            <a:avLst/>
          </a:prstGeom>
          <a:solidFill>
            <a:schemeClr val="bg1"/>
          </a:solidFill>
          <a:ln w="9525" algn="ctr">
            <a:solidFill>
              <a:schemeClr val="tx1"/>
            </a:solidFill>
            <a:miter lim="800000"/>
            <a:headEnd/>
            <a:tailEnd/>
          </a:ln>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l-PL" alt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251520" y="1844824"/>
            <a:ext cx="8892480" cy="5013176"/>
          </a:xfrm>
        </p:spPr>
        <p:txBody>
          <a:bodyPr/>
          <a:lstStyle/>
          <a:p>
            <a:r>
              <a:rPr lang="en-US" sz="2800" dirty="0" smtClean="0">
                <a:hlinkClick r:id="rId2"/>
              </a:rPr>
              <a:t>'Free' market myths </a:t>
            </a:r>
            <a:r>
              <a:rPr lang="en-US" sz="2800" dirty="0" err="1" smtClean="0">
                <a:hlinkClick r:id="rId2"/>
              </a:rPr>
              <a:t>no.1</a:t>
            </a:r>
            <a:r>
              <a:rPr lang="en-US" sz="2800" dirty="0" smtClean="0">
                <a:hlinkClick r:id="rId2"/>
              </a:rPr>
              <a:t>: the public sector doesn't create wealth</a:t>
            </a:r>
            <a:endParaRPr lang="pl-PL" sz="2800" dirty="0" smtClean="0"/>
          </a:p>
          <a:p>
            <a:r>
              <a:rPr lang="en-US" sz="2800" dirty="0">
                <a:hlinkClick r:id="rId3"/>
              </a:rPr>
              <a:t>'Free' market myths </a:t>
            </a:r>
            <a:r>
              <a:rPr lang="en-US" sz="2800" dirty="0" err="1">
                <a:hlinkClick r:id="rId3"/>
              </a:rPr>
              <a:t>no.2</a:t>
            </a:r>
            <a:r>
              <a:rPr lang="en-US" sz="2800" dirty="0">
                <a:hlinkClick r:id="rId3"/>
              </a:rPr>
              <a:t>: low taxes are good for you</a:t>
            </a:r>
            <a:endParaRPr lang="en-US" sz="2800" dirty="0"/>
          </a:p>
          <a:p>
            <a:r>
              <a:rPr lang="en-US" sz="2800" dirty="0">
                <a:hlinkClick r:id="rId4"/>
              </a:rPr>
              <a:t>'Free' market myths </a:t>
            </a:r>
            <a:r>
              <a:rPr lang="en-US" sz="2800" dirty="0" err="1">
                <a:hlinkClick r:id="rId4"/>
              </a:rPr>
              <a:t>no.3</a:t>
            </a:r>
            <a:r>
              <a:rPr lang="en-US" sz="2800" dirty="0">
                <a:hlinkClick r:id="rId4"/>
              </a:rPr>
              <a:t>: entrepreneurs create </a:t>
            </a:r>
            <a:r>
              <a:rPr lang="en-US" sz="2800" dirty="0" smtClean="0">
                <a:hlinkClick r:id="rId4"/>
              </a:rPr>
              <a:t>wealth</a:t>
            </a:r>
            <a:endParaRPr lang="pl-PL" sz="2800" dirty="0" smtClean="0"/>
          </a:p>
          <a:p>
            <a:r>
              <a:rPr lang="en-US" sz="2800" dirty="0">
                <a:hlinkClick r:id="rId5"/>
              </a:rPr>
              <a:t>Free market myths no. 4: capitalism is dynamic and innovative</a:t>
            </a:r>
            <a:endParaRPr lang="en-US" sz="2800" dirty="0"/>
          </a:p>
          <a:p>
            <a:r>
              <a:rPr lang="en-US" sz="2800" dirty="0">
                <a:hlinkClick r:id="rId6"/>
              </a:rPr>
              <a:t>'Free' market myths no. 5: competition works</a:t>
            </a:r>
            <a:endParaRPr lang="en-US" sz="2800" dirty="0"/>
          </a:p>
          <a:p>
            <a:r>
              <a:rPr lang="en-US" sz="2800" dirty="0">
                <a:hlinkClick r:id="rId7"/>
              </a:rPr>
              <a:t>Unemployment is a free market failure</a:t>
            </a:r>
            <a:endParaRPr lang="en-US" sz="2800" dirty="0"/>
          </a:p>
          <a:p>
            <a:r>
              <a:rPr lang="en-US" sz="2800" dirty="0">
                <a:hlinkClick r:id="rId8"/>
              </a:rPr>
              <a:t>'Free' market capitalism is the engine of </a:t>
            </a:r>
            <a:r>
              <a:rPr lang="en-US" sz="2800" dirty="0" smtClean="0">
                <a:hlinkClick r:id="rId8"/>
              </a:rPr>
              <a:t>inequality</a:t>
            </a:r>
            <a:endParaRPr lang="pl-PL" sz="2800" dirty="0" smtClean="0"/>
          </a:p>
          <a:p>
            <a:endParaRPr lang="en-US" sz="2800" dirty="0"/>
          </a:p>
          <a:p>
            <a:endParaRPr lang="en-US" sz="2800" dirty="0"/>
          </a:p>
          <a:p>
            <a:endParaRPr lang="en-US" sz="2800" dirty="0" smtClean="0"/>
          </a:p>
          <a:p>
            <a:endParaRPr lang="pl-PL" sz="2800" dirty="0"/>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0"/>
            <a:ext cx="82962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witek\Downloads\korea_noc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79400"/>
            <a:ext cx="51054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ytuł 3"/>
          <p:cNvSpPr>
            <a:spLocks noGrp="1"/>
          </p:cNvSpPr>
          <p:nvPr>
            <p:ph type="title"/>
          </p:nvPr>
        </p:nvSpPr>
        <p:spPr>
          <a:xfrm>
            <a:off x="207963" y="1847850"/>
            <a:ext cx="3087687" cy="2882900"/>
          </a:xfrm>
        </p:spPr>
        <p:txBody>
          <a:bodyPr/>
          <a:lstStyle/>
          <a:p>
            <a:pPr algn="ctr"/>
            <a:r>
              <a:rPr lang="pl-PL" altLang="pl-PL" dirty="0" smtClean="0"/>
              <a:t>Północna Korea i Południowa Korea nocą</a:t>
            </a:r>
          </a:p>
        </p:txBody>
      </p:sp>
      <p:sp>
        <p:nvSpPr>
          <p:cNvPr id="6" name="pole tekstowe 5"/>
          <p:cNvSpPr txBox="1">
            <a:spLocks noChangeArrowheads="1"/>
          </p:cNvSpPr>
          <p:nvPr/>
        </p:nvSpPr>
        <p:spPr bwMode="auto">
          <a:xfrm>
            <a:off x="3503613" y="2654300"/>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a:solidFill>
                  <a:schemeClr val="bg1"/>
                </a:solidFill>
              </a:rPr>
              <a:t>Pjongjang </a:t>
            </a:r>
          </a:p>
          <a:p>
            <a:pPr eaLnBrk="1" hangingPunct="1">
              <a:spcBef>
                <a:spcPct val="0"/>
              </a:spcBef>
              <a:buClrTx/>
              <a:buSzTx/>
              <a:buFontTx/>
              <a:buNone/>
            </a:pPr>
            <a:r>
              <a:rPr lang="pl-PL" altLang="pl-PL" sz="1600">
                <a:solidFill>
                  <a:schemeClr val="bg1"/>
                </a:solidFill>
              </a:rPr>
              <a:t>(Phenian)</a:t>
            </a:r>
          </a:p>
        </p:txBody>
      </p:sp>
      <p:sp>
        <p:nvSpPr>
          <p:cNvPr id="7" name="pole tekstowe 6"/>
          <p:cNvSpPr txBox="1">
            <a:spLocks noChangeArrowheads="1"/>
          </p:cNvSpPr>
          <p:nvPr/>
        </p:nvSpPr>
        <p:spPr bwMode="auto">
          <a:xfrm>
            <a:off x="4491038" y="4162425"/>
            <a:ext cx="565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pl-PL" sz="1600">
                <a:solidFill>
                  <a:schemeClr val="bg1"/>
                </a:solidFill>
              </a:rPr>
              <a:t>Seul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en-US" sz="1200" dirty="0" smtClean="0">
                <a:solidFill>
                  <a:schemeClr val="tx2"/>
                </a:solidFill>
              </a:rPr>
              <a:t>Witold Kwaśnicki (INE, </a:t>
            </a:r>
            <a:r>
              <a:rPr lang="pl-PL" altLang="en-US" sz="1200" dirty="0" err="1" smtClean="0">
                <a:solidFill>
                  <a:schemeClr val="tx2"/>
                </a:solidFill>
              </a:rPr>
              <a:t>UWr</a:t>
            </a:r>
            <a:r>
              <a:rPr lang="pl-PL" altLang="en-US" sz="1200" dirty="0" smtClean="0">
                <a:solidFill>
                  <a:schemeClr val="tx2"/>
                </a:solidFill>
              </a:rPr>
              <a:t>)</a:t>
            </a:r>
          </a:p>
        </p:txBody>
      </p:sp>
      <p:sp>
        <p:nvSpPr>
          <p:cNvPr id="350210" name="Rectangle 2"/>
          <p:cNvSpPr>
            <a:spLocks noGrp="1" noChangeArrowheads="1"/>
          </p:cNvSpPr>
          <p:nvPr>
            <p:ph type="title"/>
          </p:nvPr>
        </p:nvSpPr>
        <p:spPr/>
        <p:txBody>
          <a:bodyPr/>
          <a:lstStyle/>
          <a:p>
            <a:pPr eaLnBrk="1" hangingPunct="1"/>
            <a:r>
              <a:rPr lang="pl-PL" altLang="en-US" smtClean="0"/>
              <a:t>Rynek a bieda i bezrobocie</a:t>
            </a:r>
          </a:p>
        </p:txBody>
      </p:sp>
      <p:sp>
        <p:nvSpPr>
          <p:cNvPr id="350211" name="Rectangle 3"/>
          <p:cNvSpPr>
            <a:spLocks noGrp="1" noChangeArrowheads="1"/>
          </p:cNvSpPr>
          <p:nvPr>
            <p:ph type="body" idx="1"/>
          </p:nvPr>
        </p:nvSpPr>
        <p:spPr>
          <a:xfrm>
            <a:off x="395288" y="1052737"/>
            <a:ext cx="8748712" cy="5805264"/>
          </a:xfrm>
        </p:spPr>
        <p:txBody>
          <a:bodyPr/>
          <a:lstStyle/>
          <a:p>
            <a:pPr eaLnBrk="1" hangingPunct="1">
              <a:lnSpc>
                <a:spcPct val="80000"/>
              </a:lnSpc>
            </a:pPr>
            <a:r>
              <a:rPr lang="pl-PL" altLang="en-US" sz="2000" dirty="0" smtClean="0"/>
              <a:t>bezrobocia i zubożenie w Wielkiej Brytanii w okresie silnego rozwoju kapitalizmu?</a:t>
            </a:r>
          </a:p>
          <a:p>
            <a:pPr eaLnBrk="1" hangingPunct="1">
              <a:lnSpc>
                <a:spcPct val="80000"/>
              </a:lnSpc>
            </a:pPr>
            <a:r>
              <a:rPr lang="pl-PL" altLang="en-US" sz="2000" dirty="0" smtClean="0"/>
              <a:t>biedni byli także przed rewolucją przemysłową, byli nawet w gorszej sytuacji, kiedy to śmiertelność noworodków dochodziła często do 75%, a okresowe braki żywności doprowadzały do masowego wymierania ludności. </a:t>
            </a:r>
          </a:p>
          <a:p>
            <a:pPr eaLnBrk="1" hangingPunct="1">
              <a:lnSpc>
                <a:spcPct val="80000"/>
              </a:lnSpc>
            </a:pPr>
            <a:r>
              <a:rPr lang="pl-PL" altLang="en-US" sz="2000" dirty="0" smtClean="0"/>
              <a:t>bieda przemysłowej Anglii (Mill, 1884, str. 520):</a:t>
            </a:r>
          </a:p>
          <a:p>
            <a:pPr lvl="1" eaLnBrk="1" hangingPunct="1">
              <a:lnSpc>
                <a:spcPct val="80000"/>
              </a:lnSpc>
            </a:pPr>
            <a:r>
              <a:rPr lang="pl-PL" altLang="en-US" sz="1800" dirty="0" smtClean="0"/>
              <a:t>W latach 1833 do 1883 robotnik otrzymywał „od 50% do 100% większe wynagrodzenie za pracę o 20% mniejszą” (o tyle zmniejszył się średni czas pracy w ciągu tych 50 lat).</a:t>
            </a:r>
          </a:p>
          <a:p>
            <a:pPr lvl="1" eaLnBrk="1" hangingPunct="1">
              <a:lnSpc>
                <a:spcPct val="80000"/>
              </a:lnSpc>
            </a:pPr>
            <a:r>
              <a:rPr lang="pl-PL" altLang="en-US" sz="1800" dirty="0" smtClean="0"/>
              <a:t>Przykładowo tygodniowe płace cieśli (podobnie jak i murarzy) w Manchesterze wzrosły z 24 do 34 szylingów, cieśli w Glasgow z 14 do 26 szylingów, tkaczy osnowy (w Huddersfield) z 16 do 25 szylingów, tkaczy z 8 szylingów i 3 pensów do 20 szylingów i 6 pensów.</a:t>
            </a:r>
          </a:p>
          <a:p>
            <a:pPr lvl="1" eaLnBrk="1" hangingPunct="1">
              <a:lnSpc>
                <a:spcPct val="80000"/>
              </a:lnSpc>
            </a:pPr>
            <a:r>
              <a:rPr lang="pl-PL" altLang="en-US" sz="1800" dirty="0" smtClean="0"/>
              <a:t>Płaca dzieci przy przędzeniu wzrosła z 4 szylingów i pięciu pensów w 1833 r. do 11 szylingów i 6 pensów w 1883 roku.</a:t>
            </a:r>
          </a:p>
          <a:p>
            <a:pPr lvl="1" eaLnBrk="1" hangingPunct="1">
              <a:lnSpc>
                <a:spcPct val="80000"/>
              </a:lnSpc>
            </a:pPr>
            <a:r>
              <a:rPr lang="pl-PL" altLang="en-US" sz="1800" dirty="0" smtClean="0"/>
              <a:t>Procentowo wzrost płac wyglądał następująco: cieśle, Manchester – 42%, Glasgow – 85%; murarze, Manchester- 50%, Glasgow 80%; kamieniarze, Manchester- 24%, Glasgow – 69%; górnicy, </a:t>
            </a:r>
            <a:r>
              <a:rPr lang="pl-PL" altLang="en-US" sz="1800" dirty="0" err="1" smtClean="0"/>
              <a:t>Staffordshire</a:t>
            </a:r>
            <a:r>
              <a:rPr lang="pl-PL" altLang="en-US" sz="1800" dirty="0" smtClean="0"/>
              <a:t> – 50%; w Huddersfield: tkacze osnowy 55%, czyściciele wełny – 30%, przędzarze – 20%, tkacze – 115%, nawijacze – 83%; w </a:t>
            </a:r>
            <a:r>
              <a:rPr lang="pl-PL" altLang="en-US" sz="1800" dirty="0" err="1" smtClean="0"/>
              <a:t>Bradford</a:t>
            </a:r>
            <a:r>
              <a:rPr lang="pl-PL" altLang="en-US" sz="1800" dirty="0" smtClean="0"/>
              <a:t>: tkacze – 150%, nawijacze – 100%, dzieci przy przędzeniu – 160%.</a:t>
            </a:r>
          </a:p>
        </p:txBody>
      </p:sp>
    </p:spTree>
    <p:extLst>
      <p:ext uri="{BB962C8B-B14F-4D97-AF65-F5344CB8AC3E}">
        <p14:creationId xmlns:p14="http://schemas.microsoft.com/office/powerpoint/2010/main" val="12629897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fade">
                                      <p:cBhvr>
                                        <p:cTn id="7" dur="1000"/>
                                        <p:tgtEl>
                                          <p:spTgt spid="350210"/>
                                        </p:tgtEl>
                                      </p:cBhvr>
                                    </p:animEffect>
                                    <p:anim calcmode="lin" valueType="num">
                                      <p:cBhvr>
                                        <p:cTn id="8" dur="1000" fill="hold"/>
                                        <p:tgtEl>
                                          <p:spTgt spid="350210"/>
                                        </p:tgtEl>
                                        <p:attrNameLst>
                                          <p:attrName>ppt_x</p:attrName>
                                        </p:attrNameLst>
                                      </p:cBhvr>
                                      <p:tavLst>
                                        <p:tav tm="0">
                                          <p:val>
                                            <p:strVal val="#ppt_x"/>
                                          </p:val>
                                        </p:tav>
                                        <p:tav tm="100000">
                                          <p:val>
                                            <p:strVal val="#ppt_x"/>
                                          </p:val>
                                        </p:tav>
                                      </p:tavLst>
                                    </p:anim>
                                    <p:anim calcmode="lin" valueType="num">
                                      <p:cBhvr>
                                        <p:cTn id="9" dur="898" decel="100000" fill="hold"/>
                                        <p:tgtEl>
                                          <p:spTgt spid="3502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502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0211">
                                            <p:txEl>
                                              <p:pRg st="0" end="0"/>
                                            </p:txEl>
                                          </p:spTgt>
                                        </p:tgtEl>
                                        <p:attrNameLst>
                                          <p:attrName>style.visibility</p:attrName>
                                        </p:attrNameLst>
                                      </p:cBhvr>
                                      <p:to>
                                        <p:strVal val="visible"/>
                                      </p:to>
                                    </p:set>
                                    <p:animEffect transition="in" filter="fade">
                                      <p:cBhvr>
                                        <p:cTn id="15" dur="1000"/>
                                        <p:tgtEl>
                                          <p:spTgt spid="350211">
                                            <p:txEl>
                                              <p:pRg st="0" end="0"/>
                                            </p:txEl>
                                          </p:spTgt>
                                        </p:tgtEl>
                                      </p:cBhvr>
                                    </p:animEffect>
                                    <p:anim calcmode="lin" valueType="num">
                                      <p:cBhvr>
                                        <p:cTn id="16"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502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502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0211">
                                            <p:txEl>
                                              <p:pRg st="1" end="1"/>
                                            </p:txEl>
                                          </p:spTgt>
                                        </p:tgtEl>
                                        <p:attrNameLst>
                                          <p:attrName>style.visibility</p:attrName>
                                        </p:attrNameLst>
                                      </p:cBhvr>
                                      <p:to>
                                        <p:strVal val="visible"/>
                                      </p:to>
                                    </p:set>
                                    <p:animEffect transition="in" filter="fade">
                                      <p:cBhvr>
                                        <p:cTn id="23" dur="1000"/>
                                        <p:tgtEl>
                                          <p:spTgt spid="350211">
                                            <p:txEl>
                                              <p:pRg st="1" end="1"/>
                                            </p:txEl>
                                          </p:spTgt>
                                        </p:tgtEl>
                                      </p:cBhvr>
                                    </p:animEffect>
                                    <p:anim calcmode="lin" valueType="num">
                                      <p:cBhvr>
                                        <p:cTn id="24" dur="10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502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502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0211">
                                            <p:txEl>
                                              <p:pRg st="2" end="2"/>
                                            </p:txEl>
                                          </p:spTgt>
                                        </p:tgtEl>
                                        <p:attrNameLst>
                                          <p:attrName>style.visibility</p:attrName>
                                        </p:attrNameLst>
                                      </p:cBhvr>
                                      <p:to>
                                        <p:strVal val="visible"/>
                                      </p:to>
                                    </p:set>
                                    <p:animEffect transition="in" filter="fade">
                                      <p:cBhvr>
                                        <p:cTn id="31" dur="1000"/>
                                        <p:tgtEl>
                                          <p:spTgt spid="350211">
                                            <p:txEl>
                                              <p:pRg st="2" end="2"/>
                                            </p:txEl>
                                          </p:spTgt>
                                        </p:tgtEl>
                                      </p:cBhvr>
                                    </p:animEffect>
                                    <p:anim calcmode="lin" valueType="num">
                                      <p:cBhvr>
                                        <p:cTn id="32" dur="1000" fill="hold"/>
                                        <p:tgtEl>
                                          <p:spTgt spid="3502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502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502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50211">
                                            <p:txEl>
                                              <p:pRg st="3" end="3"/>
                                            </p:txEl>
                                          </p:spTgt>
                                        </p:tgtEl>
                                        <p:attrNameLst>
                                          <p:attrName>style.visibility</p:attrName>
                                        </p:attrNameLst>
                                      </p:cBhvr>
                                      <p:to>
                                        <p:strVal val="visible"/>
                                      </p:to>
                                    </p:set>
                                    <p:animEffect transition="in" filter="fade">
                                      <p:cBhvr>
                                        <p:cTn id="39" dur="1000"/>
                                        <p:tgtEl>
                                          <p:spTgt spid="350211">
                                            <p:txEl>
                                              <p:pRg st="3" end="3"/>
                                            </p:txEl>
                                          </p:spTgt>
                                        </p:tgtEl>
                                      </p:cBhvr>
                                    </p:animEffect>
                                    <p:anim calcmode="lin" valueType="num">
                                      <p:cBhvr>
                                        <p:cTn id="40" dur="1000" fill="hold"/>
                                        <p:tgtEl>
                                          <p:spTgt spid="350211">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502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502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50211">
                                            <p:txEl>
                                              <p:pRg st="4" end="4"/>
                                            </p:txEl>
                                          </p:spTgt>
                                        </p:tgtEl>
                                        <p:attrNameLst>
                                          <p:attrName>style.visibility</p:attrName>
                                        </p:attrNameLst>
                                      </p:cBhvr>
                                      <p:to>
                                        <p:strVal val="visible"/>
                                      </p:to>
                                    </p:set>
                                    <p:animEffect transition="in" filter="fade">
                                      <p:cBhvr>
                                        <p:cTn id="47" dur="1000"/>
                                        <p:tgtEl>
                                          <p:spTgt spid="350211">
                                            <p:txEl>
                                              <p:pRg st="4" end="4"/>
                                            </p:txEl>
                                          </p:spTgt>
                                        </p:tgtEl>
                                      </p:cBhvr>
                                    </p:animEffect>
                                    <p:anim calcmode="lin" valueType="num">
                                      <p:cBhvr>
                                        <p:cTn id="48" dur="1000" fill="hold"/>
                                        <p:tgtEl>
                                          <p:spTgt spid="350211">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5021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502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350211">
                                            <p:txEl>
                                              <p:pRg st="5" end="5"/>
                                            </p:txEl>
                                          </p:spTgt>
                                        </p:tgtEl>
                                        <p:attrNameLst>
                                          <p:attrName>style.visibility</p:attrName>
                                        </p:attrNameLst>
                                      </p:cBhvr>
                                      <p:to>
                                        <p:strVal val="visible"/>
                                      </p:to>
                                    </p:set>
                                    <p:animEffect transition="in" filter="fade">
                                      <p:cBhvr>
                                        <p:cTn id="55" dur="1000"/>
                                        <p:tgtEl>
                                          <p:spTgt spid="350211">
                                            <p:txEl>
                                              <p:pRg st="5" end="5"/>
                                            </p:txEl>
                                          </p:spTgt>
                                        </p:tgtEl>
                                      </p:cBhvr>
                                    </p:animEffect>
                                    <p:anim calcmode="lin" valueType="num">
                                      <p:cBhvr>
                                        <p:cTn id="56" dur="1000" fill="hold"/>
                                        <p:tgtEl>
                                          <p:spTgt spid="350211">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5021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502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350211">
                                            <p:txEl>
                                              <p:pRg st="6" end="6"/>
                                            </p:txEl>
                                          </p:spTgt>
                                        </p:tgtEl>
                                        <p:attrNameLst>
                                          <p:attrName>style.visibility</p:attrName>
                                        </p:attrNameLst>
                                      </p:cBhvr>
                                      <p:to>
                                        <p:strVal val="visible"/>
                                      </p:to>
                                    </p:set>
                                    <p:animEffect transition="in" filter="fade">
                                      <p:cBhvr>
                                        <p:cTn id="63" dur="1000"/>
                                        <p:tgtEl>
                                          <p:spTgt spid="350211">
                                            <p:txEl>
                                              <p:pRg st="6" end="6"/>
                                            </p:txEl>
                                          </p:spTgt>
                                        </p:tgtEl>
                                      </p:cBhvr>
                                    </p:animEffect>
                                    <p:anim calcmode="lin" valueType="num">
                                      <p:cBhvr>
                                        <p:cTn id="64" dur="1000" fill="hold"/>
                                        <p:tgtEl>
                                          <p:spTgt spid="350211">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5021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502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pl-PL" altLang="en-US" sz="1200" dirty="0" smtClean="0">
                <a:solidFill>
                  <a:schemeClr val="tx2"/>
                </a:solidFill>
              </a:rPr>
              <a:t>Witold Kwaśnicki (INE, </a:t>
            </a:r>
            <a:r>
              <a:rPr lang="pl-PL" altLang="en-US" sz="1200" dirty="0" err="1" smtClean="0">
                <a:solidFill>
                  <a:schemeClr val="tx2"/>
                </a:solidFill>
              </a:rPr>
              <a:t>UWr</a:t>
            </a:r>
            <a:r>
              <a:rPr lang="pl-PL" altLang="en-US" sz="1200" dirty="0" smtClean="0">
                <a:solidFill>
                  <a:schemeClr val="tx2"/>
                </a:solidFill>
              </a:rPr>
              <a:t>)</a:t>
            </a:r>
          </a:p>
        </p:txBody>
      </p:sp>
      <p:sp>
        <p:nvSpPr>
          <p:cNvPr id="351234" name="Rectangle 2"/>
          <p:cNvSpPr>
            <a:spLocks noGrp="1" noChangeArrowheads="1"/>
          </p:cNvSpPr>
          <p:nvPr>
            <p:ph type="title"/>
          </p:nvPr>
        </p:nvSpPr>
        <p:spPr/>
        <p:txBody>
          <a:bodyPr/>
          <a:lstStyle/>
          <a:p>
            <a:pPr eaLnBrk="1" hangingPunct="1"/>
            <a:r>
              <a:rPr lang="pl-PL" altLang="en-US" smtClean="0"/>
              <a:t>Rynek a bieda</a:t>
            </a:r>
          </a:p>
        </p:txBody>
      </p:sp>
      <p:sp>
        <p:nvSpPr>
          <p:cNvPr id="351235" name="Rectangle 3"/>
          <p:cNvSpPr>
            <a:spLocks noGrp="1" noChangeArrowheads="1"/>
          </p:cNvSpPr>
          <p:nvPr>
            <p:ph type="body" idx="1"/>
          </p:nvPr>
        </p:nvSpPr>
        <p:spPr>
          <a:xfrm>
            <a:off x="539750" y="1196753"/>
            <a:ext cx="8604250" cy="5516786"/>
          </a:xfrm>
        </p:spPr>
        <p:txBody>
          <a:bodyPr/>
          <a:lstStyle/>
          <a:p>
            <a:pPr eaLnBrk="1" hangingPunct="1">
              <a:lnSpc>
                <a:spcPct val="80000"/>
              </a:lnSpc>
            </a:pPr>
            <a:r>
              <a:rPr lang="pl-PL" altLang="en-US" sz="2000" dirty="0" smtClean="0"/>
              <a:t>‘wzrost wzrostem, ale płace i tak były minimalne’ </a:t>
            </a:r>
            <a:r>
              <a:rPr lang="pl-PL" altLang="en-US" sz="2000" dirty="0" smtClean="0">
                <a:sym typeface="Wingdings" pitchFamily="2" charset="2"/>
              </a:rPr>
              <a:t></a:t>
            </a:r>
            <a:r>
              <a:rPr lang="pl-PL" altLang="en-US" sz="2000" dirty="0" smtClean="0"/>
              <a:t> Inflacji w tamtym okresie prawie nie było. </a:t>
            </a:r>
          </a:p>
          <a:p>
            <a:pPr eaLnBrk="1" hangingPunct="1">
              <a:lnSpc>
                <a:spcPct val="80000"/>
              </a:lnSpc>
            </a:pPr>
            <a:r>
              <a:rPr lang="pl-PL" altLang="en-US" sz="2000" dirty="0" smtClean="0"/>
              <a:t>roczne spożycia żywności w Wielkiej Brytanii</a:t>
            </a:r>
            <a:r>
              <a:rPr lang="pl-PL" altLang="en-US" sz="2000" dirty="0" smtClean="0">
                <a:sym typeface="Wingdings" pitchFamily="2" charset="2"/>
              </a:rPr>
              <a:t></a:t>
            </a:r>
            <a:r>
              <a:rPr lang="pl-PL" altLang="en-US" sz="2000" dirty="0" smtClean="0"/>
              <a:t> </a:t>
            </a:r>
          </a:p>
          <a:p>
            <a:pPr eaLnBrk="1" hangingPunct="1">
              <a:lnSpc>
                <a:spcPct val="80000"/>
              </a:lnSpc>
            </a:pPr>
            <a:r>
              <a:rPr lang="pl-PL" altLang="en-US" sz="2000" dirty="0" smtClean="0"/>
              <a:t>w latach 1840 do 1881 roku wzrost spożycia na osobę rocznie wynosił:</a:t>
            </a:r>
          </a:p>
          <a:p>
            <a:pPr lvl="1" eaLnBrk="1" hangingPunct="1">
              <a:lnSpc>
                <a:spcPct val="80000"/>
              </a:lnSpc>
            </a:pPr>
            <a:r>
              <a:rPr lang="pl-PL" altLang="en-US" sz="1800" dirty="0" smtClean="0"/>
              <a:t>bekonu i szynki z 0.01 funta do 13.93 funta (tzn. ok. 6.3 kg),</a:t>
            </a:r>
          </a:p>
          <a:p>
            <a:pPr lvl="1" eaLnBrk="1" hangingPunct="1">
              <a:lnSpc>
                <a:spcPct val="80000"/>
              </a:lnSpc>
            </a:pPr>
            <a:r>
              <a:rPr lang="pl-PL" altLang="en-US" sz="1800" dirty="0" smtClean="0"/>
              <a:t>masła: z 1.05 funta do 6.36 funtów,</a:t>
            </a:r>
          </a:p>
          <a:p>
            <a:pPr lvl="1" eaLnBrk="1" hangingPunct="1">
              <a:lnSpc>
                <a:spcPct val="80000"/>
              </a:lnSpc>
            </a:pPr>
            <a:r>
              <a:rPr lang="pl-PL" altLang="en-US" sz="1800" dirty="0" smtClean="0"/>
              <a:t>sera z 0.92 do 5.77 funtów,</a:t>
            </a:r>
          </a:p>
          <a:p>
            <a:pPr lvl="1" eaLnBrk="1" hangingPunct="1">
              <a:lnSpc>
                <a:spcPct val="80000"/>
              </a:lnSpc>
            </a:pPr>
            <a:r>
              <a:rPr lang="pl-PL" altLang="en-US" sz="1800" dirty="0" smtClean="0"/>
              <a:t>rodzynek i winogron z 1.45 do 4.35 funtów,</a:t>
            </a:r>
          </a:p>
          <a:p>
            <a:pPr lvl="1" eaLnBrk="1" hangingPunct="1">
              <a:lnSpc>
                <a:spcPct val="80000"/>
              </a:lnSpc>
            </a:pPr>
            <a:r>
              <a:rPr lang="pl-PL" altLang="en-US" sz="1800" dirty="0" smtClean="0"/>
              <a:t>jaj z 3.63 sztuk do 21.65 sztuk,</a:t>
            </a:r>
          </a:p>
          <a:p>
            <a:pPr lvl="1" eaLnBrk="1" hangingPunct="1">
              <a:lnSpc>
                <a:spcPct val="80000"/>
              </a:lnSpc>
            </a:pPr>
            <a:r>
              <a:rPr lang="pl-PL" altLang="en-US" sz="1800" dirty="0" smtClean="0"/>
              <a:t>ziemniaków z 0.01 funta do 12.85 funtów, </a:t>
            </a:r>
          </a:p>
          <a:p>
            <a:pPr lvl="1" eaLnBrk="1" hangingPunct="1">
              <a:lnSpc>
                <a:spcPct val="80000"/>
              </a:lnSpc>
            </a:pPr>
            <a:r>
              <a:rPr lang="pl-PL" altLang="en-US" sz="1800" dirty="0" smtClean="0"/>
              <a:t>ryżu z 0.9 funta do 16.85 funtów, </a:t>
            </a:r>
          </a:p>
          <a:p>
            <a:pPr lvl="1" eaLnBrk="1" hangingPunct="1">
              <a:lnSpc>
                <a:spcPct val="80000"/>
              </a:lnSpc>
            </a:pPr>
            <a:r>
              <a:rPr lang="pl-PL" altLang="en-US" sz="1800" dirty="0" smtClean="0"/>
              <a:t>pszenicy, owsa i mąki z 42.47 do 216.92 funtów, </a:t>
            </a:r>
          </a:p>
          <a:p>
            <a:pPr lvl="1" eaLnBrk="1" hangingPunct="1">
              <a:lnSpc>
                <a:spcPct val="80000"/>
              </a:lnSpc>
            </a:pPr>
            <a:r>
              <a:rPr lang="pl-PL" altLang="en-US" sz="1800" dirty="0" smtClean="0"/>
              <a:t>cukru nierafinowanego z 15.20 do 58.92 funtów, oraz </a:t>
            </a:r>
          </a:p>
          <a:p>
            <a:pPr lvl="1" eaLnBrk="1" hangingPunct="1">
              <a:lnSpc>
                <a:spcPct val="80000"/>
              </a:lnSpc>
            </a:pPr>
            <a:r>
              <a:rPr lang="pl-PL" altLang="en-US" sz="1800" dirty="0" smtClean="0"/>
              <a:t>cukru rafinowanego z 0 do 8.44 funtów, </a:t>
            </a:r>
          </a:p>
          <a:p>
            <a:pPr lvl="1" eaLnBrk="1" hangingPunct="1">
              <a:lnSpc>
                <a:spcPct val="80000"/>
              </a:lnSpc>
            </a:pPr>
            <a:r>
              <a:rPr lang="pl-PL" altLang="en-US" sz="1800" dirty="0" smtClean="0"/>
              <a:t>herbaty z 1.22 do 4.58 funtów. </a:t>
            </a:r>
          </a:p>
          <a:p>
            <a:pPr eaLnBrk="1" hangingPunct="1">
              <a:lnSpc>
                <a:spcPct val="80000"/>
              </a:lnSpc>
            </a:pPr>
            <a:r>
              <a:rPr lang="pl-PL" altLang="en-US" sz="2000" dirty="0" smtClean="0"/>
              <a:t>Jedynym produktem którego spożycie spadło była kawa z 1.08 funta do 0.89 funta.</a:t>
            </a:r>
          </a:p>
          <a:p>
            <a:pPr eaLnBrk="1" hangingPunct="1">
              <a:lnSpc>
                <a:spcPct val="80000"/>
              </a:lnSpc>
            </a:pPr>
            <a:r>
              <a:rPr lang="pl-PL" altLang="en-US" sz="2000" dirty="0" smtClean="0"/>
              <a:t>Na uwagę zasługuje bardzo mały wzrost spożycia alkoholu: wina z 0.25 do 0.45 </a:t>
            </a:r>
            <a:r>
              <a:rPr lang="pl-PL" altLang="en-US" sz="2000" dirty="0" err="1" smtClean="0"/>
              <a:t>galona</a:t>
            </a:r>
            <a:r>
              <a:rPr lang="pl-PL" altLang="en-US" sz="2000" dirty="0" smtClean="0"/>
              <a:t> i wódki z 0.97 do 1.08 </a:t>
            </a:r>
            <a:r>
              <a:rPr lang="pl-PL" altLang="en-US" sz="2000" dirty="0" err="1" smtClean="0"/>
              <a:t>galona</a:t>
            </a:r>
            <a:r>
              <a:rPr lang="pl-PL" altLang="en-US" sz="2000" dirty="0" smtClean="0"/>
              <a:t>. </a:t>
            </a:r>
          </a:p>
          <a:p>
            <a:pPr eaLnBrk="1" hangingPunct="1">
              <a:lnSpc>
                <a:spcPct val="80000"/>
              </a:lnSpc>
            </a:pPr>
            <a:endParaRPr lang="pl-PL" altLang="en-US" sz="2000" dirty="0" smtClean="0"/>
          </a:p>
        </p:txBody>
      </p:sp>
    </p:spTree>
    <p:extLst>
      <p:ext uri="{BB962C8B-B14F-4D97-AF65-F5344CB8AC3E}">
        <p14:creationId xmlns:p14="http://schemas.microsoft.com/office/powerpoint/2010/main" val="29157876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fade">
                                      <p:cBhvr>
                                        <p:cTn id="7" dur="1000"/>
                                        <p:tgtEl>
                                          <p:spTgt spid="351234"/>
                                        </p:tgtEl>
                                      </p:cBhvr>
                                    </p:animEffect>
                                    <p:anim calcmode="lin" valueType="num">
                                      <p:cBhvr>
                                        <p:cTn id="8" dur="1000" fill="hold"/>
                                        <p:tgtEl>
                                          <p:spTgt spid="351234"/>
                                        </p:tgtEl>
                                        <p:attrNameLst>
                                          <p:attrName>ppt_x</p:attrName>
                                        </p:attrNameLst>
                                      </p:cBhvr>
                                      <p:tavLst>
                                        <p:tav tm="0">
                                          <p:val>
                                            <p:strVal val="#ppt_x"/>
                                          </p:val>
                                        </p:tav>
                                        <p:tav tm="100000">
                                          <p:val>
                                            <p:strVal val="#ppt_x"/>
                                          </p:val>
                                        </p:tav>
                                      </p:tavLst>
                                    </p:anim>
                                    <p:anim calcmode="lin" valueType="num">
                                      <p:cBhvr>
                                        <p:cTn id="9" dur="898" decel="100000" fill="hold"/>
                                        <p:tgtEl>
                                          <p:spTgt spid="3512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512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1235">
                                            <p:txEl>
                                              <p:pRg st="0" end="0"/>
                                            </p:txEl>
                                          </p:spTgt>
                                        </p:tgtEl>
                                        <p:attrNameLst>
                                          <p:attrName>style.visibility</p:attrName>
                                        </p:attrNameLst>
                                      </p:cBhvr>
                                      <p:to>
                                        <p:strVal val="visible"/>
                                      </p:to>
                                    </p:set>
                                    <p:animEffect transition="in" filter="fade">
                                      <p:cBhvr>
                                        <p:cTn id="15" dur="1000"/>
                                        <p:tgtEl>
                                          <p:spTgt spid="351235">
                                            <p:txEl>
                                              <p:pRg st="0" end="0"/>
                                            </p:txEl>
                                          </p:spTgt>
                                        </p:tgtEl>
                                      </p:cBhvr>
                                    </p:animEffect>
                                    <p:anim calcmode="lin" valueType="num">
                                      <p:cBhvr>
                                        <p:cTn id="16" dur="10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512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512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1235">
                                            <p:txEl>
                                              <p:pRg st="1" end="1"/>
                                            </p:txEl>
                                          </p:spTgt>
                                        </p:tgtEl>
                                        <p:attrNameLst>
                                          <p:attrName>style.visibility</p:attrName>
                                        </p:attrNameLst>
                                      </p:cBhvr>
                                      <p:to>
                                        <p:strVal val="visible"/>
                                      </p:to>
                                    </p:set>
                                    <p:animEffect transition="in" filter="fade">
                                      <p:cBhvr>
                                        <p:cTn id="23" dur="1000"/>
                                        <p:tgtEl>
                                          <p:spTgt spid="351235">
                                            <p:txEl>
                                              <p:pRg st="1" end="1"/>
                                            </p:txEl>
                                          </p:spTgt>
                                        </p:tgtEl>
                                      </p:cBhvr>
                                    </p:animEffect>
                                    <p:anim calcmode="lin" valueType="num">
                                      <p:cBhvr>
                                        <p:cTn id="24" dur="10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5123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512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1235">
                                            <p:txEl>
                                              <p:pRg st="2" end="2"/>
                                            </p:txEl>
                                          </p:spTgt>
                                        </p:tgtEl>
                                        <p:attrNameLst>
                                          <p:attrName>style.visibility</p:attrName>
                                        </p:attrNameLst>
                                      </p:cBhvr>
                                      <p:to>
                                        <p:strVal val="visible"/>
                                      </p:to>
                                    </p:set>
                                    <p:animEffect transition="in" filter="fade">
                                      <p:cBhvr>
                                        <p:cTn id="31" dur="1000"/>
                                        <p:tgtEl>
                                          <p:spTgt spid="351235">
                                            <p:txEl>
                                              <p:pRg st="2" end="2"/>
                                            </p:txEl>
                                          </p:spTgt>
                                        </p:tgtEl>
                                      </p:cBhvr>
                                    </p:animEffect>
                                    <p:anim calcmode="lin" valueType="num">
                                      <p:cBhvr>
                                        <p:cTn id="32" dur="10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5123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51235">
                                            <p:txEl>
                                              <p:pRg st="2" end="2"/>
                                            </p:txEl>
                                          </p:spTgt>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1000"/>
                            </p:stCondLst>
                            <p:childTnLst>
                              <p:par>
                                <p:cTn id="36" presetID="37" presetClass="entr" presetSubtype="0" fill="hold" grpId="0" nodeType="afterEffect">
                                  <p:stCondLst>
                                    <p:cond delay="0"/>
                                  </p:stCondLst>
                                  <p:childTnLst>
                                    <p:set>
                                      <p:cBhvr>
                                        <p:cTn id="37" dur="1" fill="hold">
                                          <p:stCondLst>
                                            <p:cond delay="0"/>
                                          </p:stCondLst>
                                        </p:cTn>
                                        <p:tgtEl>
                                          <p:spTgt spid="351235">
                                            <p:txEl>
                                              <p:pRg st="3" end="3"/>
                                            </p:txEl>
                                          </p:spTgt>
                                        </p:tgtEl>
                                        <p:attrNameLst>
                                          <p:attrName>style.visibility</p:attrName>
                                        </p:attrNameLst>
                                      </p:cBhvr>
                                      <p:to>
                                        <p:strVal val="visible"/>
                                      </p:to>
                                    </p:set>
                                    <p:animEffect transition="in" filter="fade">
                                      <p:cBhvr>
                                        <p:cTn id="38" dur="2000"/>
                                        <p:tgtEl>
                                          <p:spTgt spid="351235">
                                            <p:txEl>
                                              <p:pRg st="3" end="3"/>
                                            </p:txEl>
                                          </p:spTgt>
                                        </p:tgtEl>
                                      </p:cBhvr>
                                    </p:animEffect>
                                    <p:anim calcmode="lin" valueType="num">
                                      <p:cBhvr>
                                        <p:cTn id="39" dur="2000" fill="hold"/>
                                        <p:tgtEl>
                                          <p:spTgt spid="351235">
                                            <p:txEl>
                                              <p:pRg st="3" end="3"/>
                                            </p:txEl>
                                          </p:spTgt>
                                        </p:tgtEl>
                                        <p:attrNameLst>
                                          <p:attrName>ppt_x</p:attrName>
                                        </p:attrNameLst>
                                      </p:cBhvr>
                                      <p:tavLst>
                                        <p:tav tm="0">
                                          <p:val>
                                            <p:strVal val="#ppt_x"/>
                                          </p:val>
                                        </p:tav>
                                        <p:tav tm="100000">
                                          <p:val>
                                            <p:strVal val="#ppt_x"/>
                                          </p:val>
                                        </p:tav>
                                      </p:tavLst>
                                    </p:anim>
                                    <p:anim calcmode="lin" valueType="num">
                                      <p:cBhvr>
                                        <p:cTn id="40" dur="1796" decel="100000" fill="hold"/>
                                        <p:tgtEl>
                                          <p:spTgt spid="351235">
                                            <p:txEl>
                                              <p:pRg st="3" end="3"/>
                                            </p:txEl>
                                          </p:spTgt>
                                        </p:tgtEl>
                                        <p:attrNameLst>
                                          <p:attrName>ppt_y</p:attrName>
                                        </p:attrNameLst>
                                      </p:cBhvr>
                                      <p:tavLst>
                                        <p:tav tm="0">
                                          <p:val>
                                            <p:strVal val="#ppt_y+1"/>
                                          </p:val>
                                        </p:tav>
                                        <p:tav tm="100000">
                                          <p:val>
                                            <p:strVal val="#ppt_y-.03"/>
                                          </p:val>
                                        </p:tav>
                                      </p:tavLst>
                                    </p:anim>
                                    <p:anim calcmode="lin" valueType="num">
                                      <p:cBhvr>
                                        <p:cTn id="41" dur="200" accel="100000" fill="hold">
                                          <p:stCondLst>
                                            <p:cond delay="1796"/>
                                          </p:stCondLst>
                                        </p:cTn>
                                        <p:tgtEl>
                                          <p:spTgt spid="351235">
                                            <p:txEl>
                                              <p:pRg st="3" end="3"/>
                                            </p:txEl>
                                          </p:spTgt>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3000"/>
                            </p:stCondLst>
                            <p:childTnLst>
                              <p:par>
                                <p:cTn id="43" presetID="37" presetClass="entr" presetSubtype="0" fill="hold" grpId="0" nodeType="afterEffect">
                                  <p:stCondLst>
                                    <p:cond delay="0"/>
                                  </p:stCondLst>
                                  <p:childTnLst>
                                    <p:set>
                                      <p:cBhvr>
                                        <p:cTn id="44" dur="1" fill="hold">
                                          <p:stCondLst>
                                            <p:cond delay="0"/>
                                          </p:stCondLst>
                                        </p:cTn>
                                        <p:tgtEl>
                                          <p:spTgt spid="351235">
                                            <p:txEl>
                                              <p:pRg st="4" end="4"/>
                                            </p:txEl>
                                          </p:spTgt>
                                        </p:tgtEl>
                                        <p:attrNameLst>
                                          <p:attrName>style.visibility</p:attrName>
                                        </p:attrNameLst>
                                      </p:cBhvr>
                                      <p:to>
                                        <p:strVal val="visible"/>
                                      </p:to>
                                    </p:set>
                                    <p:animEffect transition="in" filter="fade">
                                      <p:cBhvr>
                                        <p:cTn id="45" dur="1000"/>
                                        <p:tgtEl>
                                          <p:spTgt spid="351235">
                                            <p:txEl>
                                              <p:pRg st="4" end="4"/>
                                            </p:txEl>
                                          </p:spTgt>
                                        </p:tgtEl>
                                      </p:cBhvr>
                                    </p:animEffect>
                                    <p:anim calcmode="lin" valueType="num">
                                      <p:cBhvr>
                                        <p:cTn id="46" dur="1000" fill="hold"/>
                                        <p:tgtEl>
                                          <p:spTgt spid="351235">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351235">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351235">
                                            <p:txEl>
                                              <p:pRg st="4" end="4"/>
                                            </p:txEl>
                                          </p:spTgt>
                                        </p:tgtEl>
                                        <p:attrNameLst>
                                          <p:attrName>ppt_y</p:attrName>
                                        </p:attrNameLst>
                                      </p:cBhvr>
                                      <p:tavLst>
                                        <p:tav tm="0">
                                          <p:val>
                                            <p:strVal val="#ppt_y-.03"/>
                                          </p:val>
                                        </p:tav>
                                        <p:tav tm="100000">
                                          <p:val>
                                            <p:strVal val="#ppt_y"/>
                                          </p:val>
                                        </p:tav>
                                      </p:tavLst>
                                    </p:anim>
                                  </p:childTnLst>
                                </p:cTn>
                              </p:par>
                            </p:childTnLst>
                          </p:cTn>
                        </p:par>
                        <p:par>
                          <p:cTn id="49" fill="hold" nodeType="afterGroup">
                            <p:stCondLst>
                              <p:cond delay="4000"/>
                            </p:stCondLst>
                            <p:childTnLst>
                              <p:par>
                                <p:cTn id="50" presetID="37" presetClass="entr" presetSubtype="0" fill="hold" grpId="0" nodeType="afterEffect">
                                  <p:stCondLst>
                                    <p:cond delay="0"/>
                                  </p:stCondLst>
                                  <p:childTnLst>
                                    <p:set>
                                      <p:cBhvr>
                                        <p:cTn id="51" dur="1" fill="hold">
                                          <p:stCondLst>
                                            <p:cond delay="0"/>
                                          </p:stCondLst>
                                        </p:cTn>
                                        <p:tgtEl>
                                          <p:spTgt spid="351235">
                                            <p:txEl>
                                              <p:pRg st="5" end="5"/>
                                            </p:txEl>
                                          </p:spTgt>
                                        </p:tgtEl>
                                        <p:attrNameLst>
                                          <p:attrName>style.visibility</p:attrName>
                                        </p:attrNameLst>
                                      </p:cBhvr>
                                      <p:to>
                                        <p:strVal val="visible"/>
                                      </p:to>
                                    </p:set>
                                    <p:animEffect transition="in" filter="fade">
                                      <p:cBhvr>
                                        <p:cTn id="52" dur="1000"/>
                                        <p:tgtEl>
                                          <p:spTgt spid="351235">
                                            <p:txEl>
                                              <p:pRg st="5" end="5"/>
                                            </p:txEl>
                                          </p:spTgt>
                                        </p:tgtEl>
                                      </p:cBhvr>
                                    </p:animEffect>
                                    <p:anim calcmode="lin" valueType="num">
                                      <p:cBhvr>
                                        <p:cTn id="53" dur="1000" fill="hold"/>
                                        <p:tgtEl>
                                          <p:spTgt spid="351235">
                                            <p:txEl>
                                              <p:pRg st="5" end="5"/>
                                            </p:txEl>
                                          </p:spTgt>
                                        </p:tgtEl>
                                        <p:attrNameLst>
                                          <p:attrName>ppt_x</p:attrName>
                                        </p:attrNameLst>
                                      </p:cBhvr>
                                      <p:tavLst>
                                        <p:tav tm="0">
                                          <p:val>
                                            <p:strVal val="#ppt_x"/>
                                          </p:val>
                                        </p:tav>
                                        <p:tav tm="100000">
                                          <p:val>
                                            <p:strVal val="#ppt_x"/>
                                          </p:val>
                                        </p:tav>
                                      </p:tavLst>
                                    </p:anim>
                                    <p:anim calcmode="lin" valueType="num">
                                      <p:cBhvr>
                                        <p:cTn id="54" dur="898" decel="100000" fill="hold"/>
                                        <p:tgtEl>
                                          <p:spTgt spid="351235">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898"/>
                                          </p:stCondLst>
                                        </p:cTn>
                                        <p:tgtEl>
                                          <p:spTgt spid="351235">
                                            <p:txEl>
                                              <p:pRg st="5" end="5"/>
                                            </p:txEl>
                                          </p:spTgt>
                                        </p:tgtEl>
                                        <p:attrNameLst>
                                          <p:attrName>ppt_y</p:attrName>
                                        </p:attrNameLst>
                                      </p:cBhvr>
                                      <p:tavLst>
                                        <p:tav tm="0">
                                          <p:val>
                                            <p:strVal val="#ppt_y-.03"/>
                                          </p:val>
                                        </p:tav>
                                        <p:tav tm="100000">
                                          <p:val>
                                            <p:strVal val="#ppt_y"/>
                                          </p:val>
                                        </p:tav>
                                      </p:tavLst>
                                    </p:anim>
                                  </p:childTnLst>
                                </p:cTn>
                              </p:par>
                            </p:childTnLst>
                          </p:cTn>
                        </p:par>
                        <p:par>
                          <p:cTn id="56" fill="hold" nodeType="afterGroup">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351235">
                                            <p:txEl>
                                              <p:pRg st="6" end="6"/>
                                            </p:txEl>
                                          </p:spTgt>
                                        </p:tgtEl>
                                        <p:attrNameLst>
                                          <p:attrName>style.visibility</p:attrName>
                                        </p:attrNameLst>
                                      </p:cBhvr>
                                      <p:to>
                                        <p:strVal val="visible"/>
                                      </p:to>
                                    </p:set>
                                    <p:animEffect transition="in" filter="fade">
                                      <p:cBhvr>
                                        <p:cTn id="59" dur="1000"/>
                                        <p:tgtEl>
                                          <p:spTgt spid="351235">
                                            <p:txEl>
                                              <p:pRg st="6" end="6"/>
                                            </p:txEl>
                                          </p:spTgt>
                                        </p:tgtEl>
                                      </p:cBhvr>
                                    </p:animEffect>
                                    <p:anim calcmode="lin" valueType="num">
                                      <p:cBhvr>
                                        <p:cTn id="60" dur="1000" fill="hold"/>
                                        <p:tgtEl>
                                          <p:spTgt spid="351235">
                                            <p:txEl>
                                              <p:pRg st="6" end="6"/>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351235">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351235">
                                            <p:txEl>
                                              <p:pRg st="6" end="6"/>
                                            </p:txEl>
                                          </p:spTgt>
                                        </p:tgtEl>
                                        <p:attrNameLst>
                                          <p:attrName>ppt_y</p:attrName>
                                        </p:attrNameLst>
                                      </p:cBhvr>
                                      <p:tavLst>
                                        <p:tav tm="0">
                                          <p:val>
                                            <p:strVal val="#ppt_y-.03"/>
                                          </p:val>
                                        </p:tav>
                                        <p:tav tm="100000">
                                          <p:val>
                                            <p:strVal val="#ppt_y"/>
                                          </p:val>
                                        </p:tav>
                                      </p:tavLst>
                                    </p:anim>
                                  </p:childTnLst>
                                </p:cTn>
                              </p:par>
                            </p:childTnLst>
                          </p:cTn>
                        </p:par>
                        <p:par>
                          <p:cTn id="63" fill="hold" nodeType="afterGroup">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351235">
                                            <p:txEl>
                                              <p:pRg st="7" end="7"/>
                                            </p:txEl>
                                          </p:spTgt>
                                        </p:tgtEl>
                                        <p:attrNameLst>
                                          <p:attrName>style.visibility</p:attrName>
                                        </p:attrNameLst>
                                      </p:cBhvr>
                                      <p:to>
                                        <p:strVal val="visible"/>
                                      </p:to>
                                    </p:set>
                                    <p:animEffect transition="in" filter="fade">
                                      <p:cBhvr>
                                        <p:cTn id="66" dur="1000"/>
                                        <p:tgtEl>
                                          <p:spTgt spid="351235">
                                            <p:txEl>
                                              <p:pRg st="7" end="7"/>
                                            </p:txEl>
                                          </p:spTgt>
                                        </p:tgtEl>
                                      </p:cBhvr>
                                    </p:animEffect>
                                    <p:anim calcmode="lin" valueType="num">
                                      <p:cBhvr>
                                        <p:cTn id="67" dur="1000" fill="hold"/>
                                        <p:tgtEl>
                                          <p:spTgt spid="351235">
                                            <p:txEl>
                                              <p:pRg st="7" end="7"/>
                                            </p:txEl>
                                          </p:spTgt>
                                        </p:tgtEl>
                                        <p:attrNameLst>
                                          <p:attrName>ppt_x</p:attrName>
                                        </p:attrNameLst>
                                      </p:cBhvr>
                                      <p:tavLst>
                                        <p:tav tm="0">
                                          <p:val>
                                            <p:strVal val="#ppt_x"/>
                                          </p:val>
                                        </p:tav>
                                        <p:tav tm="100000">
                                          <p:val>
                                            <p:strVal val="#ppt_x"/>
                                          </p:val>
                                        </p:tav>
                                      </p:tavLst>
                                    </p:anim>
                                    <p:anim calcmode="lin" valueType="num">
                                      <p:cBhvr>
                                        <p:cTn id="68" dur="898" decel="100000" fill="hold"/>
                                        <p:tgtEl>
                                          <p:spTgt spid="351235">
                                            <p:txEl>
                                              <p:pRg st="7" end="7"/>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898"/>
                                          </p:stCondLst>
                                        </p:cTn>
                                        <p:tgtEl>
                                          <p:spTgt spid="351235">
                                            <p:txEl>
                                              <p:pRg st="7" end="7"/>
                                            </p:txEl>
                                          </p:spTgt>
                                        </p:tgtEl>
                                        <p:attrNameLst>
                                          <p:attrName>ppt_y</p:attrName>
                                        </p:attrNameLst>
                                      </p:cBhvr>
                                      <p:tavLst>
                                        <p:tav tm="0">
                                          <p:val>
                                            <p:strVal val="#ppt_y-.03"/>
                                          </p:val>
                                        </p:tav>
                                        <p:tav tm="100000">
                                          <p:val>
                                            <p:strVal val="#ppt_y"/>
                                          </p:val>
                                        </p:tav>
                                      </p:tavLst>
                                    </p:anim>
                                  </p:childTnLst>
                                </p:cTn>
                              </p:par>
                            </p:childTnLst>
                          </p:cTn>
                        </p:par>
                        <p:par>
                          <p:cTn id="70" fill="hold" nodeType="afterGroup">
                            <p:stCondLst>
                              <p:cond delay="7000"/>
                            </p:stCondLst>
                            <p:childTnLst>
                              <p:par>
                                <p:cTn id="71" presetID="37" presetClass="entr" presetSubtype="0" fill="hold" grpId="0" nodeType="afterEffect">
                                  <p:stCondLst>
                                    <p:cond delay="0"/>
                                  </p:stCondLst>
                                  <p:childTnLst>
                                    <p:set>
                                      <p:cBhvr>
                                        <p:cTn id="72" dur="1" fill="hold">
                                          <p:stCondLst>
                                            <p:cond delay="0"/>
                                          </p:stCondLst>
                                        </p:cTn>
                                        <p:tgtEl>
                                          <p:spTgt spid="351235">
                                            <p:txEl>
                                              <p:pRg st="8" end="8"/>
                                            </p:txEl>
                                          </p:spTgt>
                                        </p:tgtEl>
                                        <p:attrNameLst>
                                          <p:attrName>style.visibility</p:attrName>
                                        </p:attrNameLst>
                                      </p:cBhvr>
                                      <p:to>
                                        <p:strVal val="visible"/>
                                      </p:to>
                                    </p:set>
                                    <p:animEffect transition="in" filter="fade">
                                      <p:cBhvr>
                                        <p:cTn id="73" dur="1000"/>
                                        <p:tgtEl>
                                          <p:spTgt spid="351235">
                                            <p:txEl>
                                              <p:pRg st="8" end="8"/>
                                            </p:txEl>
                                          </p:spTgt>
                                        </p:tgtEl>
                                      </p:cBhvr>
                                    </p:animEffect>
                                    <p:anim calcmode="lin" valueType="num">
                                      <p:cBhvr>
                                        <p:cTn id="74" dur="1000" fill="hold"/>
                                        <p:tgtEl>
                                          <p:spTgt spid="351235">
                                            <p:txEl>
                                              <p:pRg st="8" end="8"/>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351235">
                                            <p:txEl>
                                              <p:pRg st="8" end="8"/>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351235">
                                            <p:txEl>
                                              <p:pRg st="8" end="8"/>
                                            </p:txEl>
                                          </p:spTgt>
                                        </p:tgtEl>
                                        <p:attrNameLst>
                                          <p:attrName>ppt_y</p:attrName>
                                        </p:attrNameLst>
                                      </p:cBhvr>
                                      <p:tavLst>
                                        <p:tav tm="0">
                                          <p:val>
                                            <p:strVal val="#ppt_y-.03"/>
                                          </p:val>
                                        </p:tav>
                                        <p:tav tm="100000">
                                          <p:val>
                                            <p:strVal val="#ppt_y"/>
                                          </p:val>
                                        </p:tav>
                                      </p:tavLst>
                                    </p:anim>
                                  </p:childTnLst>
                                </p:cTn>
                              </p:par>
                            </p:childTnLst>
                          </p:cTn>
                        </p:par>
                        <p:par>
                          <p:cTn id="77" fill="hold" nodeType="afterGroup">
                            <p:stCondLst>
                              <p:cond delay="8000"/>
                            </p:stCondLst>
                            <p:childTnLst>
                              <p:par>
                                <p:cTn id="78" presetID="37" presetClass="entr" presetSubtype="0" fill="hold" grpId="0" nodeType="afterEffect">
                                  <p:stCondLst>
                                    <p:cond delay="0"/>
                                  </p:stCondLst>
                                  <p:childTnLst>
                                    <p:set>
                                      <p:cBhvr>
                                        <p:cTn id="79" dur="1" fill="hold">
                                          <p:stCondLst>
                                            <p:cond delay="0"/>
                                          </p:stCondLst>
                                        </p:cTn>
                                        <p:tgtEl>
                                          <p:spTgt spid="351235">
                                            <p:txEl>
                                              <p:pRg st="9" end="9"/>
                                            </p:txEl>
                                          </p:spTgt>
                                        </p:tgtEl>
                                        <p:attrNameLst>
                                          <p:attrName>style.visibility</p:attrName>
                                        </p:attrNameLst>
                                      </p:cBhvr>
                                      <p:to>
                                        <p:strVal val="visible"/>
                                      </p:to>
                                    </p:set>
                                    <p:animEffect transition="in" filter="fade">
                                      <p:cBhvr>
                                        <p:cTn id="80" dur="1000"/>
                                        <p:tgtEl>
                                          <p:spTgt spid="351235">
                                            <p:txEl>
                                              <p:pRg st="9" end="9"/>
                                            </p:txEl>
                                          </p:spTgt>
                                        </p:tgtEl>
                                      </p:cBhvr>
                                    </p:animEffect>
                                    <p:anim calcmode="lin" valueType="num">
                                      <p:cBhvr>
                                        <p:cTn id="81" dur="1000" fill="hold"/>
                                        <p:tgtEl>
                                          <p:spTgt spid="351235">
                                            <p:txEl>
                                              <p:pRg st="9" end="9"/>
                                            </p:txEl>
                                          </p:spTgt>
                                        </p:tgtEl>
                                        <p:attrNameLst>
                                          <p:attrName>ppt_x</p:attrName>
                                        </p:attrNameLst>
                                      </p:cBhvr>
                                      <p:tavLst>
                                        <p:tav tm="0">
                                          <p:val>
                                            <p:strVal val="#ppt_x"/>
                                          </p:val>
                                        </p:tav>
                                        <p:tav tm="100000">
                                          <p:val>
                                            <p:strVal val="#ppt_x"/>
                                          </p:val>
                                        </p:tav>
                                      </p:tavLst>
                                    </p:anim>
                                    <p:anim calcmode="lin" valueType="num">
                                      <p:cBhvr>
                                        <p:cTn id="82" dur="898" decel="100000" fill="hold"/>
                                        <p:tgtEl>
                                          <p:spTgt spid="351235">
                                            <p:txEl>
                                              <p:pRg st="9" end="9"/>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898"/>
                                          </p:stCondLst>
                                        </p:cTn>
                                        <p:tgtEl>
                                          <p:spTgt spid="351235">
                                            <p:txEl>
                                              <p:pRg st="9" end="9"/>
                                            </p:txEl>
                                          </p:spTgt>
                                        </p:tgtEl>
                                        <p:attrNameLst>
                                          <p:attrName>ppt_y</p:attrName>
                                        </p:attrNameLst>
                                      </p:cBhvr>
                                      <p:tavLst>
                                        <p:tav tm="0">
                                          <p:val>
                                            <p:strVal val="#ppt_y-.03"/>
                                          </p:val>
                                        </p:tav>
                                        <p:tav tm="100000">
                                          <p:val>
                                            <p:strVal val="#ppt_y"/>
                                          </p:val>
                                        </p:tav>
                                      </p:tavLst>
                                    </p:anim>
                                  </p:childTnLst>
                                </p:cTn>
                              </p:par>
                            </p:childTnLst>
                          </p:cTn>
                        </p:par>
                        <p:par>
                          <p:cTn id="84" fill="hold" nodeType="afterGroup">
                            <p:stCondLst>
                              <p:cond delay="9000"/>
                            </p:stCondLst>
                            <p:childTnLst>
                              <p:par>
                                <p:cTn id="85" presetID="37" presetClass="entr" presetSubtype="0" fill="hold" grpId="0" nodeType="afterEffect">
                                  <p:stCondLst>
                                    <p:cond delay="0"/>
                                  </p:stCondLst>
                                  <p:childTnLst>
                                    <p:set>
                                      <p:cBhvr>
                                        <p:cTn id="86" dur="1" fill="hold">
                                          <p:stCondLst>
                                            <p:cond delay="0"/>
                                          </p:stCondLst>
                                        </p:cTn>
                                        <p:tgtEl>
                                          <p:spTgt spid="351235">
                                            <p:txEl>
                                              <p:pRg st="10" end="10"/>
                                            </p:txEl>
                                          </p:spTgt>
                                        </p:tgtEl>
                                        <p:attrNameLst>
                                          <p:attrName>style.visibility</p:attrName>
                                        </p:attrNameLst>
                                      </p:cBhvr>
                                      <p:to>
                                        <p:strVal val="visible"/>
                                      </p:to>
                                    </p:set>
                                    <p:animEffect transition="in" filter="fade">
                                      <p:cBhvr>
                                        <p:cTn id="87" dur="1000"/>
                                        <p:tgtEl>
                                          <p:spTgt spid="351235">
                                            <p:txEl>
                                              <p:pRg st="10" end="10"/>
                                            </p:txEl>
                                          </p:spTgt>
                                        </p:tgtEl>
                                      </p:cBhvr>
                                    </p:animEffect>
                                    <p:anim calcmode="lin" valueType="num">
                                      <p:cBhvr>
                                        <p:cTn id="88" dur="1000" fill="hold"/>
                                        <p:tgtEl>
                                          <p:spTgt spid="351235">
                                            <p:txEl>
                                              <p:pRg st="10" end="10"/>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351235">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351235">
                                            <p:txEl>
                                              <p:pRg st="10" end="10"/>
                                            </p:txEl>
                                          </p:spTgt>
                                        </p:tgtEl>
                                        <p:attrNameLst>
                                          <p:attrName>ppt_y</p:attrName>
                                        </p:attrNameLst>
                                      </p:cBhvr>
                                      <p:tavLst>
                                        <p:tav tm="0">
                                          <p:val>
                                            <p:strVal val="#ppt_y-.03"/>
                                          </p:val>
                                        </p:tav>
                                        <p:tav tm="100000">
                                          <p:val>
                                            <p:strVal val="#ppt_y"/>
                                          </p:val>
                                        </p:tav>
                                      </p:tavLst>
                                    </p:anim>
                                  </p:childTnLst>
                                </p:cTn>
                              </p:par>
                            </p:childTnLst>
                          </p:cTn>
                        </p:par>
                        <p:par>
                          <p:cTn id="91" fill="hold" nodeType="afterGroup">
                            <p:stCondLst>
                              <p:cond delay="10000"/>
                            </p:stCondLst>
                            <p:childTnLst>
                              <p:par>
                                <p:cTn id="92" presetID="37" presetClass="entr" presetSubtype="0" fill="hold" grpId="0" nodeType="afterEffect">
                                  <p:stCondLst>
                                    <p:cond delay="0"/>
                                  </p:stCondLst>
                                  <p:childTnLst>
                                    <p:set>
                                      <p:cBhvr>
                                        <p:cTn id="93" dur="1" fill="hold">
                                          <p:stCondLst>
                                            <p:cond delay="0"/>
                                          </p:stCondLst>
                                        </p:cTn>
                                        <p:tgtEl>
                                          <p:spTgt spid="351235">
                                            <p:txEl>
                                              <p:pRg st="11" end="11"/>
                                            </p:txEl>
                                          </p:spTgt>
                                        </p:tgtEl>
                                        <p:attrNameLst>
                                          <p:attrName>style.visibility</p:attrName>
                                        </p:attrNameLst>
                                      </p:cBhvr>
                                      <p:to>
                                        <p:strVal val="visible"/>
                                      </p:to>
                                    </p:set>
                                    <p:animEffect transition="in" filter="fade">
                                      <p:cBhvr>
                                        <p:cTn id="94" dur="1000"/>
                                        <p:tgtEl>
                                          <p:spTgt spid="351235">
                                            <p:txEl>
                                              <p:pRg st="11" end="11"/>
                                            </p:txEl>
                                          </p:spTgt>
                                        </p:tgtEl>
                                      </p:cBhvr>
                                    </p:animEffect>
                                    <p:anim calcmode="lin" valueType="num">
                                      <p:cBhvr>
                                        <p:cTn id="95" dur="1000" fill="hold"/>
                                        <p:tgtEl>
                                          <p:spTgt spid="351235">
                                            <p:txEl>
                                              <p:pRg st="11" end="11"/>
                                            </p:txEl>
                                          </p:spTgt>
                                        </p:tgtEl>
                                        <p:attrNameLst>
                                          <p:attrName>ppt_x</p:attrName>
                                        </p:attrNameLst>
                                      </p:cBhvr>
                                      <p:tavLst>
                                        <p:tav tm="0">
                                          <p:val>
                                            <p:strVal val="#ppt_x"/>
                                          </p:val>
                                        </p:tav>
                                        <p:tav tm="100000">
                                          <p:val>
                                            <p:strVal val="#ppt_x"/>
                                          </p:val>
                                        </p:tav>
                                      </p:tavLst>
                                    </p:anim>
                                    <p:anim calcmode="lin" valueType="num">
                                      <p:cBhvr>
                                        <p:cTn id="96" dur="898" decel="100000" fill="hold"/>
                                        <p:tgtEl>
                                          <p:spTgt spid="351235">
                                            <p:txEl>
                                              <p:pRg st="11" end="11"/>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898"/>
                                          </p:stCondLst>
                                        </p:cTn>
                                        <p:tgtEl>
                                          <p:spTgt spid="351235">
                                            <p:txEl>
                                              <p:pRg st="11" end="11"/>
                                            </p:txEl>
                                          </p:spTgt>
                                        </p:tgtEl>
                                        <p:attrNameLst>
                                          <p:attrName>ppt_y</p:attrName>
                                        </p:attrNameLst>
                                      </p:cBhvr>
                                      <p:tavLst>
                                        <p:tav tm="0">
                                          <p:val>
                                            <p:strVal val="#ppt_y-.03"/>
                                          </p:val>
                                        </p:tav>
                                        <p:tav tm="100000">
                                          <p:val>
                                            <p:strVal val="#ppt_y"/>
                                          </p:val>
                                        </p:tav>
                                      </p:tavLst>
                                    </p:anim>
                                  </p:childTnLst>
                                </p:cTn>
                              </p:par>
                            </p:childTnLst>
                          </p:cTn>
                        </p:par>
                        <p:par>
                          <p:cTn id="98" fill="hold" nodeType="afterGroup">
                            <p:stCondLst>
                              <p:cond delay="11000"/>
                            </p:stCondLst>
                            <p:childTnLst>
                              <p:par>
                                <p:cTn id="99" presetID="37" presetClass="entr" presetSubtype="0" fill="hold" grpId="0" nodeType="afterEffect">
                                  <p:stCondLst>
                                    <p:cond delay="0"/>
                                  </p:stCondLst>
                                  <p:childTnLst>
                                    <p:set>
                                      <p:cBhvr>
                                        <p:cTn id="100" dur="1" fill="hold">
                                          <p:stCondLst>
                                            <p:cond delay="0"/>
                                          </p:stCondLst>
                                        </p:cTn>
                                        <p:tgtEl>
                                          <p:spTgt spid="351235">
                                            <p:txEl>
                                              <p:pRg st="12" end="12"/>
                                            </p:txEl>
                                          </p:spTgt>
                                        </p:tgtEl>
                                        <p:attrNameLst>
                                          <p:attrName>style.visibility</p:attrName>
                                        </p:attrNameLst>
                                      </p:cBhvr>
                                      <p:to>
                                        <p:strVal val="visible"/>
                                      </p:to>
                                    </p:set>
                                    <p:animEffect transition="in" filter="fade">
                                      <p:cBhvr>
                                        <p:cTn id="101" dur="1000"/>
                                        <p:tgtEl>
                                          <p:spTgt spid="351235">
                                            <p:txEl>
                                              <p:pRg st="12" end="12"/>
                                            </p:txEl>
                                          </p:spTgt>
                                        </p:tgtEl>
                                      </p:cBhvr>
                                    </p:animEffect>
                                    <p:anim calcmode="lin" valueType="num">
                                      <p:cBhvr>
                                        <p:cTn id="102" dur="1000" fill="hold"/>
                                        <p:tgtEl>
                                          <p:spTgt spid="351235">
                                            <p:txEl>
                                              <p:pRg st="12" end="12"/>
                                            </p:txEl>
                                          </p:spTgt>
                                        </p:tgtEl>
                                        <p:attrNameLst>
                                          <p:attrName>ppt_x</p:attrName>
                                        </p:attrNameLst>
                                      </p:cBhvr>
                                      <p:tavLst>
                                        <p:tav tm="0">
                                          <p:val>
                                            <p:strVal val="#ppt_x"/>
                                          </p:val>
                                        </p:tav>
                                        <p:tav tm="100000">
                                          <p:val>
                                            <p:strVal val="#ppt_x"/>
                                          </p:val>
                                        </p:tav>
                                      </p:tavLst>
                                    </p:anim>
                                    <p:anim calcmode="lin" valueType="num">
                                      <p:cBhvr>
                                        <p:cTn id="103" dur="898" decel="100000" fill="hold"/>
                                        <p:tgtEl>
                                          <p:spTgt spid="351235">
                                            <p:txEl>
                                              <p:pRg st="12" end="12"/>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898"/>
                                          </p:stCondLst>
                                        </p:cTn>
                                        <p:tgtEl>
                                          <p:spTgt spid="351235">
                                            <p:txEl>
                                              <p:pRg st="12" end="12"/>
                                            </p:txEl>
                                          </p:spTgt>
                                        </p:tgtEl>
                                        <p:attrNameLst>
                                          <p:attrName>ppt_y</p:attrName>
                                        </p:attrNameLst>
                                      </p:cBhvr>
                                      <p:tavLst>
                                        <p:tav tm="0">
                                          <p:val>
                                            <p:strVal val="#ppt_y-.03"/>
                                          </p:val>
                                        </p:tav>
                                        <p:tav tm="100000">
                                          <p:val>
                                            <p:strVal val="#ppt_y"/>
                                          </p:val>
                                        </p:tav>
                                      </p:tavLst>
                                    </p:anim>
                                  </p:childTnLst>
                                </p:cTn>
                              </p:par>
                            </p:childTnLst>
                          </p:cTn>
                        </p:par>
                        <p:par>
                          <p:cTn id="105" fill="hold" nodeType="afterGroup">
                            <p:stCondLst>
                              <p:cond delay="12000"/>
                            </p:stCondLst>
                            <p:childTnLst>
                              <p:par>
                                <p:cTn id="106" presetID="37" presetClass="entr" presetSubtype="0" fill="hold" grpId="0" nodeType="afterEffect">
                                  <p:stCondLst>
                                    <p:cond delay="0"/>
                                  </p:stCondLst>
                                  <p:childTnLst>
                                    <p:set>
                                      <p:cBhvr>
                                        <p:cTn id="107" dur="1" fill="hold">
                                          <p:stCondLst>
                                            <p:cond delay="0"/>
                                          </p:stCondLst>
                                        </p:cTn>
                                        <p:tgtEl>
                                          <p:spTgt spid="351235">
                                            <p:txEl>
                                              <p:pRg st="13" end="13"/>
                                            </p:txEl>
                                          </p:spTgt>
                                        </p:tgtEl>
                                        <p:attrNameLst>
                                          <p:attrName>style.visibility</p:attrName>
                                        </p:attrNameLst>
                                      </p:cBhvr>
                                      <p:to>
                                        <p:strVal val="visible"/>
                                      </p:to>
                                    </p:set>
                                    <p:animEffect transition="in" filter="fade">
                                      <p:cBhvr>
                                        <p:cTn id="108" dur="1000"/>
                                        <p:tgtEl>
                                          <p:spTgt spid="351235">
                                            <p:txEl>
                                              <p:pRg st="13" end="13"/>
                                            </p:txEl>
                                          </p:spTgt>
                                        </p:tgtEl>
                                      </p:cBhvr>
                                    </p:animEffect>
                                    <p:anim calcmode="lin" valueType="num">
                                      <p:cBhvr>
                                        <p:cTn id="109" dur="1000" fill="hold"/>
                                        <p:tgtEl>
                                          <p:spTgt spid="351235">
                                            <p:txEl>
                                              <p:pRg st="13" end="13"/>
                                            </p:txEl>
                                          </p:spTgt>
                                        </p:tgtEl>
                                        <p:attrNameLst>
                                          <p:attrName>ppt_x</p:attrName>
                                        </p:attrNameLst>
                                      </p:cBhvr>
                                      <p:tavLst>
                                        <p:tav tm="0">
                                          <p:val>
                                            <p:strVal val="#ppt_x"/>
                                          </p:val>
                                        </p:tav>
                                        <p:tav tm="100000">
                                          <p:val>
                                            <p:strVal val="#ppt_x"/>
                                          </p:val>
                                        </p:tav>
                                      </p:tavLst>
                                    </p:anim>
                                    <p:anim calcmode="lin" valueType="num">
                                      <p:cBhvr>
                                        <p:cTn id="110" dur="898" decel="100000" fill="hold"/>
                                        <p:tgtEl>
                                          <p:spTgt spid="351235">
                                            <p:txEl>
                                              <p:pRg st="13" end="13"/>
                                            </p:txEl>
                                          </p:spTgt>
                                        </p:tgtEl>
                                        <p:attrNameLst>
                                          <p:attrName>ppt_y</p:attrName>
                                        </p:attrNameLst>
                                      </p:cBhvr>
                                      <p:tavLst>
                                        <p:tav tm="0">
                                          <p:val>
                                            <p:strVal val="#ppt_y+1"/>
                                          </p:val>
                                        </p:tav>
                                        <p:tav tm="100000">
                                          <p:val>
                                            <p:strVal val="#ppt_y-.03"/>
                                          </p:val>
                                        </p:tav>
                                      </p:tavLst>
                                    </p:anim>
                                    <p:anim calcmode="lin" valueType="num">
                                      <p:cBhvr>
                                        <p:cTn id="111" dur="100" accel="100000" fill="hold">
                                          <p:stCondLst>
                                            <p:cond delay="898"/>
                                          </p:stCondLst>
                                        </p:cTn>
                                        <p:tgtEl>
                                          <p:spTgt spid="351235">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7" presetClass="entr" presetSubtype="0" fill="hold" grpId="0" nodeType="clickEffect">
                                  <p:stCondLst>
                                    <p:cond delay="0"/>
                                  </p:stCondLst>
                                  <p:childTnLst>
                                    <p:set>
                                      <p:cBhvr>
                                        <p:cTn id="115" dur="1" fill="hold">
                                          <p:stCondLst>
                                            <p:cond delay="0"/>
                                          </p:stCondLst>
                                        </p:cTn>
                                        <p:tgtEl>
                                          <p:spTgt spid="351235">
                                            <p:txEl>
                                              <p:pRg st="14" end="14"/>
                                            </p:txEl>
                                          </p:spTgt>
                                        </p:tgtEl>
                                        <p:attrNameLst>
                                          <p:attrName>style.visibility</p:attrName>
                                        </p:attrNameLst>
                                      </p:cBhvr>
                                      <p:to>
                                        <p:strVal val="visible"/>
                                      </p:to>
                                    </p:set>
                                    <p:animEffect transition="in" filter="fade">
                                      <p:cBhvr>
                                        <p:cTn id="116" dur="1000"/>
                                        <p:tgtEl>
                                          <p:spTgt spid="351235">
                                            <p:txEl>
                                              <p:pRg st="14" end="14"/>
                                            </p:txEl>
                                          </p:spTgt>
                                        </p:tgtEl>
                                      </p:cBhvr>
                                    </p:animEffect>
                                    <p:anim calcmode="lin" valueType="num">
                                      <p:cBhvr>
                                        <p:cTn id="117" dur="1000" fill="hold"/>
                                        <p:tgtEl>
                                          <p:spTgt spid="351235">
                                            <p:txEl>
                                              <p:pRg st="14" end="14"/>
                                            </p:txEl>
                                          </p:spTgt>
                                        </p:tgtEl>
                                        <p:attrNameLst>
                                          <p:attrName>ppt_x</p:attrName>
                                        </p:attrNameLst>
                                      </p:cBhvr>
                                      <p:tavLst>
                                        <p:tav tm="0">
                                          <p:val>
                                            <p:strVal val="#ppt_x"/>
                                          </p:val>
                                        </p:tav>
                                        <p:tav tm="100000">
                                          <p:val>
                                            <p:strVal val="#ppt_x"/>
                                          </p:val>
                                        </p:tav>
                                      </p:tavLst>
                                    </p:anim>
                                    <p:anim calcmode="lin" valueType="num">
                                      <p:cBhvr>
                                        <p:cTn id="118" dur="898" decel="100000" fill="hold"/>
                                        <p:tgtEl>
                                          <p:spTgt spid="351235">
                                            <p:txEl>
                                              <p:pRg st="14" end="14"/>
                                            </p:txEl>
                                          </p:spTgt>
                                        </p:tgtEl>
                                        <p:attrNameLst>
                                          <p:attrName>ppt_y</p:attrName>
                                        </p:attrNameLst>
                                      </p:cBhvr>
                                      <p:tavLst>
                                        <p:tav tm="0">
                                          <p:val>
                                            <p:strVal val="#ppt_y+1"/>
                                          </p:val>
                                        </p:tav>
                                        <p:tav tm="100000">
                                          <p:val>
                                            <p:strVal val="#ppt_y-.03"/>
                                          </p:val>
                                        </p:tav>
                                      </p:tavLst>
                                    </p:anim>
                                    <p:anim calcmode="lin" valueType="num">
                                      <p:cBhvr>
                                        <p:cTn id="119" dur="100" accel="100000" fill="hold">
                                          <p:stCondLst>
                                            <p:cond delay="898"/>
                                          </p:stCondLst>
                                        </p:cTn>
                                        <p:tgtEl>
                                          <p:spTgt spid="351235">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7" presetClass="entr" presetSubtype="0" fill="hold" grpId="0" nodeType="clickEffect">
                                  <p:stCondLst>
                                    <p:cond delay="0"/>
                                  </p:stCondLst>
                                  <p:childTnLst>
                                    <p:set>
                                      <p:cBhvr>
                                        <p:cTn id="123" dur="1" fill="hold">
                                          <p:stCondLst>
                                            <p:cond delay="0"/>
                                          </p:stCondLst>
                                        </p:cTn>
                                        <p:tgtEl>
                                          <p:spTgt spid="351235">
                                            <p:txEl>
                                              <p:pRg st="15" end="15"/>
                                            </p:txEl>
                                          </p:spTgt>
                                        </p:tgtEl>
                                        <p:attrNameLst>
                                          <p:attrName>style.visibility</p:attrName>
                                        </p:attrNameLst>
                                      </p:cBhvr>
                                      <p:to>
                                        <p:strVal val="visible"/>
                                      </p:to>
                                    </p:set>
                                    <p:animEffect transition="in" filter="fade">
                                      <p:cBhvr>
                                        <p:cTn id="124" dur="1000"/>
                                        <p:tgtEl>
                                          <p:spTgt spid="351235">
                                            <p:txEl>
                                              <p:pRg st="15" end="15"/>
                                            </p:txEl>
                                          </p:spTgt>
                                        </p:tgtEl>
                                      </p:cBhvr>
                                    </p:animEffect>
                                    <p:anim calcmode="lin" valueType="num">
                                      <p:cBhvr>
                                        <p:cTn id="125" dur="1000" fill="hold"/>
                                        <p:tgtEl>
                                          <p:spTgt spid="351235">
                                            <p:txEl>
                                              <p:pRg st="15" end="15"/>
                                            </p:txEl>
                                          </p:spTgt>
                                        </p:tgtEl>
                                        <p:attrNameLst>
                                          <p:attrName>ppt_x</p:attrName>
                                        </p:attrNameLst>
                                      </p:cBhvr>
                                      <p:tavLst>
                                        <p:tav tm="0">
                                          <p:val>
                                            <p:strVal val="#ppt_x"/>
                                          </p:val>
                                        </p:tav>
                                        <p:tav tm="100000">
                                          <p:val>
                                            <p:strVal val="#ppt_x"/>
                                          </p:val>
                                        </p:tav>
                                      </p:tavLst>
                                    </p:anim>
                                    <p:anim calcmode="lin" valueType="num">
                                      <p:cBhvr>
                                        <p:cTn id="126" dur="898" decel="100000" fill="hold"/>
                                        <p:tgtEl>
                                          <p:spTgt spid="351235">
                                            <p:txEl>
                                              <p:pRg st="15" end="15"/>
                                            </p:txEl>
                                          </p:spTgt>
                                        </p:tgtEl>
                                        <p:attrNameLst>
                                          <p:attrName>ppt_y</p:attrName>
                                        </p:attrNameLst>
                                      </p:cBhvr>
                                      <p:tavLst>
                                        <p:tav tm="0">
                                          <p:val>
                                            <p:strVal val="#ppt_y+1"/>
                                          </p:val>
                                        </p:tav>
                                        <p:tav tm="100000">
                                          <p:val>
                                            <p:strVal val="#ppt_y-.03"/>
                                          </p:val>
                                        </p:tav>
                                      </p:tavLst>
                                    </p:anim>
                                    <p:anim calcmode="lin" valueType="num">
                                      <p:cBhvr>
                                        <p:cTn id="127" dur="100" accel="100000" fill="hold">
                                          <p:stCondLst>
                                            <p:cond delay="898"/>
                                          </p:stCondLst>
                                        </p:cTn>
                                        <p:tgtEl>
                                          <p:spTgt spid="351235">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44463"/>
            <a:ext cx="7884368" cy="639762"/>
          </a:xfrm>
        </p:spPr>
        <p:txBody>
          <a:bodyPr/>
          <a:lstStyle/>
          <a:p>
            <a:r>
              <a:rPr lang="pl-PL" sz="2800" dirty="0" smtClean="0"/>
              <a:t>Liczba ludzi żyjących w ubóstwie</a:t>
            </a:r>
            <a:r>
              <a:rPr lang="en-US" sz="2800" dirty="0" smtClean="0"/>
              <a:t>, </a:t>
            </a:r>
            <a:r>
              <a:rPr lang="en-US" sz="2800" dirty="0"/>
              <a:t>1820-2011</a:t>
            </a:r>
            <a:endParaRPr lang="pl-PL" sz="2800" dirty="0"/>
          </a:p>
        </p:txBody>
      </p:sp>
      <p:sp>
        <p:nvSpPr>
          <p:cNvPr id="3" name="Symbol zastępczy zawartości 2"/>
          <p:cNvSpPr>
            <a:spLocks noGrp="1"/>
          </p:cNvSpPr>
          <p:nvPr>
            <p:ph idx="1"/>
          </p:nvPr>
        </p:nvSpPr>
        <p:spPr/>
        <p:txBody>
          <a:bodyPr/>
          <a:lstStyle/>
          <a:p>
            <a:endParaRPr lang="pl-PL"/>
          </a:p>
        </p:txBody>
      </p:sp>
      <p:sp>
        <p:nvSpPr>
          <p:cNvPr id="4" name="Symbol zastępczy daty 3"/>
          <p:cNvSpPr>
            <a:spLocks noGrp="1"/>
          </p:cNvSpPr>
          <p:nvPr>
            <p:ph type="dt" sz="half" idx="10"/>
          </p:nvPr>
        </p:nvSpPr>
        <p:spPr/>
        <p:txBody>
          <a:bodyPr/>
          <a:lstStyle/>
          <a:p>
            <a:pPr>
              <a:defRPr/>
            </a:pPr>
            <a:r>
              <a:rPr lang="pl-PL" smtClean="0"/>
              <a:t>Witold Kwaśnicki (INE, UWr)</a:t>
            </a:r>
            <a:endParaRPr lang="pl-PL"/>
          </a:p>
        </p:txBody>
      </p:sp>
      <p:pic>
        <p:nvPicPr>
          <p:cNvPr id="6" name="Obraz 5"/>
          <p:cNvPicPr/>
          <p:nvPr/>
        </p:nvPicPr>
        <p:blipFill>
          <a:blip r:embed="rId3"/>
          <a:stretch>
            <a:fillRect/>
          </a:stretch>
        </p:blipFill>
        <p:spPr>
          <a:xfrm>
            <a:off x="467544" y="1268760"/>
            <a:ext cx="8676456" cy="5472608"/>
          </a:xfrm>
          <a:prstGeom prst="rect">
            <a:avLst/>
          </a:prstGeom>
        </p:spPr>
      </p:pic>
      <p:sp>
        <p:nvSpPr>
          <p:cNvPr id="7" name="Line 4"/>
          <p:cNvSpPr>
            <a:spLocks noChangeShapeType="1"/>
          </p:cNvSpPr>
          <p:nvPr/>
        </p:nvSpPr>
        <p:spPr bwMode="auto">
          <a:xfrm>
            <a:off x="7439538" y="4797152"/>
            <a:ext cx="1659492" cy="719228"/>
          </a:xfrm>
          <a:prstGeom prst="line">
            <a:avLst/>
          </a:prstGeom>
          <a:noFill/>
          <a:ln w="381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pl-PL"/>
          </a:p>
        </p:txBody>
      </p:sp>
    </p:spTree>
    <p:extLst>
      <p:ext uri="{BB962C8B-B14F-4D97-AF65-F5344CB8AC3E}">
        <p14:creationId xmlns:p14="http://schemas.microsoft.com/office/powerpoint/2010/main" val="8301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Udział osób żyjących w ubóstwie</a:t>
            </a:r>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daty 3"/>
          <p:cNvSpPr>
            <a:spLocks noGrp="1"/>
          </p:cNvSpPr>
          <p:nvPr>
            <p:ph type="dt" sz="half" idx="10"/>
          </p:nvPr>
        </p:nvSpPr>
        <p:spPr/>
        <p:txBody>
          <a:bodyPr/>
          <a:lstStyle/>
          <a:p>
            <a:pPr>
              <a:defRPr/>
            </a:pPr>
            <a:r>
              <a:rPr lang="pl-PL" smtClean="0"/>
              <a:t>Witold Kwaśnicki (INE, UWr)</a:t>
            </a:r>
            <a:endParaRPr lang="pl-PL"/>
          </a:p>
        </p:txBody>
      </p:sp>
      <p:pic>
        <p:nvPicPr>
          <p:cNvPr id="5" name="Obraz 4"/>
          <p:cNvPicPr/>
          <p:nvPr/>
        </p:nvPicPr>
        <p:blipFill>
          <a:blip r:embed="rId2"/>
          <a:stretch>
            <a:fillRect/>
          </a:stretch>
        </p:blipFill>
        <p:spPr>
          <a:xfrm>
            <a:off x="323528" y="1196752"/>
            <a:ext cx="8640960" cy="5400600"/>
          </a:xfrm>
          <a:prstGeom prst="rect">
            <a:avLst/>
          </a:prstGeom>
        </p:spPr>
      </p:pic>
    </p:spTree>
    <p:extLst>
      <p:ext uri="{BB962C8B-B14F-4D97-AF65-F5344CB8AC3E}">
        <p14:creationId xmlns:p14="http://schemas.microsoft.com/office/powerpoint/2010/main" val="3457998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8888" y="144462"/>
            <a:ext cx="7461250" cy="764257"/>
          </a:xfrm>
        </p:spPr>
        <p:txBody>
          <a:bodyPr/>
          <a:lstStyle/>
          <a:p>
            <a:r>
              <a:rPr lang="pl-PL" sz="2400" dirty="0" smtClean="0"/>
              <a:t>Liczba osób żyjących w ubóstwie, różne regiony</a:t>
            </a:r>
            <a:r>
              <a:rPr lang="en-US" sz="2400" dirty="0" smtClean="0"/>
              <a:t>, 1981-2011</a:t>
            </a:r>
            <a:endParaRPr lang="pl-PL" sz="2400" dirty="0"/>
          </a:p>
        </p:txBody>
      </p:sp>
      <p:sp>
        <p:nvSpPr>
          <p:cNvPr id="3" name="Symbol zastępczy zawartości 2"/>
          <p:cNvSpPr>
            <a:spLocks noGrp="1"/>
          </p:cNvSpPr>
          <p:nvPr>
            <p:ph idx="1"/>
          </p:nvPr>
        </p:nvSpPr>
        <p:spPr/>
        <p:txBody>
          <a:bodyPr/>
          <a:lstStyle/>
          <a:p>
            <a:endParaRPr lang="pl-PL"/>
          </a:p>
        </p:txBody>
      </p:sp>
      <p:sp>
        <p:nvSpPr>
          <p:cNvPr id="4" name="Symbol zastępczy daty 3"/>
          <p:cNvSpPr>
            <a:spLocks noGrp="1"/>
          </p:cNvSpPr>
          <p:nvPr>
            <p:ph type="dt" sz="half" idx="10"/>
          </p:nvPr>
        </p:nvSpPr>
        <p:spPr/>
        <p:txBody>
          <a:bodyPr/>
          <a:lstStyle/>
          <a:p>
            <a:pPr>
              <a:defRPr/>
            </a:pPr>
            <a:r>
              <a:rPr lang="pl-PL" smtClean="0"/>
              <a:t>Witold Kwaśnicki (INE, UWr)</a:t>
            </a:r>
            <a:endParaRPr lang="pl-PL"/>
          </a:p>
        </p:txBody>
      </p:sp>
      <p:pic>
        <p:nvPicPr>
          <p:cNvPr id="5" name="Obraz 4"/>
          <p:cNvPicPr/>
          <p:nvPr/>
        </p:nvPicPr>
        <p:blipFill>
          <a:blip r:embed="rId2"/>
          <a:stretch>
            <a:fillRect/>
          </a:stretch>
        </p:blipFill>
        <p:spPr>
          <a:xfrm>
            <a:off x="179512" y="1124744"/>
            <a:ext cx="8856984" cy="5733256"/>
          </a:xfrm>
          <a:prstGeom prst="rect">
            <a:avLst/>
          </a:prstGeom>
        </p:spPr>
      </p:pic>
    </p:spTree>
    <p:extLst>
      <p:ext uri="{BB962C8B-B14F-4D97-AF65-F5344CB8AC3E}">
        <p14:creationId xmlns:p14="http://schemas.microsoft.com/office/powerpoint/2010/main" val="2037965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8888" y="144462"/>
            <a:ext cx="7461250" cy="764257"/>
          </a:xfrm>
        </p:spPr>
        <p:txBody>
          <a:bodyPr/>
          <a:lstStyle/>
          <a:p>
            <a:r>
              <a:rPr lang="pl-PL" sz="2800" dirty="0" smtClean="0"/>
              <a:t>Rozkłady dochodów w skali całego świata</a:t>
            </a:r>
            <a:r>
              <a:rPr lang="en-US" sz="2800" dirty="0" smtClean="0"/>
              <a:t>, </a:t>
            </a:r>
            <a:r>
              <a:rPr lang="en-US" sz="2800" dirty="0"/>
              <a:t>1820, 1950, 1980 </a:t>
            </a:r>
            <a:r>
              <a:rPr lang="pl-PL" sz="2800" dirty="0" smtClean="0"/>
              <a:t>i </a:t>
            </a:r>
            <a:r>
              <a:rPr lang="en-US" sz="2800" dirty="0" smtClean="0"/>
              <a:t>2000</a:t>
            </a:r>
            <a:endParaRPr lang="pl-PL" sz="2800" dirty="0"/>
          </a:p>
        </p:txBody>
      </p:sp>
      <p:sp>
        <p:nvSpPr>
          <p:cNvPr id="3" name="Symbol zastępczy zawartości 2"/>
          <p:cNvSpPr>
            <a:spLocks noGrp="1"/>
          </p:cNvSpPr>
          <p:nvPr>
            <p:ph idx="1"/>
          </p:nvPr>
        </p:nvSpPr>
        <p:spPr/>
        <p:txBody>
          <a:bodyPr/>
          <a:lstStyle/>
          <a:p>
            <a:endParaRPr lang="pl-PL" dirty="0"/>
          </a:p>
        </p:txBody>
      </p:sp>
      <p:sp>
        <p:nvSpPr>
          <p:cNvPr id="4" name="Symbol zastępczy daty 3"/>
          <p:cNvSpPr>
            <a:spLocks noGrp="1"/>
          </p:cNvSpPr>
          <p:nvPr>
            <p:ph type="dt" sz="half" idx="10"/>
          </p:nvPr>
        </p:nvSpPr>
        <p:spPr/>
        <p:txBody>
          <a:bodyPr/>
          <a:lstStyle/>
          <a:p>
            <a:pPr>
              <a:defRPr/>
            </a:pPr>
            <a:r>
              <a:rPr lang="pl-PL" smtClean="0"/>
              <a:t>Witold Kwaśnicki (INE, UWr)</a:t>
            </a:r>
            <a:endParaRPr lang="pl-PL"/>
          </a:p>
        </p:txBody>
      </p:sp>
      <p:pic>
        <p:nvPicPr>
          <p:cNvPr id="6" name="Obraz 5"/>
          <p:cNvPicPr/>
          <p:nvPr/>
        </p:nvPicPr>
        <p:blipFill>
          <a:blip r:embed="rId3"/>
          <a:stretch>
            <a:fillRect/>
          </a:stretch>
        </p:blipFill>
        <p:spPr>
          <a:xfrm>
            <a:off x="251520" y="1268760"/>
            <a:ext cx="8568952" cy="5112568"/>
          </a:xfrm>
          <a:prstGeom prst="rect">
            <a:avLst/>
          </a:prstGeom>
        </p:spPr>
      </p:pic>
    </p:spTree>
    <p:extLst>
      <p:ext uri="{BB962C8B-B14F-4D97-AF65-F5344CB8AC3E}">
        <p14:creationId xmlns:p14="http://schemas.microsoft.com/office/powerpoint/2010/main" val="2410266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title"/>
          </p:nvPr>
        </p:nvSpPr>
        <p:spPr>
          <a:xfrm>
            <a:off x="1403649" y="116632"/>
            <a:ext cx="7200800" cy="627063"/>
          </a:xfrm>
        </p:spPr>
        <p:txBody>
          <a:bodyPr>
            <a:normAutofit fontScale="90000"/>
          </a:bodyPr>
          <a:lstStyle/>
          <a:p>
            <a:pPr eaLnBrk="1" hangingPunct="1">
              <a:defRPr/>
            </a:pPr>
            <a:r>
              <a:rPr lang="pl-PL" sz="2400" dirty="0" smtClean="0"/>
              <a:t>Udział ubogich jako funkcja dochodu narodowego na osobę (liczonego w PPP) </a:t>
            </a:r>
          </a:p>
        </p:txBody>
      </p:sp>
      <p:pic>
        <p:nvPicPr>
          <p:cNvPr id="4198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1268760"/>
            <a:ext cx="7056437" cy="5292725"/>
          </a:xfrm>
          <a:noFill/>
        </p:spPr>
      </p:pic>
    </p:spTree>
    <p:extLst>
      <p:ext uri="{BB962C8B-B14F-4D97-AF65-F5344CB8AC3E}">
        <p14:creationId xmlns:p14="http://schemas.microsoft.com/office/powerpoint/2010/main" val="84205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1288868" y="204422"/>
            <a:ext cx="7461250" cy="694987"/>
          </a:xfrm>
        </p:spPr>
        <p:txBody>
          <a:bodyPr/>
          <a:lstStyle/>
          <a:p>
            <a:r>
              <a:rPr lang="pl-PL" altLang="pl-PL" sz="2800" dirty="0" smtClean="0"/>
              <a:t>Średnia stopa wzrostu a ’otwartość gospodarki’</a:t>
            </a:r>
          </a:p>
        </p:txBody>
      </p:sp>
      <p:pic>
        <p:nvPicPr>
          <p:cNvPr id="43011" name="Picture 2" descr="C:\Teksty\Papers\Globalizacja\Rysunki do wykorzystania\nowe\Openess and growth.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1400" y="1071563"/>
            <a:ext cx="6316663" cy="5607050"/>
          </a:xfrm>
          <a:noFill/>
        </p:spPr>
      </p:pic>
    </p:spTree>
    <p:extLst>
      <p:ext uri="{BB962C8B-B14F-4D97-AF65-F5344CB8AC3E}">
        <p14:creationId xmlns:p14="http://schemas.microsoft.com/office/powerpoint/2010/main" val="1895649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062288"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Tahoma" pitchFamily="34" charset="0"/>
              </a:defRPr>
            </a:lvl1pPr>
            <a:lvl2pPr marL="742950" indent="-285750" eaLnBrk="0" hangingPunct="0">
              <a:spcBef>
                <a:spcPct val="20000"/>
              </a:spcBef>
              <a:buSzPct val="75000"/>
              <a:buBlip>
                <a:blip r:embed="rId3"/>
              </a:buBlip>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eaLnBrk="1" hangingPunct="1">
              <a:spcBef>
                <a:spcPct val="0"/>
              </a:spcBef>
              <a:buFontTx/>
              <a:buNone/>
            </a:pPr>
            <a:endParaRPr lang="pl-PL" altLang="pl-PL" sz="2400">
              <a:latin typeface="Times New Roman" pitchFamily="18" charset="0"/>
            </a:endParaRPr>
          </a:p>
        </p:txBody>
      </p:sp>
      <p:pic>
        <p:nvPicPr>
          <p:cNvPr id="46083" name="Picture 3" descr="Per capita growth globalisers"/>
          <p:cNvPicPr>
            <a:picLocks noChangeAspect="1" noChangeArrowheads="1"/>
          </p:cNvPicPr>
          <p:nvPr/>
        </p:nvPicPr>
        <p:blipFill>
          <a:blip r:embed="rId4">
            <a:extLst>
              <a:ext uri="{28A0092B-C50C-407E-A947-70E740481C1C}">
                <a14:useLocalDpi xmlns:a14="http://schemas.microsoft.com/office/drawing/2010/main" val="0"/>
              </a:ext>
            </a:extLst>
          </a:blip>
          <a:srcRect t="12433"/>
          <a:stretch>
            <a:fillRect/>
          </a:stretch>
        </p:blipFill>
        <p:spPr bwMode="auto">
          <a:xfrm>
            <a:off x="1219200" y="2286000"/>
            <a:ext cx="64008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C:\Teksty\Papers\Globalizacja\Rysunki do wykorzystania\Per capita growth globalis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69" y="332656"/>
            <a:ext cx="8344406" cy="624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ytuł 5"/>
          <p:cNvSpPr>
            <a:spLocks noGrp="1"/>
          </p:cNvSpPr>
          <p:nvPr>
            <p:ph type="title"/>
          </p:nvPr>
        </p:nvSpPr>
        <p:spPr/>
        <p:txBody>
          <a:bodyPr/>
          <a:lstStyle/>
          <a:p>
            <a:endParaRPr lang="pl-PL" altLang="pl-PL" smtClean="0"/>
          </a:p>
        </p:txBody>
      </p:sp>
    </p:spTree>
    <p:extLst>
      <p:ext uri="{BB962C8B-B14F-4D97-AF65-F5344CB8AC3E}">
        <p14:creationId xmlns:p14="http://schemas.microsoft.com/office/powerpoint/2010/main" val="172121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5814"/>
            <a:ext cx="7749282" cy="902905"/>
          </a:xfrm>
        </p:spPr>
        <p:txBody>
          <a:bodyPr/>
          <a:lstStyle/>
          <a:p>
            <a:r>
              <a:rPr lang="en-US" sz="2800" dirty="0"/>
              <a:t>John Bird</a:t>
            </a:r>
            <a:r>
              <a:rPr lang="en-US" sz="2800" dirty="0">
                <a:hlinkClick r:id="rId2"/>
              </a:rPr>
              <a:t>:</a:t>
            </a:r>
            <a:r>
              <a:rPr lang="en-US" sz="2800" dirty="0"/>
              <a:t> Poverty is not a failure of capitalism, but its </a:t>
            </a:r>
            <a:r>
              <a:rPr lang="en-US" sz="2800" dirty="0" smtClean="0"/>
              <a:t>backbone</a:t>
            </a:r>
            <a:endParaRPr lang="pl-PL" sz="2800" dirty="0"/>
          </a:p>
        </p:txBody>
      </p:sp>
      <p:sp>
        <p:nvSpPr>
          <p:cNvPr id="3" name="Symbol zastępczy zawartości 2"/>
          <p:cNvSpPr>
            <a:spLocks noGrp="1"/>
          </p:cNvSpPr>
          <p:nvPr>
            <p:ph idx="1"/>
          </p:nvPr>
        </p:nvSpPr>
        <p:spPr>
          <a:xfrm>
            <a:off x="0" y="1124744"/>
            <a:ext cx="6819900" cy="5733256"/>
          </a:xfrm>
        </p:spPr>
        <p:txBody>
          <a:bodyPr/>
          <a:lstStyle/>
          <a:p>
            <a:r>
              <a:rPr lang="en-US" sz="2800" dirty="0">
                <a:solidFill>
                  <a:srgbClr val="FF0000"/>
                </a:solidFill>
              </a:rPr>
              <a:t>Most one percenters become one percenters because we, the consumer, choose to buy their product. </a:t>
            </a:r>
            <a:r>
              <a:rPr lang="en-US" sz="2800" dirty="0"/>
              <a:t>Richard Branson, Bill Gates, Philip Green, Jamie Oliver; wherever you look you will see that enormous gap between rich and poor growing </a:t>
            </a:r>
            <a:r>
              <a:rPr lang="en-US" sz="2800" u="sng" dirty="0"/>
              <a:t>because we </a:t>
            </a:r>
            <a:r>
              <a:rPr lang="en-US" sz="2800" u="sng" dirty="0" err="1"/>
              <a:t>patronise</a:t>
            </a:r>
            <a:r>
              <a:rPr lang="en-US" sz="2800" u="sng" dirty="0"/>
              <a:t> these wealthy traders</a:t>
            </a:r>
            <a:r>
              <a:rPr lang="en-US" sz="2800" dirty="0"/>
              <a:t>.</a:t>
            </a:r>
          </a:p>
          <a:p>
            <a:r>
              <a:rPr lang="en-US" sz="2800" dirty="0">
                <a:solidFill>
                  <a:srgbClr val="FF0000"/>
                </a:solidFill>
              </a:rPr>
              <a:t>We are the power house in the making of fortunes that put colossal resources in the hands of a relative few, while at the same time, see others without even the means to sustain themselves.</a:t>
            </a:r>
          </a:p>
          <a:p>
            <a:endParaRPr lang="pl-PL" sz="2800" dirty="0"/>
          </a:p>
        </p:txBody>
      </p:sp>
      <p:pic>
        <p:nvPicPr>
          <p:cNvPr id="1026" name="Picture 2" descr="The Necessity of Poverty (Paper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908720"/>
            <a:ext cx="23241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019425"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Tahoma" pitchFamily="34" charset="0"/>
              </a:defRPr>
            </a:lvl1pPr>
            <a:lvl2pPr marL="742950" indent="-285750" eaLnBrk="0" hangingPunct="0">
              <a:spcBef>
                <a:spcPct val="20000"/>
              </a:spcBef>
              <a:buSzPct val="75000"/>
              <a:buBlip>
                <a:blip r:embed="rId3"/>
              </a:buBlip>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defRPr>
            </a:lvl9pPr>
          </a:lstStyle>
          <a:p>
            <a:pPr eaLnBrk="1" hangingPunct="1">
              <a:spcBef>
                <a:spcPct val="0"/>
              </a:spcBef>
              <a:buFontTx/>
              <a:buNone/>
            </a:pPr>
            <a:endParaRPr lang="pl-PL" altLang="pl-PL" sz="2400">
              <a:latin typeface="Times New Roman" pitchFamily="18" charset="0"/>
            </a:endParaRPr>
          </a:p>
        </p:txBody>
      </p:sp>
      <p:pic>
        <p:nvPicPr>
          <p:cNvPr id="47107" name="Picture 5" descr="C:\Teksty\Papers\Globalizacja\Rysunki do wykorzystania\Per capita growth non-globalis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8341747" cy="55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ytuł 5"/>
          <p:cNvSpPr>
            <a:spLocks noGrp="1"/>
          </p:cNvSpPr>
          <p:nvPr>
            <p:ph type="title"/>
          </p:nvPr>
        </p:nvSpPr>
        <p:spPr/>
        <p:txBody>
          <a:bodyPr/>
          <a:lstStyle/>
          <a:p>
            <a:endParaRPr lang="pl-PL" altLang="pl-PL" smtClean="0"/>
          </a:p>
        </p:txBody>
      </p:sp>
    </p:spTree>
    <p:extLst>
      <p:ext uri="{BB962C8B-B14F-4D97-AF65-F5344CB8AC3E}">
        <p14:creationId xmlns:p14="http://schemas.microsoft.com/office/powerpoint/2010/main" val="1601037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350341" y="2834468"/>
            <a:ext cx="3357563" cy="2571750"/>
          </a:xfrm>
        </p:spPr>
        <p:txBody>
          <a:bodyPr/>
          <a:lstStyle/>
          <a:p>
            <a:r>
              <a:rPr lang="pl-PL" dirty="0" smtClean="0"/>
              <a:t>PKB na osobę: Europa Zachodnia i Chiny </a:t>
            </a:r>
            <a:br>
              <a:rPr lang="pl-PL" dirty="0" smtClean="0"/>
            </a:br>
            <a:r>
              <a:rPr lang="pl-PL" dirty="0" smtClean="0"/>
              <a:t/>
            </a:r>
            <a:br>
              <a:rPr lang="pl-PL" dirty="0" smtClean="0"/>
            </a:br>
            <a:r>
              <a:rPr lang="pl-PL" sz="1600" b="1" dirty="0" smtClean="0"/>
              <a:t>THE WORLD ECONOMY:</a:t>
            </a:r>
            <a:br>
              <a:rPr lang="pl-PL" sz="1600" b="1" dirty="0" smtClean="0"/>
            </a:br>
            <a:r>
              <a:rPr lang="pl-PL" sz="1600" b="1" dirty="0" smtClean="0"/>
              <a:t>A MILLENNIAL PERSPECTIVE</a:t>
            </a:r>
            <a:br>
              <a:rPr lang="pl-PL" sz="1600" b="1" dirty="0" smtClean="0"/>
            </a:br>
            <a:r>
              <a:rPr lang="pl-PL" sz="1600" dirty="0" smtClean="0"/>
              <a:t>by</a:t>
            </a:r>
            <a:br>
              <a:rPr lang="pl-PL" sz="1600" dirty="0" smtClean="0"/>
            </a:br>
            <a:r>
              <a:rPr lang="pl-PL" sz="1600" dirty="0" smtClean="0"/>
              <a:t>Angus </a:t>
            </a:r>
            <a:r>
              <a:rPr lang="pl-PL" sz="1600" dirty="0" err="1" smtClean="0"/>
              <a:t>Maddison</a:t>
            </a:r>
            <a:endParaRPr lang="pl-PL" sz="1600" dirty="0" smtClean="0"/>
          </a:p>
        </p:txBody>
      </p:sp>
      <p:sp>
        <p:nvSpPr>
          <p:cNvPr id="12291"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r>
              <a:rPr lang="pl-PL" sz="1200" dirty="0" smtClean="0">
                <a:solidFill>
                  <a:schemeClr val="tx2"/>
                </a:solidFill>
              </a:rPr>
              <a:t>Witold Kwaśnicki (INE, </a:t>
            </a:r>
            <a:r>
              <a:rPr lang="pl-PL" sz="1200" dirty="0" err="1" smtClean="0">
                <a:solidFill>
                  <a:schemeClr val="tx2"/>
                </a:solidFill>
              </a:rPr>
              <a:t>UWr</a:t>
            </a:r>
            <a:r>
              <a:rPr lang="pl-PL" sz="1200" dirty="0" smtClean="0">
                <a:solidFill>
                  <a:schemeClr val="tx2"/>
                </a:solidFill>
              </a:rPr>
              <a:t>)</a:t>
            </a:r>
          </a:p>
        </p:txBody>
      </p:sp>
      <p:cxnSp>
        <p:nvCxnSpPr>
          <p:cNvPr id="3" name="Łącznik prosty ze strzałką 2"/>
          <p:cNvCxnSpPr/>
          <p:nvPr/>
        </p:nvCxnSpPr>
        <p:spPr bwMode="auto">
          <a:xfrm flipH="1" flipV="1">
            <a:off x="3865517" y="285750"/>
            <a:ext cx="2837" cy="5999475"/>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6" name="Łącznik prosty ze strzałką 5"/>
          <p:cNvCxnSpPr/>
          <p:nvPr/>
        </p:nvCxnSpPr>
        <p:spPr bwMode="auto">
          <a:xfrm>
            <a:off x="3865517" y="6281503"/>
            <a:ext cx="4608512" cy="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
        <p:nvSpPr>
          <p:cNvPr id="20" name="Dowolny kształt 19"/>
          <p:cNvSpPr/>
          <p:nvPr/>
        </p:nvSpPr>
        <p:spPr>
          <a:xfrm>
            <a:off x="3869741" y="2670048"/>
            <a:ext cx="4272077" cy="3262579"/>
          </a:xfrm>
          <a:custGeom>
            <a:avLst/>
            <a:gdLst>
              <a:gd name="connsiteX0" fmla="*/ 0 w 4272077"/>
              <a:gd name="connsiteY0" fmla="*/ 3079699 h 3262579"/>
              <a:gd name="connsiteX1" fmla="*/ 782726 w 4272077"/>
              <a:gd name="connsiteY1" fmla="*/ 3262579 h 3262579"/>
              <a:gd name="connsiteX2" fmla="*/ 1697126 w 4272077"/>
              <a:gd name="connsiteY2" fmla="*/ 3262579 h 3262579"/>
              <a:gd name="connsiteX3" fmla="*/ 4001414 w 4272077"/>
              <a:gd name="connsiteY3" fmla="*/ 1543507 h 3262579"/>
              <a:gd name="connsiteX4" fmla="*/ 4272077 w 4272077"/>
              <a:gd name="connsiteY4" fmla="*/ 0 h 32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077" h="3262579">
                <a:moveTo>
                  <a:pt x="0" y="3079699"/>
                </a:moveTo>
                <a:lnTo>
                  <a:pt x="782726" y="3262579"/>
                </a:lnTo>
                <a:lnTo>
                  <a:pt x="1697126" y="3262579"/>
                </a:lnTo>
                <a:lnTo>
                  <a:pt x="4001414" y="1543507"/>
                </a:lnTo>
                <a:lnTo>
                  <a:pt x="4272077" y="0"/>
                </a:lnTo>
              </a:path>
            </a:pathLst>
          </a:custGeom>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21" name="Dowolny kształt 20"/>
          <p:cNvSpPr/>
          <p:nvPr/>
        </p:nvSpPr>
        <p:spPr>
          <a:xfrm>
            <a:off x="3855110" y="3087014"/>
            <a:ext cx="4513479" cy="2706107"/>
          </a:xfrm>
          <a:custGeom>
            <a:avLst/>
            <a:gdLst>
              <a:gd name="connsiteX0" fmla="*/ 0 w 4513479"/>
              <a:gd name="connsiteY0" fmla="*/ 2662733 h 2699309"/>
              <a:gd name="connsiteX1" fmla="*/ 1594714 w 4513479"/>
              <a:gd name="connsiteY1" fmla="*/ 2670048 h 2699309"/>
              <a:gd name="connsiteX2" fmla="*/ 2494484 w 4513479"/>
              <a:gd name="connsiteY2" fmla="*/ 2231136 h 2699309"/>
              <a:gd name="connsiteX3" fmla="*/ 4016045 w 4513479"/>
              <a:gd name="connsiteY3" fmla="*/ 2231136 h 2699309"/>
              <a:gd name="connsiteX4" fmla="*/ 4155034 w 4513479"/>
              <a:gd name="connsiteY4" fmla="*/ 2414016 h 2699309"/>
              <a:gd name="connsiteX5" fmla="*/ 4279392 w 4513479"/>
              <a:gd name="connsiteY5" fmla="*/ 2370125 h 2699309"/>
              <a:gd name="connsiteX6" fmla="*/ 4396436 w 4513479"/>
              <a:gd name="connsiteY6" fmla="*/ 2699309 h 2699309"/>
              <a:gd name="connsiteX7" fmla="*/ 4411066 w 4513479"/>
              <a:gd name="connsiteY7" fmla="*/ 2026311 h 2699309"/>
              <a:gd name="connsiteX8" fmla="*/ 4425696 w 4513479"/>
              <a:gd name="connsiteY8" fmla="*/ 2362810 h 2699309"/>
              <a:gd name="connsiteX9" fmla="*/ 4513479 w 4513479"/>
              <a:gd name="connsiteY9" fmla="*/ 0 h 2699309"/>
              <a:gd name="connsiteX0" fmla="*/ 0 w 4513479"/>
              <a:gd name="connsiteY0" fmla="*/ 2662733 h 2699309"/>
              <a:gd name="connsiteX1" fmla="*/ 1594714 w 4513479"/>
              <a:gd name="connsiteY1" fmla="*/ 2670048 h 2699309"/>
              <a:gd name="connsiteX2" fmla="*/ 2494484 w 4513479"/>
              <a:gd name="connsiteY2" fmla="*/ 2231136 h 2699309"/>
              <a:gd name="connsiteX3" fmla="*/ 4016045 w 4513479"/>
              <a:gd name="connsiteY3" fmla="*/ 2231136 h 2699309"/>
              <a:gd name="connsiteX4" fmla="*/ 4155034 w 4513479"/>
              <a:gd name="connsiteY4" fmla="*/ 2414016 h 2699309"/>
              <a:gd name="connsiteX5" fmla="*/ 4272593 w 4513479"/>
              <a:gd name="connsiteY5" fmla="*/ 2353129 h 2699309"/>
              <a:gd name="connsiteX6" fmla="*/ 4396436 w 4513479"/>
              <a:gd name="connsiteY6" fmla="*/ 2699309 h 2699309"/>
              <a:gd name="connsiteX7" fmla="*/ 4411066 w 4513479"/>
              <a:gd name="connsiteY7" fmla="*/ 2026311 h 2699309"/>
              <a:gd name="connsiteX8" fmla="*/ 4425696 w 4513479"/>
              <a:gd name="connsiteY8" fmla="*/ 2362810 h 2699309"/>
              <a:gd name="connsiteX9" fmla="*/ 4513479 w 4513479"/>
              <a:gd name="connsiteY9" fmla="*/ 0 h 2699309"/>
              <a:gd name="connsiteX0" fmla="*/ 0 w 4513479"/>
              <a:gd name="connsiteY0" fmla="*/ 2662733 h 2699309"/>
              <a:gd name="connsiteX1" fmla="*/ 1594714 w 4513479"/>
              <a:gd name="connsiteY1" fmla="*/ 2670048 h 2699309"/>
              <a:gd name="connsiteX2" fmla="*/ 2494484 w 4513479"/>
              <a:gd name="connsiteY2" fmla="*/ 2231136 h 2699309"/>
              <a:gd name="connsiteX3" fmla="*/ 4016045 w 4513479"/>
              <a:gd name="connsiteY3" fmla="*/ 2231136 h 2699309"/>
              <a:gd name="connsiteX4" fmla="*/ 4165232 w 4513479"/>
              <a:gd name="connsiteY4" fmla="*/ 2420815 h 2699309"/>
              <a:gd name="connsiteX5" fmla="*/ 4272593 w 4513479"/>
              <a:gd name="connsiteY5" fmla="*/ 2353129 h 2699309"/>
              <a:gd name="connsiteX6" fmla="*/ 4396436 w 4513479"/>
              <a:gd name="connsiteY6" fmla="*/ 2699309 h 2699309"/>
              <a:gd name="connsiteX7" fmla="*/ 4411066 w 4513479"/>
              <a:gd name="connsiteY7" fmla="*/ 2026311 h 2699309"/>
              <a:gd name="connsiteX8" fmla="*/ 4425696 w 4513479"/>
              <a:gd name="connsiteY8" fmla="*/ 2362810 h 2699309"/>
              <a:gd name="connsiteX9" fmla="*/ 4513479 w 4513479"/>
              <a:gd name="connsiteY9" fmla="*/ 0 h 2699309"/>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11066 w 4513479"/>
              <a:gd name="connsiteY7" fmla="*/ 2026311 h 2706107"/>
              <a:gd name="connsiteX8" fmla="*/ 4425696 w 4513479"/>
              <a:gd name="connsiteY8" fmla="*/ 2362810 h 2706107"/>
              <a:gd name="connsiteX9" fmla="*/ 4513479 w 4513479"/>
              <a:gd name="connsiteY9" fmla="*/ 0 h 2706107"/>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01684 w 4513479"/>
              <a:gd name="connsiteY7" fmla="*/ 2348397 h 2706107"/>
              <a:gd name="connsiteX8" fmla="*/ 4411066 w 4513479"/>
              <a:gd name="connsiteY8" fmla="*/ 2026311 h 2706107"/>
              <a:gd name="connsiteX9" fmla="*/ 4425696 w 4513479"/>
              <a:gd name="connsiteY9" fmla="*/ 2362810 h 2706107"/>
              <a:gd name="connsiteX10" fmla="*/ 4513479 w 4513479"/>
              <a:gd name="connsiteY10" fmla="*/ 0 h 2706107"/>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01684 w 4513479"/>
              <a:gd name="connsiteY7" fmla="*/ 2348397 h 2706107"/>
              <a:gd name="connsiteX8" fmla="*/ 4411066 w 4513479"/>
              <a:gd name="connsiteY8" fmla="*/ 2026311 h 2706107"/>
              <a:gd name="connsiteX9" fmla="*/ 4425696 w 4513479"/>
              <a:gd name="connsiteY9" fmla="*/ 2362810 h 2706107"/>
              <a:gd name="connsiteX10" fmla="*/ 4432277 w 4513479"/>
              <a:gd name="connsiteY10" fmla="*/ 1903095 h 2706107"/>
              <a:gd name="connsiteX11" fmla="*/ 4513479 w 4513479"/>
              <a:gd name="connsiteY11" fmla="*/ 0 h 2706107"/>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01684 w 4513479"/>
              <a:gd name="connsiteY7" fmla="*/ 2348397 h 2706107"/>
              <a:gd name="connsiteX8" fmla="*/ 4411066 w 4513479"/>
              <a:gd name="connsiteY8" fmla="*/ 2026311 h 2706107"/>
              <a:gd name="connsiteX9" fmla="*/ 4425696 w 4513479"/>
              <a:gd name="connsiteY9" fmla="*/ 2362810 h 2706107"/>
              <a:gd name="connsiteX10" fmla="*/ 4428878 w 4513479"/>
              <a:gd name="connsiteY10" fmla="*/ 1903095 h 2706107"/>
              <a:gd name="connsiteX11" fmla="*/ 4513479 w 4513479"/>
              <a:gd name="connsiteY11" fmla="*/ 0 h 2706107"/>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01684 w 4513479"/>
              <a:gd name="connsiteY7" fmla="*/ 2348397 h 2706107"/>
              <a:gd name="connsiteX8" fmla="*/ 4411066 w 4513479"/>
              <a:gd name="connsiteY8" fmla="*/ 2026311 h 2706107"/>
              <a:gd name="connsiteX9" fmla="*/ 4425696 w 4513479"/>
              <a:gd name="connsiteY9" fmla="*/ 2362810 h 2706107"/>
              <a:gd name="connsiteX10" fmla="*/ 4428878 w 4513479"/>
              <a:gd name="connsiteY10" fmla="*/ 1903095 h 2706107"/>
              <a:gd name="connsiteX11" fmla="*/ 4456072 w 4513479"/>
              <a:gd name="connsiteY11" fmla="*/ 1682143 h 2706107"/>
              <a:gd name="connsiteX12" fmla="*/ 4513479 w 4513479"/>
              <a:gd name="connsiteY12" fmla="*/ 0 h 2706107"/>
              <a:gd name="connsiteX0" fmla="*/ 0 w 4513479"/>
              <a:gd name="connsiteY0" fmla="*/ 2662733 h 2706107"/>
              <a:gd name="connsiteX1" fmla="*/ 1594714 w 4513479"/>
              <a:gd name="connsiteY1" fmla="*/ 2670048 h 2706107"/>
              <a:gd name="connsiteX2" fmla="*/ 2494484 w 4513479"/>
              <a:gd name="connsiteY2" fmla="*/ 2231136 h 2706107"/>
              <a:gd name="connsiteX3" fmla="*/ 4016045 w 4513479"/>
              <a:gd name="connsiteY3" fmla="*/ 2231136 h 2706107"/>
              <a:gd name="connsiteX4" fmla="*/ 4165232 w 4513479"/>
              <a:gd name="connsiteY4" fmla="*/ 2420815 h 2706107"/>
              <a:gd name="connsiteX5" fmla="*/ 4272593 w 4513479"/>
              <a:gd name="connsiteY5" fmla="*/ 2353129 h 2706107"/>
              <a:gd name="connsiteX6" fmla="*/ 4393037 w 4513479"/>
              <a:gd name="connsiteY6" fmla="*/ 2706107 h 2706107"/>
              <a:gd name="connsiteX7" fmla="*/ 4401684 w 4513479"/>
              <a:gd name="connsiteY7" fmla="*/ 2348397 h 2706107"/>
              <a:gd name="connsiteX8" fmla="*/ 4411066 w 4513479"/>
              <a:gd name="connsiteY8" fmla="*/ 2026311 h 2706107"/>
              <a:gd name="connsiteX9" fmla="*/ 4425696 w 4513479"/>
              <a:gd name="connsiteY9" fmla="*/ 2362810 h 2706107"/>
              <a:gd name="connsiteX10" fmla="*/ 4439076 w 4513479"/>
              <a:gd name="connsiteY10" fmla="*/ 1903095 h 2706107"/>
              <a:gd name="connsiteX11" fmla="*/ 4456072 w 4513479"/>
              <a:gd name="connsiteY11" fmla="*/ 1682143 h 2706107"/>
              <a:gd name="connsiteX12" fmla="*/ 4513479 w 4513479"/>
              <a:gd name="connsiteY12" fmla="*/ 0 h 27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479" h="2706107">
                <a:moveTo>
                  <a:pt x="0" y="2662733"/>
                </a:moveTo>
                <a:lnTo>
                  <a:pt x="1594714" y="2670048"/>
                </a:lnTo>
                <a:lnTo>
                  <a:pt x="2494484" y="2231136"/>
                </a:lnTo>
                <a:lnTo>
                  <a:pt x="4016045" y="2231136"/>
                </a:lnTo>
                <a:lnTo>
                  <a:pt x="4165232" y="2420815"/>
                </a:lnTo>
                <a:lnTo>
                  <a:pt x="4272593" y="2353129"/>
                </a:lnTo>
                <a:lnTo>
                  <a:pt x="4393037" y="2706107"/>
                </a:lnTo>
                <a:cubicBezTo>
                  <a:pt x="4395919" y="2584604"/>
                  <a:pt x="4398802" y="2469900"/>
                  <a:pt x="4401684" y="2348397"/>
                </a:cubicBezTo>
                <a:lnTo>
                  <a:pt x="4411066" y="2026311"/>
                </a:lnTo>
                <a:lnTo>
                  <a:pt x="4425696" y="2362810"/>
                </a:lnTo>
                <a:cubicBezTo>
                  <a:pt x="4431289" y="2206172"/>
                  <a:pt x="4433483" y="2059733"/>
                  <a:pt x="4439076" y="1903095"/>
                </a:cubicBezTo>
                <a:cubicBezTo>
                  <a:pt x="4442475" y="1827178"/>
                  <a:pt x="4452673" y="1758060"/>
                  <a:pt x="4456072" y="1682143"/>
                </a:cubicBezTo>
                <a:lnTo>
                  <a:pt x="4513479" y="0"/>
                </a:lnTo>
              </a:path>
            </a:pathLst>
          </a:custGeom>
          <a:ln w="28575">
            <a:solidFill>
              <a:srgbClr val="FF0000"/>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22" name="Dowolny kształt 21"/>
          <p:cNvSpPr/>
          <p:nvPr/>
        </p:nvSpPr>
        <p:spPr>
          <a:xfrm>
            <a:off x="3872399" y="278989"/>
            <a:ext cx="4498322" cy="5647915"/>
          </a:xfrm>
          <a:custGeom>
            <a:avLst/>
            <a:gdLst>
              <a:gd name="connsiteX0" fmla="*/ 0 w 4531659"/>
              <a:gd name="connsiteY0" fmla="*/ 5459506 h 5647765"/>
              <a:gd name="connsiteX1" fmla="*/ 779929 w 4531659"/>
              <a:gd name="connsiteY1" fmla="*/ 5634318 h 5647765"/>
              <a:gd name="connsiteX2" fmla="*/ 1748117 w 4531659"/>
              <a:gd name="connsiteY2" fmla="*/ 5647765 h 5647765"/>
              <a:gd name="connsiteX3" fmla="*/ 4034117 w 4531659"/>
              <a:gd name="connsiteY3" fmla="*/ 3926541 h 5647765"/>
              <a:gd name="connsiteX4" fmla="*/ 4410635 w 4531659"/>
              <a:gd name="connsiteY4" fmla="*/ 1936377 h 5647765"/>
              <a:gd name="connsiteX5" fmla="*/ 4531659 w 4531659"/>
              <a:gd name="connsiteY5" fmla="*/ 0 h 5647765"/>
              <a:gd name="connsiteX0" fmla="*/ 0 w 4531659"/>
              <a:gd name="connsiteY0" fmla="*/ 5459506 h 5647915"/>
              <a:gd name="connsiteX1" fmla="*/ 817321 w 4531659"/>
              <a:gd name="connsiteY1" fmla="*/ 5647915 h 5647915"/>
              <a:gd name="connsiteX2" fmla="*/ 1748117 w 4531659"/>
              <a:gd name="connsiteY2" fmla="*/ 5647765 h 5647915"/>
              <a:gd name="connsiteX3" fmla="*/ 4034117 w 4531659"/>
              <a:gd name="connsiteY3" fmla="*/ 3926541 h 5647915"/>
              <a:gd name="connsiteX4" fmla="*/ 4410635 w 4531659"/>
              <a:gd name="connsiteY4" fmla="*/ 1936377 h 5647915"/>
              <a:gd name="connsiteX5" fmla="*/ 4531659 w 4531659"/>
              <a:gd name="connsiteY5" fmla="*/ 0 h 5647915"/>
              <a:gd name="connsiteX0" fmla="*/ 0 w 4531659"/>
              <a:gd name="connsiteY0" fmla="*/ 5459506 h 5647915"/>
              <a:gd name="connsiteX1" fmla="*/ 817321 w 4531659"/>
              <a:gd name="connsiteY1" fmla="*/ 5647915 h 5647915"/>
              <a:gd name="connsiteX2" fmla="*/ 1737919 w 4531659"/>
              <a:gd name="connsiteY2" fmla="*/ 5647765 h 5647915"/>
              <a:gd name="connsiteX3" fmla="*/ 4034117 w 4531659"/>
              <a:gd name="connsiteY3" fmla="*/ 3926541 h 5647915"/>
              <a:gd name="connsiteX4" fmla="*/ 4410635 w 4531659"/>
              <a:gd name="connsiteY4" fmla="*/ 1936377 h 5647915"/>
              <a:gd name="connsiteX5" fmla="*/ 4531659 w 4531659"/>
              <a:gd name="connsiteY5"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26541 h 5647915"/>
              <a:gd name="connsiteX4" fmla="*/ 4410635 w 4531659"/>
              <a:gd name="connsiteY4" fmla="*/ 1936377 h 5647915"/>
              <a:gd name="connsiteX5" fmla="*/ 4531659 w 4531659"/>
              <a:gd name="connsiteY5"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40138 h 5647915"/>
              <a:gd name="connsiteX4" fmla="*/ 4410635 w 4531659"/>
              <a:gd name="connsiteY4" fmla="*/ 1936377 h 5647915"/>
              <a:gd name="connsiteX5" fmla="*/ 4531659 w 4531659"/>
              <a:gd name="connsiteY5"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40138 h 5647915"/>
              <a:gd name="connsiteX4" fmla="*/ 4278364 w 4531659"/>
              <a:gd name="connsiteY4" fmla="*/ 2559390 h 5647915"/>
              <a:gd name="connsiteX5" fmla="*/ 4410635 w 4531659"/>
              <a:gd name="connsiteY5" fmla="*/ 1936377 h 5647915"/>
              <a:gd name="connsiteX6" fmla="*/ 4531659 w 4531659"/>
              <a:gd name="connsiteY6"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40138 h 5647915"/>
              <a:gd name="connsiteX4" fmla="*/ 4278364 w 4531659"/>
              <a:gd name="connsiteY4" fmla="*/ 2559390 h 5647915"/>
              <a:gd name="connsiteX5" fmla="*/ 4329353 w 4531659"/>
              <a:gd name="connsiteY5" fmla="*/ 2243260 h 5647915"/>
              <a:gd name="connsiteX6" fmla="*/ 4410635 w 4531659"/>
              <a:gd name="connsiteY6" fmla="*/ 1936377 h 5647915"/>
              <a:gd name="connsiteX7" fmla="*/ 4531659 w 4531659"/>
              <a:gd name="connsiteY7"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40138 h 5647915"/>
              <a:gd name="connsiteX4" fmla="*/ 4278364 w 4531659"/>
              <a:gd name="connsiteY4" fmla="*/ 2559390 h 5647915"/>
              <a:gd name="connsiteX5" fmla="*/ 4329353 w 4531659"/>
              <a:gd name="connsiteY5" fmla="*/ 2243260 h 5647915"/>
              <a:gd name="connsiteX6" fmla="*/ 4410635 w 4531659"/>
              <a:gd name="connsiteY6" fmla="*/ 1936377 h 5647915"/>
              <a:gd name="connsiteX7" fmla="*/ 4461923 w 4531659"/>
              <a:gd name="connsiteY7" fmla="*/ 869960 h 5647915"/>
              <a:gd name="connsiteX8" fmla="*/ 4531659 w 4531659"/>
              <a:gd name="connsiteY8" fmla="*/ 0 h 5647915"/>
              <a:gd name="connsiteX0" fmla="*/ 0 w 4531659"/>
              <a:gd name="connsiteY0" fmla="*/ 5459506 h 5647915"/>
              <a:gd name="connsiteX1" fmla="*/ 817321 w 4531659"/>
              <a:gd name="connsiteY1" fmla="*/ 5647915 h 5647915"/>
              <a:gd name="connsiteX2" fmla="*/ 1731121 w 4531659"/>
              <a:gd name="connsiteY2" fmla="*/ 5640966 h 5647915"/>
              <a:gd name="connsiteX3" fmla="*/ 4034117 w 4531659"/>
              <a:gd name="connsiteY3" fmla="*/ 3940138 h 5647915"/>
              <a:gd name="connsiteX4" fmla="*/ 4278364 w 4531659"/>
              <a:gd name="connsiteY4" fmla="*/ 2559390 h 5647915"/>
              <a:gd name="connsiteX5" fmla="*/ 4329353 w 4531659"/>
              <a:gd name="connsiteY5" fmla="*/ 2243260 h 5647915"/>
              <a:gd name="connsiteX6" fmla="*/ 4410635 w 4531659"/>
              <a:gd name="connsiteY6" fmla="*/ 1936377 h 5647915"/>
              <a:gd name="connsiteX7" fmla="*/ 4461923 w 4531659"/>
              <a:gd name="connsiteY7" fmla="*/ 869960 h 5647915"/>
              <a:gd name="connsiteX8" fmla="*/ 4489117 w 4531659"/>
              <a:gd name="connsiteY8" fmla="*/ 458650 h 5647915"/>
              <a:gd name="connsiteX9" fmla="*/ 4531659 w 4531659"/>
              <a:gd name="connsiteY9" fmla="*/ 0 h 5647915"/>
              <a:gd name="connsiteX0" fmla="*/ 0 w 4498322"/>
              <a:gd name="connsiteY0" fmla="*/ 5473794 h 5647915"/>
              <a:gd name="connsiteX1" fmla="*/ 783984 w 4498322"/>
              <a:gd name="connsiteY1" fmla="*/ 5647915 h 5647915"/>
              <a:gd name="connsiteX2" fmla="*/ 1697784 w 4498322"/>
              <a:gd name="connsiteY2" fmla="*/ 5640966 h 5647915"/>
              <a:gd name="connsiteX3" fmla="*/ 4000780 w 4498322"/>
              <a:gd name="connsiteY3" fmla="*/ 3940138 h 5647915"/>
              <a:gd name="connsiteX4" fmla="*/ 4245027 w 4498322"/>
              <a:gd name="connsiteY4" fmla="*/ 2559390 h 5647915"/>
              <a:gd name="connsiteX5" fmla="*/ 4296016 w 4498322"/>
              <a:gd name="connsiteY5" fmla="*/ 2243260 h 5647915"/>
              <a:gd name="connsiteX6" fmla="*/ 4377298 w 4498322"/>
              <a:gd name="connsiteY6" fmla="*/ 1936377 h 5647915"/>
              <a:gd name="connsiteX7" fmla="*/ 4428586 w 4498322"/>
              <a:gd name="connsiteY7" fmla="*/ 869960 h 5647915"/>
              <a:gd name="connsiteX8" fmla="*/ 4455780 w 4498322"/>
              <a:gd name="connsiteY8" fmla="*/ 458650 h 5647915"/>
              <a:gd name="connsiteX9" fmla="*/ 4498322 w 4498322"/>
              <a:gd name="connsiteY9" fmla="*/ 0 h 56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22" h="5647915">
                <a:moveTo>
                  <a:pt x="0" y="5473794"/>
                </a:moveTo>
                <a:lnTo>
                  <a:pt x="783984" y="5647915"/>
                </a:lnTo>
                <a:lnTo>
                  <a:pt x="1697784" y="5640966"/>
                </a:lnTo>
                <a:lnTo>
                  <a:pt x="4000780" y="3940138"/>
                </a:lnTo>
                <a:cubicBezTo>
                  <a:pt x="4087861" y="3481022"/>
                  <a:pt x="4157946" y="3018506"/>
                  <a:pt x="4245027" y="2559390"/>
                </a:cubicBezTo>
                <a:cubicBezTo>
                  <a:pt x="4268822" y="2452880"/>
                  <a:pt x="4272221" y="2349770"/>
                  <a:pt x="4296016" y="2243260"/>
                </a:cubicBezTo>
                <a:lnTo>
                  <a:pt x="4377298" y="1936377"/>
                </a:lnTo>
                <a:cubicBezTo>
                  <a:pt x="4401193" y="1579771"/>
                  <a:pt x="4404691" y="1226566"/>
                  <a:pt x="4428586" y="869960"/>
                </a:cubicBezTo>
                <a:cubicBezTo>
                  <a:pt x="4439917" y="729457"/>
                  <a:pt x="4444449" y="599153"/>
                  <a:pt x="4455780" y="458650"/>
                </a:cubicBezTo>
                <a:lnTo>
                  <a:pt x="4498322" y="0"/>
                </a:lnTo>
              </a:path>
            </a:pathLst>
          </a:custGeom>
          <a:ln w="28575">
            <a:solidFill>
              <a:schemeClr val="tx2"/>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25" name="pole tekstowe 24"/>
          <p:cNvSpPr txBox="1"/>
          <p:nvPr/>
        </p:nvSpPr>
        <p:spPr>
          <a:xfrm>
            <a:off x="5265886" y="4549428"/>
            <a:ext cx="1804405" cy="338554"/>
          </a:xfrm>
          <a:prstGeom prst="rect">
            <a:avLst/>
          </a:prstGeom>
          <a:noFill/>
        </p:spPr>
        <p:txBody>
          <a:bodyPr wrap="none" rtlCol="0">
            <a:spAutoFit/>
          </a:bodyPr>
          <a:lstStyle/>
          <a:p>
            <a:r>
              <a:rPr lang="pl-PL" sz="1600" dirty="0" smtClean="0"/>
              <a:t>Europa Zachodnia</a:t>
            </a:r>
            <a:endParaRPr lang="pl-PL" sz="1600" dirty="0"/>
          </a:p>
        </p:txBody>
      </p:sp>
      <p:sp>
        <p:nvSpPr>
          <p:cNvPr id="29" name="pole tekstowe 28"/>
          <p:cNvSpPr txBox="1"/>
          <p:nvPr/>
        </p:nvSpPr>
        <p:spPr>
          <a:xfrm>
            <a:off x="7208391" y="4971177"/>
            <a:ext cx="683007" cy="338554"/>
          </a:xfrm>
          <a:prstGeom prst="rect">
            <a:avLst/>
          </a:prstGeom>
          <a:noFill/>
        </p:spPr>
        <p:txBody>
          <a:bodyPr wrap="none" rtlCol="0">
            <a:spAutoFit/>
          </a:bodyPr>
          <a:lstStyle/>
          <a:p>
            <a:r>
              <a:rPr lang="pl-PL" sz="1600" dirty="0" smtClean="0"/>
              <a:t>Chiny</a:t>
            </a:r>
            <a:endParaRPr lang="pl-PL" sz="1600" dirty="0"/>
          </a:p>
        </p:txBody>
      </p:sp>
      <p:sp>
        <p:nvSpPr>
          <p:cNvPr id="26" name="pole tekstowe 25"/>
          <p:cNvSpPr txBox="1"/>
          <p:nvPr/>
        </p:nvSpPr>
        <p:spPr>
          <a:xfrm>
            <a:off x="3707904" y="6322531"/>
            <a:ext cx="5371983" cy="261610"/>
          </a:xfrm>
          <a:prstGeom prst="rect">
            <a:avLst/>
          </a:prstGeom>
          <a:noFill/>
        </p:spPr>
        <p:txBody>
          <a:bodyPr wrap="none" rtlCol="0">
            <a:spAutoFit/>
          </a:bodyPr>
          <a:lstStyle/>
          <a:p>
            <a:r>
              <a:rPr lang="pl-PL" sz="1100" dirty="0" smtClean="0"/>
              <a:t>400             700             1000        1250          1500         1750         2000        </a:t>
            </a:r>
            <a:endParaRPr lang="pl-PL" sz="1100" dirty="0"/>
          </a:p>
        </p:txBody>
      </p:sp>
      <p:cxnSp>
        <p:nvCxnSpPr>
          <p:cNvPr id="28" name="Łącznik prostoliniowy 27"/>
          <p:cNvCxnSpPr/>
          <p:nvPr/>
        </p:nvCxnSpPr>
        <p:spPr bwMode="auto">
          <a:xfrm>
            <a:off x="3995936" y="6237312"/>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3" name="Łącznik prostoliniowy 32"/>
          <p:cNvCxnSpPr/>
          <p:nvPr/>
        </p:nvCxnSpPr>
        <p:spPr bwMode="auto">
          <a:xfrm>
            <a:off x="4137570" y="6231191"/>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4" name="Łącznik prostoliniowy 33"/>
          <p:cNvCxnSpPr/>
          <p:nvPr/>
        </p:nvCxnSpPr>
        <p:spPr bwMode="auto">
          <a:xfrm>
            <a:off x="4278064" y="6233696"/>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5" name="Łącznik prostoliniowy 34"/>
          <p:cNvCxnSpPr/>
          <p:nvPr/>
        </p:nvCxnSpPr>
        <p:spPr bwMode="auto">
          <a:xfrm>
            <a:off x="4411315" y="6237514"/>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6" name="Łącznik prostoliniowy 35"/>
          <p:cNvCxnSpPr/>
          <p:nvPr/>
        </p:nvCxnSpPr>
        <p:spPr bwMode="auto">
          <a:xfrm>
            <a:off x="4555332" y="6229130"/>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7" name="Łącznik prostoliniowy 36"/>
          <p:cNvCxnSpPr/>
          <p:nvPr/>
        </p:nvCxnSpPr>
        <p:spPr bwMode="auto">
          <a:xfrm>
            <a:off x="4699347" y="6230600"/>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8" name="Łącznik prostoliniowy 37"/>
          <p:cNvCxnSpPr/>
          <p:nvPr/>
        </p:nvCxnSpPr>
        <p:spPr bwMode="auto">
          <a:xfrm>
            <a:off x="4840982" y="6234930"/>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9" name="Łącznik prostoliniowy 38"/>
          <p:cNvCxnSpPr/>
          <p:nvPr/>
        </p:nvCxnSpPr>
        <p:spPr bwMode="auto">
          <a:xfrm>
            <a:off x="5121871" y="6226621"/>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0" name="Łącznik prostoliniowy 39"/>
          <p:cNvCxnSpPr/>
          <p:nvPr/>
        </p:nvCxnSpPr>
        <p:spPr bwMode="auto">
          <a:xfrm>
            <a:off x="4989761" y="6228827"/>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3" name="Łącznik prostoliniowy 42"/>
          <p:cNvCxnSpPr/>
          <p:nvPr/>
        </p:nvCxnSpPr>
        <p:spPr bwMode="auto">
          <a:xfrm>
            <a:off x="5265886" y="6228819"/>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4" name="Łącznik prostoliniowy 43"/>
          <p:cNvCxnSpPr/>
          <p:nvPr/>
        </p:nvCxnSpPr>
        <p:spPr bwMode="auto">
          <a:xfrm>
            <a:off x="5404929" y="6231613"/>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5" name="Łącznik prostoliniowy 44"/>
          <p:cNvCxnSpPr/>
          <p:nvPr/>
        </p:nvCxnSpPr>
        <p:spPr bwMode="auto">
          <a:xfrm>
            <a:off x="5547132" y="6230702"/>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6" name="Łącznik prostoliniowy 45"/>
          <p:cNvCxnSpPr/>
          <p:nvPr/>
        </p:nvCxnSpPr>
        <p:spPr bwMode="auto">
          <a:xfrm>
            <a:off x="5693078" y="6232861"/>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7" name="Łącznik prostoliniowy 46"/>
          <p:cNvCxnSpPr/>
          <p:nvPr/>
        </p:nvCxnSpPr>
        <p:spPr bwMode="auto">
          <a:xfrm>
            <a:off x="5822803" y="6225985"/>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8" name="Łącznik prostoliniowy 47"/>
          <p:cNvCxnSpPr/>
          <p:nvPr/>
        </p:nvCxnSpPr>
        <p:spPr bwMode="auto">
          <a:xfrm>
            <a:off x="5967284" y="6238526"/>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49" name="Łącznik prostoliniowy 48"/>
          <p:cNvCxnSpPr/>
          <p:nvPr/>
        </p:nvCxnSpPr>
        <p:spPr bwMode="auto">
          <a:xfrm>
            <a:off x="6105742" y="6227762"/>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0" name="Łącznik prostoliniowy 49"/>
          <p:cNvCxnSpPr/>
          <p:nvPr/>
        </p:nvCxnSpPr>
        <p:spPr bwMode="auto">
          <a:xfrm>
            <a:off x="6251344" y="6231613"/>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1" name="Łącznik prostoliniowy 50"/>
          <p:cNvCxnSpPr/>
          <p:nvPr/>
        </p:nvCxnSpPr>
        <p:spPr bwMode="auto">
          <a:xfrm>
            <a:off x="6395583" y="6235808"/>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2" name="Łącznik prostoliniowy 51"/>
          <p:cNvCxnSpPr/>
          <p:nvPr/>
        </p:nvCxnSpPr>
        <p:spPr bwMode="auto">
          <a:xfrm>
            <a:off x="6527586" y="6231498"/>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3" name="Łącznik prostoliniowy 52"/>
          <p:cNvCxnSpPr/>
          <p:nvPr/>
        </p:nvCxnSpPr>
        <p:spPr bwMode="auto">
          <a:xfrm>
            <a:off x="6671154" y="6240455"/>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4" name="Łącznik prostoliniowy 53"/>
          <p:cNvCxnSpPr/>
          <p:nvPr/>
        </p:nvCxnSpPr>
        <p:spPr bwMode="auto">
          <a:xfrm>
            <a:off x="6815737" y="6239199"/>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5" name="Łącznik prostoliniowy 54"/>
          <p:cNvCxnSpPr/>
          <p:nvPr/>
        </p:nvCxnSpPr>
        <p:spPr bwMode="auto">
          <a:xfrm>
            <a:off x="6956575" y="6235234"/>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6" name="Łącznik prostoliniowy 55"/>
          <p:cNvCxnSpPr/>
          <p:nvPr/>
        </p:nvCxnSpPr>
        <p:spPr bwMode="auto">
          <a:xfrm>
            <a:off x="7101503" y="6233994"/>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7" name="Łącznik prostoliniowy 56"/>
          <p:cNvCxnSpPr/>
          <p:nvPr/>
        </p:nvCxnSpPr>
        <p:spPr bwMode="auto">
          <a:xfrm>
            <a:off x="7243706" y="6233428"/>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8" name="Łącznik prostoliniowy 57"/>
          <p:cNvCxnSpPr/>
          <p:nvPr/>
        </p:nvCxnSpPr>
        <p:spPr bwMode="auto">
          <a:xfrm>
            <a:off x="7376729" y="6232516"/>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59" name="Łącznik prostoliniowy 58"/>
          <p:cNvCxnSpPr/>
          <p:nvPr/>
        </p:nvCxnSpPr>
        <p:spPr bwMode="auto">
          <a:xfrm>
            <a:off x="7522330" y="6238074"/>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0" name="Łącznik prostoliniowy 59"/>
          <p:cNvCxnSpPr/>
          <p:nvPr/>
        </p:nvCxnSpPr>
        <p:spPr bwMode="auto">
          <a:xfrm>
            <a:off x="7660115" y="6235128"/>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1" name="Łącznik prostoliniowy 60"/>
          <p:cNvCxnSpPr/>
          <p:nvPr/>
        </p:nvCxnSpPr>
        <p:spPr bwMode="auto">
          <a:xfrm>
            <a:off x="7805717" y="6231162"/>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2" name="Łącznik prostoliniowy 61"/>
          <p:cNvCxnSpPr/>
          <p:nvPr/>
        </p:nvCxnSpPr>
        <p:spPr bwMode="auto">
          <a:xfrm>
            <a:off x="7951318" y="6237394"/>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3" name="Łącznik prostoliniowy 62"/>
          <p:cNvCxnSpPr/>
          <p:nvPr/>
        </p:nvCxnSpPr>
        <p:spPr bwMode="auto">
          <a:xfrm>
            <a:off x="8082977" y="6230029"/>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4" name="Łącznik prostoliniowy 63"/>
          <p:cNvCxnSpPr/>
          <p:nvPr/>
        </p:nvCxnSpPr>
        <p:spPr bwMode="auto">
          <a:xfrm>
            <a:off x="8226543" y="6231845"/>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5" name="Łącznik prostoliniowy 64"/>
          <p:cNvCxnSpPr/>
          <p:nvPr/>
        </p:nvCxnSpPr>
        <p:spPr bwMode="auto">
          <a:xfrm>
            <a:off x="8372144" y="6238075"/>
            <a:ext cx="0" cy="4791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32" name="pole tekstowe 31"/>
          <p:cNvSpPr txBox="1"/>
          <p:nvPr/>
        </p:nvSpPr>
        <p:spPr>
          <a:xfrm>
            <a:off x="3316596" y="934797"/>
            <a:ext cx="569451" cy="5278368"/>
          </a:xfrm>
          <a:prstGeom prst="rect">
            <a:avLst/>
          </a:prstGeom>
          <a:noFill/>
        </p:spPr>
        <p:txBody>
          <a:bodyPr wrap="none" rtlCol="0">
            <a:spAutoFit/>
          </a:bodyPr>
          <a:lstStyle/>
          <a:p>
            <a:pPr algn="r"/>
            <a:r>
              <a:rPr lang="pl-PL" sz="1100" dirty="0" smtClean="0"/>
              <a:t>10000</a:t>
            </a:r>
          </a:p>
          <a:p>
            <a:pPr algn="r"/>
            <a:endParaRPr lang="pl-PL" sz="1100" dirty="0"/>
          </a:p>
          <a:p>
            <a:pPr algn="r"/>
            <a:endParaRPr lang="pl-PL" sz="1100" dirty="0" smtClean="0"/>
          </a:p>
          <a:p>
            <a:pPr algn="r"/>
            <a:endParaRPr lang="pl-PL" sz="1100" dirty="0"/>
          </a:p>
          <a:p>
            <a:pPr algn="r"/>
            <a:endParaRPr lang="pl-PL" sz="1100" dirty="0" smtClean="0"/>
          </a:p>
          <a:p>
            <a:pPr algn="r"/>
            <a:endParaRPr lang="pl-PL" sz="700" dirty="0" smtClean="0"/>
          </a:p>
          <a:p>
            <a:pPr algn="r"/>
            <a:endParaRPr lang="pl-PL" sz="1100" dirty="0"/>
          </a:p>
          <a:p>
            <a:pPr algn="r"/>
            <a:r>
              <a:rPr lang="pl-PL" sz="1100" dirty="0" smtClean="0"/>
              <a:t>5000</a:t>
            </a:r>
          </a:p>
          <a:p>
            <a:pPr algn="r"/>
            <a:endParaRPr lang="pl-PL" sz="1100" dirty="0"/>
          </a:p>
          <a:p>
            <a:pPr algn="r"/>
            <a:endParaRPr lang="pl-PL" sz="1100" dirty="0" smtClean="0"/>
          </a:p>
          <a:p>
            <a:pPr algn="r"/>
            <a:endParaRPr lang="pl-PL" sz="1100" dirty="0"/>
          </a:p>
          <a:p>
            <a:pPr algn="r"/>
            <a:endParaRPr lang="pl-PL" sz="1100" dirty="0" smtClean="0"/>
          </a:p>
          <a:p>
            <a:pPr algn="r"/>
            <a:endParaRPr lang="pl-PL" sz="1100" dirty="0"/>
          </a:p>
          <a:p>
            <a:pPr algn="r"/>
            <a:endParaRPr lang="pl-PL" sz="1100" dirty="0" smtClean="0"/>
          </a:p>
          <a:p>
            <a:pPr algn="r"/>
            <a:endParaRPr lang="pl-PL" sz="1100" dirty="0"/>
          </a:p>
          <a:p>
            <a:pPr algn="r"/>
            <a:r>
              <a:rPr lang="pl-PL" sz="1100" dirty="0" smtClean="0"/>
              <a:t>2000</a:t>
            </a:r>
          </a:p>
          <a:p>
            <a:pPr algn="r"/>
            <a:endParaRPr lang="pl-PL" sz="1100" dirty="0"/>
          </a:p>
          <a:p>
            <a:pPr algn="r"/>
            <a:endParaRPr lang="pl-PL" sz="1100" dirty="0" smtClean="0"/>
          </a:p>
          <a:p>
            <a:pPr algn="r"/>
            <a:endParaRPr lang="pl-PL" sz="1100" dirty="0"/>
          </a:p>
          <a:p>
            <a:pPr algn="r"/>
            <a:endParaRPr lang="pl-PL" sz="1100" dirty="0" smtClean="0"/>
          </a:p>
          <a:p>
            <a:pPr algn="r"/>
            <a:endParaRPr lang="pl-PL" sz="1100" dirty="0"/>
          </a:p>
          <a:p>
            <a:pPr algn="r"/>
            <a:r>
              <a:rPr lang="pl-PL" sz="1100" dirty="0" smtClean="0"/>
              <a:t>1000</a:t>
            </a:r>
          </a:p>
          <a:p>
            <a:pPr algn="r"/>
            <a:endParaRPr lang="pl-PL" sz="1100" dirty="0"/>
          </a:p>
          <a:p>
            <a:pPr algn="r"/>
            <a:endParaRPr lang="pl-PL" sz="1100" dirty="0" smtClean="0"/>
          </a:p>
          <a:p>
            <a:pPr algn="r"/>
            <a:endParaRPr lang="pl-PL" sz="1100" dirty="0" smtClean="0"/>
          </a:p>
          <a:p>
            <a:pPr algn="r"/>
            <a:endParaRPr lang="pl-PL" sz="1100" dirty="0"/>
          </a:p>
          <a:p>
            <a:pPr algn="r"/>
            <a:endParaRPr lang="pl-PL" sz="1100" dirty="0" smtClean="0"/>
          </a:p>
          <a:p>
            <a:pPr algn="r"/>
            <a:endParaRPr lang="pl-PL" sz="1100" dirty="0"/>
          </a:p>
          <a:p>
            <a:pPr algn="r"/>
            <a:r>
              <a:rPr lang="pl-PL" sz="1100" dirty="0" smtClean="0"/>
              <a:t>450</a:t>
            </a:r>
          </a:p>
          <a:p>
            <a:pPr algn="r"/>
            <a:endParaRPr lang="pl-PL" sz="1100" dirty="0" smtClean="0"/>
          </a:p>
          <a:p>
            <a:pPr algn="r"/>
            <a:endParaRPr lang="pl-PL" sz="1100" dirty="0"/>
          </a:p>
        </p:txBody>
      </p:sp>
      <p:sp>
        <p:nvSpPr>
          <p:cNvPr id="2" name="pole tekstowe 1"/>
          <p:cNvSpPr txBox="1"/>
          <p:nvPr/>
        </p:nvSpPr>
        <p:spPr>
          <a:xfrm>
            <a:off x="4523812" y="2298605"/>
            <a:ext cx="2394053" cy="307777"/>
          </a:xfrm>
          <a:prstGeom prst="rect">
            <a:avLst/>
          </a:prstGeom>
          <a:noFill/>
        </p:spPr>
        <p:txBody>
          <a:bodyPr wrap="none" rtlCol="0">
            <a:spAutoFit/>
          </a:bodyPr>
          <a:lstStyle/>
          <a:p>
            <a:r>
              <a:rPr lang="pl-PL" sz="1400" dirty="0" smtClean="0">
                <a:hlinkClick r:id="rId3" action="ppaction://hlinkfile"/>
              </a:rPr>
              <a:t>Chomąto</a:t>
            </a:r>
            <a:r>
              <a:rPr lang="pl-PL" sz="1400" dirty="0" smtClean="0"/>
              <a:t> – X </a:t>
            </a:r>
            <a:r>
              <a:rPr lang="pl-PL" sz="1400" dirty="0" smtClean="0">
                <a:hlinkClick r:id="rId4" action="ppaction://hlinkfile"/>
              </a:rPr>
              <a:t>w</a:t>
            </a:r>
            <a:r>
              <a:rPr lang="pl-PL" sz="1400" dirty="0" smtClean="0"/>
              <a:t>. </a:t>
            </a:r>
            <a:r>
              <a:rPr lang="pl-PL" sz="1400" dirty="0" smtClean="0">
                <a:hlinkClick r:id="rId5" action="ppaction://hlinkfile"/>
              </a:rPr>
              <a:t>+</a:t>
            </a:r>
            <a:r>
              <a:rPr lang="pl-PL" sz="1400" dirty="0" smtClean="0"/>
              <a:t> </a:t>
            </a:r>
            <a:r>
              <a:rPr lang="pl-PL" sz="1400" dirty="0" smtClean="0">
                <a:hlinkClick r:id="rId6" action="ppaction://hlinkfile"/>
              </a:rPr>
              <a:t>podkowa</a:t>
            </a:r>
            <a:endParaRPr lang="pl-PL" sz="1400" dirty="0"/>
          </a:p>
        </p:txBody>
      </p:sp>
      <p:sp>
        <p:nvSpPr>
          <p:cNvPr id="66" name="pole tekstowe 65"/>
          <p:cNvSpPr txBox="1"/>
          <p:nvPr/>
        </p:nvSpPr>
        <p:spPr>
          <a:xfrm>
            <a:off x="4543644" y="2625348"/>
            <a:ext cx="1427250" cy="307777"/>
          </a:xfrm>
          <a:prstGeom prst="rect">
            <a:avLst/>
          </a:prstGeom>
          <a:noFill/>
        </p:spPr>
        <p:txBody>
          <a:bodyPr wrap="none" rtlCol="0">
            <a:spAutoFit/>
          </a:bodyPr>
          <a:lstStyle/>
          <a:p>
            <a:r>
              <a:rPr lang="pl-PL" sz="1400" dirty="0" smtClean="0">
                <a:hlinkClick r:id="rId7" action="ppaction://hlinkfile"/>
              </a:rPr>
              <a:t>Kompas </a:t>
            </a:r>
            <a:r>
              <a:rPr lang="pl-PL" sz="1400" dirty="0" smtClean="0"/>
              <a:t>– XI w.</a:t>
            </a:r>
            <a:endParaRPr lang="pl-PL" sz="1400" dirty="0"/>
          </a:p>
        </p:txBody>
      </p:sp>
      <p:sp>
        <p:nvSpPr>
          <p:cNvPr id="67" name="pole tekstowe 66"/>
          <p:cNvSpPr txBox="1"/>
          <p:nvPr/>
        </p:nvSpPr>
        <p:spPr>
          <a:xfrm>
            <a:off x="4372051" y="2933125"/>
            <a:ext cx="2004075" cy="307777"/>
          </a:xfrm>
          <a:prstGeom prst="rect">
            <a:avLst/>
          </a:prstGeom>
          <a:noFill/>
        </p:spPr>
        <p:txBody>
          <a:bodyPr wrap="none" rtlCol="0">
            <a:spAutoFit/>
          </a:bodyPr>
          <a:lstStyle/>
          <a:p>
            <a:r>
              <a:rPr lang="pl-PL" sz="1400" b="1" i="1" dirty="0" err="1" smtClean="0">
                <a:solidFill>
                  <a:schemeClr val="tx2">
                    <a:lumMod val="60000"/>
                    <a:lumOff val="40000"/>
                  </a:schemeClr>
                </a:solidFill>
                <a:hlinkClick r:id="rId8" action="ppaction://hlinkfile"/>
              </a:rPr>
              <a:t>Magna</a:t>
            </a:r>
            <a:r>
              <a:rPr lang="pl-PL" sz="1400" b="1" i="1" dirty="0" smtClean="0">
                <a:solidFill>
                  <a:schemeClr val="tx2">
                    <a:lumMod val="60000"/>
                    <a:lumOff val="40000"/>
                  </a:schemeClr>
                </a:solidFill>
                <a:hlinkClick r:id="rId8" action="ppaction://hlinkfile"/>
              </a:rPr>
              <a:t> </a:t>
            </a:r>
            <a:r>
              <a:rPr lang="pl-PL" sz="1400" b="1" i="1" dirty="0" err="1" smtClean="0">
                <a:solidFill>
                  <a:schemeClr val="tx2">
                    <a:lumMod val="60000"/>
                    <a:lumOff val="40000"/>
                  </a:schemeClr>
                </a:solidFill>
                <a:hlinkClick r:id="rId8" action="ppaction://hlinkfile"/>
              </a:rPr>
              <a:t>Carta</a:t>
            </a:r>
            <a:r>
              <a:rPr lang="pl-PL" sz="1400" b="1" i="1" dirty="0" smtClean="0">
                <a:solidFill>
                  <a:schemeClr val="tx2">
                    <a:lumMod val="60000"/>
                    <a:lumOff val="40000"/>
                  </a:schemeClr>
                </a:solidFill>
                <a:hlinkClick r:id="rId8" action="ppaction://hlinkfile"/>
              </a:rPr>
              <a:t> </a:t>
            </a:r>
            <a:r>
              <a:rPr lang="pl-PL" sz="1400" b="1" dirty="0" smtClean="0">
                <a:solidFill>
                  <a:schemeClr val="tx2">
                    <a:lumMod val="60000"/>
                    <a:lumOff val="40000"/>
                  </a:schemeClr>
                </a:solidFill>
              </a:rPr>
              <a:t>– 1215</a:t>
            </a:r>
            <a:endParaRPr lang="pl-PL" sz="1400" b="1" dirty="0">
              <a:solidFill>
                <a:schemeClr val="tx2">
                  <a:lumMod val="60000"/>
                  <a:lumOff val="40000"/>
                </a:schemeClr>
              </a:solidFill>
            </a:endParaRPr>
          </a:p>
        </p:txBody>
      </p:sp>
      <p:sp>
        <p:nvSpPr>
          <p:cNvPr id="68" name="pole tekstowe 67"/>
          <p:cNvSpPr txBox="1"/>
          <p:nvPr/>
        </p:nvSpPr>
        <p:spPr>
          <a:xfrm>
            <a:off x="4768253" y="3597123"/>
            <a:ext cx="2047484" cy="523220"/>
          </a:xfrm>
          <a:prstGeom prst="rect">
            <a:avLst/>
          </a:prstGeom>
          <a:noFill/>
        </p:spPr>
        <p:txBody>
          <a:bodyPr wrap="none" rtlCol="0">
            <a:spAutoFit/>
          </a:bodyPr>
          <a:lstStyle/>
          <a:p>
            <a:r>
              <a:rPr lang="pl-PL" sz="1400" dirty="0" smtClean="0">
                <a:hlinkClick r:id="rId9" action="ppaction://hlinkfile"/>
              </a:rPr>
              <a:t>Prasa drukarska </a:t>
            </a:r>
            <a:r>
              <a:rPr lang="pl-PL" sz="1400" dirty="0" smtClean="0"/>
              <a:t>– </a:t>
            </a:r>
            <a:r>
              <a:rPr lang="pl-PL" sz="1400" dirty="0" smtClean="0">
                <a:hlinkClick r:id="rId10" action="ppaction://hlinkfile"/>
              </a:rPr>
              <a:t>1454</a:t>
            </a:r>
            <a:endParaRPr lang="pl-PL" sz="1400" dirty="0" smtClean="0"/>
          </a:p>
          <a:p>
            <a:r>
              <a:rPr lang="pl-PL" sz="1400" dirty="0" smtClean="0">
                <a:hlinkClick r:id="rId11" action="ppaction://hlinkfile"/>
              </a:rPr>
              <a:t>Ruchome czcionki</a:t>
            </a:r>
            <a:endParaRPr lang="pl-PL" sz="1400" dirty="0"/>
          </a:p>
        </p:txBody>
      </p:sp>
      <p:sp>
        <p:nvSpPr>
          <p:cNvPr id="4" name="Prostokąt 3"/>
          <p:cNvSpPr/>
          <p:nvPr/>
        </p:nvSpPr>
        <p:spPr>
          <a:xfrm>
            <a:off x="5656607" y="4120343"/>
            <a:ext cx="1975221" cy="307777"/>
          </a:xfrm>
          <a:prstGeom prst="rect">
            <a:avLst/>
          </a:prstGeom>
        </p:spPr>
        <p:txBody>
          <a:bodyPr wrap="none">
            <a:spAutoFit/>
          </a:bodyPr>
          <a:lstStyle/>
          <a:p>
            <a:r>
              <a:rPr lang="pl-PL" sz="1400" b="1" i="1" dirty="0">
                <a:solidFill>
                  <a:schemeClr val="tx2">
                    <a:lumMod val="60000"/>
                    <a:lumOff val="40000"/>
                  </a:schemeClr>
                </a:solidFill>
                <a:hlinkClick r:id="rId12" action="ppaction://hlinkfile"/>
              </a:rPr>
              <a:t>Bill of </a:t>
            </a:r>
            <a:r>
              <a:rPr lang="pl-PL" sz="1400" b="1" i="1" dirty="0" err="1" smtClean="0">
                <a:solidFill>
                  <a:schemeClr val="tx2">
                    <a:lumMod val="60000"/>
                    <a:lumOff val="40000"/>
                  </a:schemeClr>
                </a:solidFill>
                <a:hlinkClick r:id="rId12" action="ppaction://hlinkfile"/>
              </a:rPr>
              <a:t>Rights</a:t>
            </a:r>
            <a:r>
              <a:rPr lang="pl-PL" sz="1400" b="1" i="1" dirty="0" smtClean="0">
                <a:solidFill>
                  <a:schemeClr val="tx2">
                    <a:lumMod val="60000"/>
                    <a:lumOff val="40000"/>
                  </a:schemeClr>
                </a:solidFill>
                <a:hlinkClick r:id="rId12" action="ppaction://hlinkfile"/>
              </a:rPr>
              <a:t> </a:t>
            </a:r>
            <a:r>
              <a:rPr lang="pl-PL" sz="1400" b="1" dirty="0" smtClean="0">
                <a:solidFill>
                  <a:schemeClr val="tx2">
                    <a:lumMod val="60000"/>
                    <a:lumOff val="40000"/>
                  </a:schemeClr>
                </a:solidFill>
              </a:rPr>
              <a:t>- 1689</a:t>
            </a:r>
            <a:endParaRPr lang="pl-PL" sz="1400" b="1" dirty="0">
              <a:solidFill>
                <a:schemeClr val="tx2">
                  <a:lumMod val="60000"/>
                  <a:lumOff val="40000"/>
                </a:schemeClr>
              </a:solidFill>
            </a:endParaRPr>
          </a:p>
        </p:txBody>
      </p:sp>
      <p:sp>
        <p:nvSpPr>
          <p:cNvPr id="5" name="Prostokąt 4"/>
          <p:cNvSpPr/>
          <p:nvPr/>
        </p:nvSpPr>
        <p:spPr>
          <a:xfrm>
            <a:off x="5061894" y="1654829"/>
            <a:ext cx="3164649" cy="307777"/>
          </a:xfrm>
          <a:prstGeom prst="rect">
            <a:avLst/>
          </a:prstGeom>
        </p:spPr>
        <p:txBody>
          <a:bodyPr wrap="none">
            <a:spAutoFit/>
          </a:bodyPr>
          <a:lstStyle/>
          <a:p>
            <a:r>
              <a:rPr lang="pl-PL" sz="1400" b="1" i="1" dirty="0" smtClean="0">
                <a:solidFill>
                  <a:schemeClr val="tx2">
                    <a:lumMod val="60000"/>
                    <a:lumOff val="40000"/>
                  </a:schemeClr>
                </a:solidFill>
                <a:hlinkClick r:id="rId13" action="ppaction://hlinkfile"/>
              </a:rPr>
              <a:t>Deklaracja Niepodległości</a:t>
            </a:r>
            <a:r>
              <a:rPr lang="pl-PL" sz="1400" b="1" dirty="0" smtClean="0">
                <a:solidFill>
                  <a:schemeClr val="tx2">
                    <a:lumMod val="60000"/>
                    <a:lumOff val="40000"/>
                  </a:schemeClr>
                </a:solidFill>
                <a:hlinkClick r:id="rId13" action="ppaction://hlinkfile"/>
              </a:rPr>
              <a:t> </a:t>
            </a:r>
            <a:r>
              <a:rPr lang="pl-PL" sz="1400" b="1" dirty="0" smtClean="0">
                <a:solidFill>
                  <a:schemeClr val="tx2">
                    <a:lumMod val="60000"/>
                    <a:lumOff val="40000"/>
                  </a:schemeClr>
                </a:solidFill>
              </a:rPr>
              <a:t>- 1776</a:t>
            </a:r>
            <a:endParaRPr lang="pl-PL" sz="1400" b="1" dirty="0">
              <a:solidFill>
                <a:schemeClr val="tx2">
                  <a:lumMod val="60000"/>
                  <a:lumOff val="40000"/>
                </a:schemeClr>
              </a:solidFill>
            </a:endParaRPr>
          </a:p>
        </p:txBody>
      </p:sp>
      <p:sp>
        <p:nvSpPr>
          <p:cNvPr id="69" name="pole tekstowe 68"/>
          <p:cNvSpPr txBox="1"/>
          <p:nvPr/>
        </p:nvSpPr>
        <p:spPr>
          <a:xfrm>
            <a:off x="5854181" y="842759"/>
            <a:ext cx="2351028" cy="523220"/>
          </a:xfrm>
          <a:prstGeom prst="rect">
            <a:avLst/>
          </a:prstGeom>
          <a:noFill/>
        </p:spPr>
        <p:txBody>
          <a:bodyPr wrap="none" rtlCol="0">
            <a:spAutoFit/>
          </a:bodyPr>
          <a:lstStyle/>
          <a:p>
            <a:r>
              <a:rPr lang="pl-PL" sz="1400" dirty="0" smtClean="0">
                <a:hlinkClick r:id="rId14" action="ppaction://hlinkfile"/>
              </a:rPr>
              <a:t>Innowacje tkackie</a:t>
            </a:r>
            <a:r>
              <a:rPr lang="pl-PL" sz="1400" dirty="0" smtClean="0"/>
              <a:t> </a:t>
            </a:r>
            <a:r>
              <a:rPr lang="pl-PL" sz="1400" dirty="0" smtClean="0">
                <a:hlinkClick r:id="rId15" action="ppaction://hlinkfile"/>
              </a:rPr>
              <a:t>1</a:t>
            </a:r>
            <a:r>
              <a:rPr lang="pl-PL" sz="1400" dirty="0" smtClean="0"/>
              <a:t> </a:t>
            </a:r>
            <a:r>
              <a:rPr lang="pl-PL" sz="1400" dirty="0" smtClean="0">
                <a:hlinkClick r:id="rId16" action="ppaction://hlinkfile"/>
              </a:rPr>
              <a:t>2</a:t>
            </a:r>
            <a:r>
              <a:rPr lang="pl-PL" sz="1400" dirty="0" smtClean="0"/>
              <a:t> </a:t>
            </a:r>
            <a:r>
              <a:rPr lang="pl-PL" sz="1400" dirty="0" smtClean="0">
                <a:hlinkClick r:id="rId17" action="ppaction://hlinkfile"/>
              </a:rPr>
              <a:t>3</a:t>
            </a:r>
            <a:r>
              <a:rPr lang="pl-PL" sz="1400" dirty="0" smtClean="0"/>
              <a:t> </a:t>
            </a:r>
            <a:r>
              <a:rPr lang="pl-PL" sz="1400" dirty="0" smtClean="0">
                <a:hlinkClick r:id="rId18" action="ppaction://hlinkfile"/>
              </a:rPr>
              <a:t>4</a:t>
            </a:r>
            <a:r>
              <a:rPr lang="pl-PL" sz="1400" dirty="0" smtClean="0"/>
              <a:t> </a:t>
            </a:r>
          </a:p>
          <a:p>
            <a:r>
              <a:rPr lang="pl-PL" sz="1400" dirty="0" smtClean="0"/>
              <a:t>– II poł XVIII w.</a:t>
            </a:r>
            <a:endParaRPr lang="pl-PL" sz="1400" dirty="0"/>
          </a:p>
        </p:txBody>
      </p:sp>
      <p:sp>
        <p:nvSpPr>
          <p:cNvPr id="70" name="pole tekstowe 69"/>
          <p:cNvSpPr txBox="1"/>
          <p:nvPr/>
        </p:nvSpPr>
        <p:spPr>
          <a:xfrm>
            <a:off x="5792041" y="1365979"/>
            <a:ext cx="2099357" cy="307777"/>
          </a:xfrm>
          <a:prstGeom prst="rect">
            <a:avLst/>
          </a:prstGeom>
          <a:noFill/>
        </p:spPr>
        <p:txBody>
          <a:bodyPr wrap="none" rtlCol="0">
            <a:spAutoFit/>
          </a:bodyPr>
          <a:lstStyle/>
          <a:p>
            <a:r>
              <a:rPr lang="pl-PL" sz="1400" dirty="0" smtClean="0">
                <a:hlinkClick r:id="rId19" action="ppaction://hlinkfile"/>
              </a:rPr>
              <a:t>Maszyna parowa </a:t>
            </a:r>
            <a:r>
              <a:rPr lang="pl-PL" sz="1400" dirty="0" smtClean="0"/>
              <a:t>– 1763</a:t>
            </a:r>
            <a:endParaRPr lang="pl-PL" sz="1400" dirty="0"/>
          </a:p>
        </p:txBody>
      </p:sp>
      <p:sp>
        <p:nvSpPr>
          <p:cNvPr id="7" name="Prostokąt 6"/>
          <p:cNvSpPr/>
          <p:nvPr/>
        </p:nvSpPr>
        <p:spPr>
          <a:xfrm>
            <a:off x="4096778" y="1994756"/>
            <a:ext cx="4005351" cy="307777"/>
          </a:xfrm>
          <a:prstGeom prst="rect">
            <a:avLst/>
          </a:prstGeom>
        </p:spPr>
        <p:txBody>
          <a:bodyPr wrap="square">
            <a:spAutoFit/>
          </a:bodyPr>
          <a:lstStyle/>
          <a:p>
            <a:r>
              <a:rPr lang="it-IT" sz="1400" b="1" i="1" dirty="0">
                <a:solidFill>
                  <a:schemeClr val="tx2">
                    <a:lumMod val="60000"/>
                    <a:lumOff val="40000"/>
                  </a:schemeClr>
                </a:solidFill>
                <a:hlinkClick r:id="rId20" action="ppaction://hlinkfile"/>
              </a:rPr>
              <a:t>Nihil novi </a:t>
            </a:r>
            <a:r>
              <a:rPr lang="it-IT" sz="1400" b="1" i="1" dirty="0">
                <a:solidFill>
                  <a:schemeClr val="tx2">
                    <a:lumMod val="60000"/>
                    <a:lumOff val="40000"/>
                  </a:schemeClr>
                </a:solidFill>
              </a:rPr>
              <a:t>nisi commune </a:t>
            </a:r>
            <a:r>
              <a:rPr lang="it-IT" sz="1400" b="1" i="1" dirty="0" smtClean="0">
                <a:solidFill>
                  <a:schemeClr val="tx2">
                    <a:lumMod val="60000"/>
                    <a:lumOff val="40000"/>
                  </a:schemeClr>
                </a:solidFill>
                <a:hlinkClick r:id="rId21" action="ppaction://hlinkfile"/>
              </a:rPr>
              <a:t>consensu</a:t>
            </a:r>
            <a:r>
              <a:rPr lang="pl-PL" sz="1400" b="1" i="1" dirty="0" smtClean="0">
                <a:solidFill>
                  <a:schemeClr val="tx2">
                    <a:lumMod val="60000"/>
                    <a:lumOff val="40000"/>
                  </a:schemeClr>
                </a:solidFill>
                <a:hlinkClick r:id="rId21" action="ppaction://hlinkfile"/>
              </a:rPr>
              <a:t> </a:t>
            </a:r>
            <a:r>
              <a:rPr lang="pl-PL" sz="1400" b="1" dirty="0" smtClean="0">
                <a:solidFill>
                  <a:schemeClr val="tx2">
                    <a:lumMod val="60000"/>
                    <a:lumOff val="40000"/>
                  </a:schemeClr>
                </a:solidFill>
              </a:rPr>
              <a:t>- </a:t>
            </a:r>
            <a:r>
              <a:rPr lang="pl-PL" sz="1400" b="1" dirty="0" smtClean="0">
                <a:solidFill>
                  <a:schemeClr val="tx2">
                    <a:lumMod val="60000"/>
                    <a:lumOff val="40000"/>
                  </a:schemeClr>
                </a:solidFill>
                <a:hlinkClick r:id="rId22" action="ppaction://hlinkfile"/>
              </a:rPr>
              <a:t>1505</a:t>
            </a:r>
            <a:endParaRPr lang="pl-PL" sz="1400" dirty="0">
              <a:solidFill>
                <a:schemeClr val="tx2">
                  <a:lumMod val="60000"/>
                  <a:lumOff val="40000"/>
                </a:schemeClr>
              </a:solidFill>
            </a:endParaRPr>
          </a:p>
        </p:txBody>
      </p:sp>
      <p:sp>
        <p:nvSpPr>
          <p:cNvPr id="71" name="pole tekstowe 70"/>
          <p:cNvSpPr txBox="1"/>
          <p:nvPr/>
        </p:nvSpPr>
        <p:spPr>
          <a:xfrm>
            <a:off x="4622317" y="3285147"/>
            <a:ext cx="2293961" cy="307777"/>
          </a:xfrm>
          <a:prstGeom prst="rect">
            <a:avLst/>
          </a:prstGeom>
          <a:noFill/>
        </p:spPr>
        <p:txBody>
          <a:bodyPr wrap="none" rtlCol="0">
            <a:spAutoFit/>
          </a:bodyPr>
          <a:lstStyle/>
          <a:p>
            <a:r>
              <a:rPr lang="pl-PL" sz="1400" dirty="0" smtClean="0">
                <a:hlinkClick r:id="rId23" action="ppaction://hlinkfile"/>
              </a:rPr>
              <a:t>Banki</a:t>
            </a:r>
            <a:r>
              <a:rPr lang="pl-PL" sz="1400" dirty="0" smtClean="0"/>
              <a:t> – XIII w. </a:t>
            </a:r>
            <a:r>
              <a:rPr lang="pl-PL" sz="1400" dirty="0" smtClean="0">
                <a:hlinkClick r:id="rId24" action="ppaction://hlinkfile"/>
              </a:rPr>
              <a:t>1</a:t>
            </a:r>
            <a:r>
              <a:rPr lang="pl-PL" sz="1400" dirty="0" smtClean="0"/>
              <a:t> </a:t>
            </a:r>
            <a:r>
              <a:rPr lang="pl-PL" sz="1400" dirty="0" smtClean="0">
                <a:hlinkClick r:id="rId25" action="ppaction://hlinkfile"/>
              </a:rPr>
              <a:t>2</a:t>
            </a:r>
            <a:r>
              <a:rPr lang="pl-PL" sz="1400" dirty="0" smtClean="0"/>
              <a:t> </a:t>
            </a:r>
            <a:r>
              <a:rPr lang="pl-PL" sz="1400" dirty="0" smtClean="0">
                <a:hlinkClick r:id="rId26" action="ppaction://hlinkfile"/>
              </a:rPr>
              <a:t>3</a:t>
            </a:r>
            <a:r>
              <a:rPr lang="pl-PL" sz="1400" dirty="0" smtClean="0"/>
              <a:t> </a:t>
            </a:r>
            <a:r>
              <a:rPr lang="pl-PL" sz="1400" dirty="0" smtClean="0">
                <a:hlinkClick r:id="rId27" action="ppaction://hlinkfile"/>
              </a:rPr>
              <a:t>4</a:t>
            </a:r>
            <a:r>
              <a:rPr lang="pl-PL" sz="1400" dirty="0" smtClean="0"/>
              <a:t> </a:t>
            </a:r>
            <a:r>
              <a:rPr lang="pl-PL" sz="1400" dirty="0" smtClean="0">
                <a:hlinkClick r:id="rId28" action="ppaction://hlinkfile"/>
              </a:rPr>
              <a:t>5</a:t>
            </a:r>
            <a:r>
              <a:rPr lang="pl-PL" sz="1400" dirty="0" smtClean="0"/>
              <a:t> </a:t>
            </a:r>
            <a:r>
              <a:rPr lang="pl-PL" sz="1400" dirty="0" smtClean="0">
                <a:hlinkClick r:id="rId29" action="ppaction://hlinkfile"/>
              </a:rPr>
              <a:t>6</a:t>
            </a:r>
            <a:endParaRPr lang="pl-PL" sz="1400" dirty="0"/>
          </a:p>
        </p:txBody>
      </p:sp>
      <p:sp>
        <p:nvSpPr>
          <p:cNvPr id="72" name="pole tekstowe 71"/>
          <p:cNvSpPr txBox="1"/>
          <p:nvPr/>
        </p:nvSpPr>
        <p:spPr>
          <a:xfrm>
            <a:off x="6040245" y="2606382"/>
            <a:ext cx="1477136" cy="307777"/>
          </a:xfrm>
          <a:prstGeom prst="rect">
            <a:avLst/>
          </a:prstGeom>
          <a:noFill/>
        </p:spPr>
        <p:txBody>
          <a:bodyPr wrap="none" rtlCol="0">
            <a:spAutoFit/>
          </a:bodyPr>
          <a:lstStyle/>
          <a:p>
            <a:r>
              <a:rPr lang="pl-PL" sz="1400" dirty="0" smtClean="0">
                <a:hlinkClick r:id="rId30" action="ppaction://hlinkfile"/>
              </a:rPr>
              <a:t>Okulary </a:t>
            </a:r>
            <a:r>
              <a:rPr lang="pl-PL" sz="1400" dirty="0" smtClean="0"/>
              <a:t>– XII w.</a:t>
            </a:r>
            <a:endParaRPr lang="pl-PL" sz="1400" dirty="0"/>
          </a:p>
        </p:txBody>
      </p:sp>
      <p:sp>
        <p:nvSpPr>
          <p:cNvPr id="73" name="Text Box 6"/>
          <p:cNvSpPr txBox="1">
            <a:spLocks noChangeArrowheads="1"/>
          </p:cNvSpPr>
          <p:nvPr/>
        </p:nvSpPr>
        <p:spPr bwMode="auto">
          <a:xfrm>
            <a:off x="363966" y="6479836"/>
            <a:ext cx="3631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l-PL" sz="1800" dirty="0" smtClean="0">
                <a:hlinkClick r:id="rId31"/>
              </a:rPr>
              <a:t>Tajemnica </a:t>
            </a:r>
            <a:r>
              <a:rPr lang="pl-PL" sz="1800" dirty="0">
                <a:hlinkClick r:id="rId31"/>
              </a:rPr>
              <a:t>europejskiego </a:t>
            </a:r>
            <a:r>
              <a:rPr lang="pl-PL" sz="1800" dirty="0" smtClean="0">
                <a:hlinkClick r:id="rId31"/>
              </a:rPr>
              <a:t>sukcesu</a:t>
            </a:r>
            <a:endParaRPr lang="pl-PL" sz="1800" dirty="0"/>
          </a:p>
        </p:txBody>
      </p:sp>
    </p:spTree>
    <p:extLst>
      <p:ext uri="{BB962C8B-B14F-4D97-AF65-F5344CB8AC3E}">
        <p14:creationId xmlns:p14="http://schemas.microsoft.com/office/powerpoint/2010/main" val="253261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ipe(left)">
                                      <p:cBhvr>
                                        <p:cTn id="10" dur="500"/>
                                        <p:tgtEl>
                                          <p:spTgt spid="12291"/>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par>
                                <p:cTn id="38" presetID="22" presetClass="entr" presetSubtype="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par>
                                <p:cTn id="41" presetID="22" presetClass="entr" presetSubtype="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par>
                                <p:cTn id="44" presetID="22"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22" presetClass="entr" presetSubtype="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par>
                                <p:cTn id="50" presetID="22" presetClass="entr" presetSubtype="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par>
                                <p:cTn id="53" presetID="22" presetClass="entr" presetSubtype="1"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par>
                                <p:cTn id="56" presetID="22" presetClass="entr" presetSubtype="1"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up)">
                                      <p:cBhvr>
                                        <p:cTn id="58" dur="500"/>
                                        <p:tgtEl>
                                          <p:spTgt spid="45"/>
                                        </p:tgtEl>
                                      </p:cBhvr>
                                    </p:animEffect>
                                  </p:childTnLst>
                                </p:cTn>
                              </p:par>
                              <p:par>
                                <p:cTn id="59" presetID="22" presetClass="entr" presetSubtype="1"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par>
                                <p:cTn id="62" presetID="22" presetClass="entr" presetSubtype="1"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par>
                                <p:cTn id="65" presetID="22" presetClass="entr" presetSubtype="1"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par>
                                <p:cTn id="68" presetID="22" presetClass="entr" presetSubtype="1"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par>
                                <p:cTn id="74" presetID="22" presetClass="entr" presetSubtype="1"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par>
                                <p:cTn id="77" presetID="22" presetClass="entr" presetSubtype="1"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par>
                                <p:cTn id="80" presetID="22" presetClass="entr" presetSubtype="1"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up)">
                                      <p:cBhvr>
                                        <p:cTn id="82" dur="500"/>
                                        <p:tgtEl>
                                          <p:spTgt spid="53"/>
                                        </p:tgtEl>
                                      </p:cBhvr>
                                    </p:animEffect>
                                  </p:childTnLst>
                                </p:cTn>
                              </p:par>
                              <p:par>
                                <p:cTn id="83" presetID="22" presetClass="entr" presetSubtype="1"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up)">
                                      <p:cBhvr>
                                        <p:cTn id="85" dur="500"/>
                                        <p:tgtEl>
                                          <p:spTgt spid="54"/>
                                        </p:tgtEl>
                                      </p:cBhvr>
                                    </p:animEffect>
                                  </p:childTnLst>
                                </p:cTn>
                              </p:par>
                              <p:par>
                                <p:cTn id="86" presetID="22" presetClass="entr" presetSubtype="1"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up)">
                                      <p:cBhvr>
                                        <p:cTn id="88" dur="500"/>
                                        <p:tgtEl>
                                          <p:spTgt spid="55"/>
                                        </p:tgtEl>
                                      </p:cBhvr>
                                    </p:animEffect>
                                  </p:childTnLst>
                                </p:cTn>
                              </p:par>
                              <p:par>
                                <p:cTn id="89" presetID="22" presetClass="entr" presetSubtype="1"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par>
                                <p:cTn id="92" presetID="22" presetClass="entr" presetSubtype="1"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up)">
                                      <p:cBhvr>
                                        <p:cTn id="94" dur="500"/>
                                        <p:tgtEl>
                                          <p:spTgt spid="57"/>
                                        </p:tgtEl>
                                      </p:cBhvr>
                                    </p:animEffect>
                                  </p:childTnLst>
                                </p:cTn>
                              </p:par>
                              <p:par>
                                <p:cTn id="95" presetID="22" presetClass="entr" presetSubtype="1"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up)">
                                      <p:cBhvr>
                                        <p:cTn id="97" dur="500"/>
                                        <p:tgtEl>
                                          <p:spTgt spid="58"/>
                                        </p:tgtEl>
                                      </p:cBhvr>
                                    </p:animEffect>
                                  </p:childTnLst>
                                </p:cTn>
                              </p:par>
                              <p:par>
                                <p:cTn id="98" presetID="22" presetClass="entr" presetSubtype="1"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500"/>
                                        <p:tgtEl>
                                          <p:spTgt spid="59"/>
                                        </p:tgtEl>
                                      </p:cBhvr>
                                    </p:animEffect>
                                  </p:childTnLst>
                                </p:cTn>
                              </p:par>
                              <p:par>
                                <p:cTn id="101" presetID="22" presetClass="entr" presetSubtype="1"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up)">
                                      <p:cBhvr>
                                        <p:cTn id="103" dur="500"/>
                                        <p:tgtEl>
                                          <p:spTgt spid="60"/>
                                        </p:tgtEl>
                                      </p:cBhvr>
                                    </p:animEffect>
                                  </p:childTnLst>
                                </p:cTn>
                              </p:par>
                              <p:par>
                                <p:cTn id="104" presetID="22" presetClass="entr" presetSubtype="1" fill="hold"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wipe(up)">
                                      <p:cBhvr>
                                        <p:cTn id="106" dur="500"/>
                                        <p:tgtEl>
                                          <p:spTgt spid="61"/>
                                        </p:tgtEl>
                                      </p:cBhvr>
                                    </p:animEffect>
                                  </p:childTnLst>
                                </p:cTn>
                              </p:par>
                              <p:par>
                                <p:cTn id="107" presetID="22" presetClass="entr" presetSubtype="1"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par>
                                <p:cTn id="110" presetID="22" presetClass="entr" presetSubtype="1" fill="hold"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up)">
                                      <p:cBhvr>
                                        <p:cTn id="112" dur="500"/>
                                        <p:tgtEl>
                                          <p:spTgt spid="63"/>
                                        </p:tgtEl>
                                      </p:cBhvr>
                                    </p:animEffect>
                                  </p:childTnLst>
                                </p:cTn>
                              </p:par>
                              <p:par>
                                <p:cTn id="113" presetID="22" presetClass="entr" presetSubtype="1"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up)">
                                      <p:cBhvr>
                                        <p:cTn id="115" dur="500"/>
                                        <p:tgtEl>
                                          <p:spTgt spid="64"/>
                                        </p:tgtEl>
                                      </p:cBhvr>
                                    </p:animEffect>
                                  </p:childTnLst>
                                </p:cTn>
                              </p:par>
                              <p:par>
                                <p:cTn id="116" presetID="22" presetClass="entr" presetSubtype="1" fill="hold"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wipe(up)">
                                      <p:cBhvr>
                                        <p:cTn id="118" dur="500"/>
                                        <p:tgtEl>
                                          <p:spTgt spid="6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left)">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left)">
                                      <p:cBhvr>
                                        <p:cTn id="126" dur="3000"/>
                                        <p:tgtEl>
                                          <p:spTgt spid="2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left)">
                                      <p:cBhvr>
                                        <p:cTn id="129" dur="5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left)">
                                      <p:cBhvr>
                                        <p:cTn id="134" dur="3000"/>
                                        <p:tgtEl>
                                          <p:spTgt spid="21"/>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left)">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
                                        </p:tgtEl>
                                        <p:attrNameLst>
                                          <p:attrName>style.visibility</p:attrName>
                                        </p:attrNameLst>
                                      </p:cBhvr>
                                      <p:to>
                                        <p:strVal val="visible"/>
                                      </p:to>
                                    </p:set>
                                    <p:animEffect transition="in" filter="wipe(left)">
                                      <p:cBhvr>
                                        <p:cTn id="142" dur="500"/>
                                        <p:tgtEl>
                                          <p:spTgt spid="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wipe(left)">
                                      <p:cBhvr>
                                        <p:cTn id="147" dur="500"/>
                                        <p:tgtEl>
                                          <p:spTgt spid="6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wipe(left)">
                                      <p:cBhvr>
                                        <p:cTn id="152" dur="500"/>
                                        <p:tgtEl>
                                          <p:spTgt spid="7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left)">
                                      <p:cBhvr>
                                        <p:cTn id="157" dur="500"/>
                                        <p:tgtEl>
                                          <p:spTgt spid="7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ipe(left)">
                                      <p:cBhvr>
                                        <p:cTn id="162" dur="500"/>
                                        <p:tgtEl>
                                          <p:spTgt spid="67"/>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68"/>
                                        </p:tgtEl>
                                        <p:attrNameLst>
                                          <p:attrName>style.visibility</p:attrName>
                                        </p:attrNameLst>
                                      </p:cBhvr>
                                      <p:to>
                                        <p:strVal val="visible"/>
                                      </p:to>
                                    </p:set>
                                    <p:animEffect transition="in" filter="wipe(left)">
                                      <p:cBhvr>
                                        <p:cTn id="167" dur="500"/>
                                        <p:tgtEl>
                                          <p:spTgt spid="6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
                                        </p:tgtEl>
                                        <p:attrNameLst>
                                          <p:attrName>style.visibility</p:attrName>
                                        </p:attrNameLst>
                                      </p:cBhvr>
                                      <p:to>
                                        <p:strVal val="visible"/>
                                      </p:to>
                                    </p:set>
                                    <p:animEffect transition="in" filter="wipe(left)">
                                      <p:cBhvr>
                                        <p:cTn id="172" dur="500"/>
                                        <p:tgtEl>
                                          <p:spTgt spid="4"/>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wipe(down)">
                                      <p:cBhvr>
                                        <p:cTn id="177" dur="500"/>
                                        <p:tgtEl>
                                          <p:spTgt spid="6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70"/>
                                        </p:tgtEl>
                                        <p:attrNameLst>
                                          <p:attrName>style.visibility</p:attrName>
                                        </p:attrNameLst>
                                      </p:cBhvr>
                                      <p:to>
                                        <p:strVal val="visible"/>
                                      </p:to>
                                    </p:set>
                                    <p:animEffect transition="in" filter="wipe(left)">
                                      <p:cBhvr>
                                        <p:cTn id="182" dur="500"/>
                                        <p:tgtEl>
                                          <p:spTgt spid="70"/>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5"/>
                                        </p:tgtEl>
                                        <p:attrNameLst>
                                          <p:attrName>style.visibility</p:attrName>
                                        </p:attrNameLst>
                                      </p:cBhvr>
                                      <p:to>
                                        <p:strVal val="visible"/>
                                      </p:to>
                                    </p:set>
                                    <p:animEffect transition="in" filter="wipe(left)">
                                      <p:cBhvr>
                                        <p:cTn id="187" dur="500"/>
                                        <p:tgtEl>
                                          <p:spTgt spid="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7"/>
                                        </p:tgtEl>
                                        <p:attrNameLst>
                                          <p:attrName>style.visibility</p:attrName>
                                        </p:attrNameLst>
                                      </p:cBhvr>
                                      <p:to>
                                        <p:strVal val="visible"/>
                                      </p:to>
                                    </p:set>
                                    <p:animEffect transition="in" filter="wipe(left)">
                                      <p:cBhvr>
                                        <p:cTn id="192" dur="500"/>
                                        <p:tgtEl>
                                          <p:spTgt spid="7"/>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grpId="0" nodeType="click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wipe(down)">
                                      <p:cBhvr>
                                        <p:cTn id="19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20" grpId="0"/>
      <p:bldP spid="21" grpId="0" animBg="1"/>
      <p:bldP spid="22" grpId="0" animBg="1"/>
      <p:bldP spid="25" grpId="0"/>
      <p:bldP spid="29" grpId="0"/>
      <p:bldP spid="26" grpId="0"/>
      <p:bldP spid="32" grpId="0"/>
      <p:bldP spid="2" grpId="0"/>
      <p:bldP spid="66" grpId="0"/>
      <p:bldP spid="67" grpId="0"/>
      <p:bldP spid="68" grpId="0"/>
      <p:bldP spid="4" grpId="0"/>
      <p:bldP spid="5" grpId="0"/>
      <p:bldP spid="69" grpId="0"/>
      <p:bldP spid="70" grpId="0"/>
      <p:bldP spid="7" grpId="0"/>
      <p:bldP spid="71" grpId="0"/>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r>
              <a:rPr lang="pl-PL" altLang="en-US" dirty="0"/>
              <a:t>Witold Kwaśnicki (INE, </a:t>
            </a:r>
            <a:r>
              <a:rPr lang="pl-PL" altLang="en-US" dirty="0" err="1"/>
              <a:t>UWr</a:t>
            </a:r>
            <a:r>
              <a:rPr lang="pl-PL" altLang="en-US" dirty="0" smtClean="0"/>
              <a:t>),</a:t>
            </a:r>
            <a:endParaRPr lang="pl-PL" altLang="en-US" dirty="0"/>
          </a:p>
        </p:txBody>
      </p:sp>
      <p:sp>
        <p:nvSpPr>
          <p:cNvPr id="359426" name="Rectangle 2"/>
          <p:cNvSpPr>
            <a:spLocks noGrp="1" noChangeArrowheads="1"/>
          </p:cNvSpPr>
          <p:nvPr>
            <p:ph type="title"/>
          </p:nvPr>
        </p:nvSpPr>
        <p:spPr>
          <a:xfrm>
            <a:off x="1258888" y="144463"/>
            <a:ext cx="7461250" cy="692250"/>
          </a:xfrm>
        </p:spPr>
        <p:txBody>
          <a:bodyPr/>
          <a:lstStyle/>
          <a:p>
            <a:r>
              <a:rPr lang="en-GB" altLang="en-US" b="1" dirty="0"/>
              <a:t>Co </a:t>
            </a:r>
            <a:r>
              <a:rPr lang="en-GB" altLang="en-US" b="1" dirty="0" err="1"/>
              <a:t>odpowiedzieli</a:t>
            </a:r>
            <a:r>
              <a:rPr lang="en-GB" altLang="en-US" b="1" dirty="0"/>
              <a:t> </a:t>
            </a:r>
            <a:r>
              <a:rPr lang="en-GB" altLang="en-US" b="1" dirty="0" err="1"/>
              <a:t>koloniści</a:t>
            </a:r>
            <a:r>
              <a:rPr lang="en-GB" altLang="en-US" b="1" dirty="0"/>
              <a:t>?</a:t>
            </a:r>
            <a:r>
              <a:rPr lang="pl-PL" altLang="en-US" b="1" dirty="0"/>
              <a:t> </a:t>
            </a:r>
            <a:r>
              <a:rPr lang="pl-PL" altLang="en-US" b="1" dirty="0" smtClean="0"/>
              <a:t/>
            </a:r>
            <a:br>
              <a:rPr lang="pl-PL" altLang="en-US" b="1" dirty="0" smtClean="0"/>
            </a:br>
            <a:r>
              <a:rPr lang="pl-PL" altLang="en-US" sz="1400" dirty="0" smtClean="0"/>
              <a:t>(</a:t>
            </a:r>
            <a:r>
              <a:rPr lang="pl-PL" altLang="en-US" sz="1400" dirty="0"/>
              <a:t>za </a:t>
            </a:r>
            <a:r>
              <a:rPr lang="pl-PL" sz="1400" i="1" dirty="0"/>
              <a:t>Thomas E. </a:t>
            </a:r>
            <a:r>
              <a:rPr lang="pl-PL" sz="1400" i="1" dirty="0" err="1"/>
              <a:t>Woods</a:t>
            </a:r>
            <a:r>
              <a:rPr lang="pl-PL" sz="1400" i="1" dirty="0"/>
              <a:t> ,‘’</a:t>
            </a:r>
            <a:r>
              <a:rPr lang="pl-PL" sz="1400" dirty="0"/>
              <a:t>Niepoprawna politycznie historia Stanów Zjednoczonych</a:t>
            </a:r>
            <a:r>
              <a:rPr lang="pl-PL" sz="1400" dirty="0" smtClean="0"/>
              <a:t>'</a:t>
            </a:r>
            <a:r>
              <a:rPr lang="pl-PL" altLang="en-US" sz="1400" dirty="0" smtClean="0"/>
              <a:t>)</a:t>
            </a:r>
            <a:endParaRPr lang="en-GB" altLang="en-US" sz="1400" dirty="0"/>
          </a:p>
        </p:txBody>
      </p:sp>
      <p:sp>
        <p:nvSpPr>
          <p:cNvPr id="359427" name="Rectangle 3"/>
          <p:cNvSpPr>
            <a:spLocks noGrp="1" noChangeArrowheads="1"/>
          </p:cNvSpPr>
          <p:nvPr>
            <p:ph type="body" idx="1"/>
          </p:nvPr>
        </p:nvSpPr>
        <p:spPr>
          <a:xfrm>
            <a:off x="179512" y="1196752"/>
            <a:ext cx="8775576" cy="5472608"/>
          </a:xfrm>
        </p:spPr>
        <p:txBody>
          <a:bodyPr/>
          <a:lstStyle/>
          <a:p>
            <a:pPr>
              <a:lnSpc>
                <a:spcPct val="80000"/>
              </a:lnSpc>
              <a:buFont typeface="Wingdings" pitchFamily="2" charset="2"/>
              <a:buNone/>
            </a:pPr>
            <a:r>
              <a:rPr lang="en-GB" altLang="en-US" sz="2400" dirty="0"/>
              <a:t>W 1842 </a:t>
            </a:r>
            <a:r>
              <a:rPr lang="en-GB" altLang="en-US" sz="2400" dirty="0" err="1"/>
              <a:t>roku</a:t>
            </a:r>
            <a:r>
              <a:rPr lang="en-GB" altLang="en-US" sz="2400" dirty="0"/>
              <a:t> </a:t>
            </a:r>
            <a:r>
              <a:rPr lang="en-GB" altLang="en-US" sz="2400" dirty="0" err="1"/>
              <a:t>sędzia</a:t>
            </a:r>
            <a:r>
              <a:rPr lang="en-GB" altLang="en-US" sz="2400" dirty="0"/>
              <a:t> </a:t>
            </a:r>
            <a:r>
              <a:rPr lang="en-GB" altLang="en-US" sz="2400" dirty="0" err="1"/>
              <a:t>Mellen</a:t>
            </a:r>
            <a:r>
              <a:rPr lang="en-GB" altLang="en-US" sz="2400" dirty="0"/>
              <a:t> Chamberlain </a:t>
            </a:r>
            <a:r>
              <a:rPr lang="en-GB" altLang="en-US" sz="2400" dirty="0" err="1"/>
              <a:t>pytał</a:t>
            </a:r>
            <a:r>
              <a:rPr lang="en-GB" altLang="en-US" sz="2400" dirty="0"/>
              <a:t> </a:t>
            </a:r>
            <a:r>
              <a:rPr lang="en-GB" altLang="en-US" sz="2400" dirty="0" smtClean="0"/>
              <a:t>9</a:t>
            </a:r>
            <a:r>
              <a:rPr lang="pl-PL" altLang="en-US" sz="2400" dirty="0" smtClean="0"/>
              <a:t>1</a:t>
            </a:r>
            <a:r>
              <a:rPr lang="en-GB" altLang="en-US" sz="2400" dirty="0" smtClean="0"/>
              <a:t>-</a:t>
            </a:r>
            <a:r>
              <a:rPr lang="en-GB" altLang="en-US" sz="2400" dirty="0" err="1" smtClean="0"/>
              <a:t>letniego</a:t>
            </a:r>
            <a:r>
              <a:rPr lang="en-GB" altLang="en-US" sz="2400" dirty="0" smtClean="0"/>
              <a:t> </a:t>
            </a:r>
            <a:r>
              <a:rPr lang="en-GB" altLang="en-US" sz="2400" b="1" dirty="0" err="1"/>
              <a:t>kapitana</a:t>
            </a:r>
            <a:r>
              <a:rPr lang="en-GB" altLang="en-US" sz="2400" b="1" dirty="0"/>
              <a:t> </a:t>
            </a:r>
            <a:r>
              <a:rPr lang="en-GB" altLang="en-US" sz="2400" b="1" dirty="0" err="1"/>
              <a:t>Prestona</a:t>
            </a:r>
            <a:r>
              <a:rPr lang="en-GB" altLang="en-US" sz="2400" dirty="0"/>
              <a:t>, </a:t>
            </a:r>
            <a:r>
              <a:rPr lang="en-GB" altLang="en-US" sz="2400" dirty="0" err="1"/>
              <a:t>weterana</a:t>
            </a:r>
            <a:r>
              <a:rPr lang="en-GB" altLang="en-US" sz="2400" dirty="0"/>
              <a:t> </a:t>
            </a:r>
            <a:r>
              <a:rPr lang="en-GB" altLang="en-US" sz="2400" dirty="0" err="1"/>
              <a:t>bitwy</a:t>
            </a:r>
            <a:r>
              <a:rPr lang="en-GB" altLang="en-US" sz="2400" dirty="0"/>
              <a:t> pod Concord, </a:t>
            </a:r>
            <a:r>
              <a:rPr lang="en-GB" altLang="en-US" sz="2400" dirty="0" err="1"/>
              <a:t>dlaczego</a:t>
            </a:r>
            <a:r>
              <a:rPr lang="en-GB" altLang="en-US" sz="2400" dirty="0"/>
              <a:t> ten </a:t>
            </a:r>
            <a:r>
              <a:rPr lang="en-GB" altLang="en-US" sz="2400" dirty="0" err="1"/>
              <a:t>walczył</a:t>
            </a:r>
            <a:r>
              <a:rPr lang="en-GB" altLang="en-US" sz="2400" dirty="0"/>
              <a:t> </a:t>
            </a:r>
            <a:r>
              <a:rPr lang="en-GB" altLang="en-US" sz="2400" dirty="0" err="1"/>
              <a:t>przeciwko</a:t>
            </a:r>
            <a:r>
              <a:rPr lang="en-GB" altLang="en-US" sz="2400" dirty="0"/>
              <a:t> </a:t>
            </a:r>
            <a:r>
              <a:rPr lang="en-GB" altLang="en-US" sz="2400" dirty="0" err="1"/>
              <a:t>Brytyjczykom</a:t>
            </a:r>
            <a:r>
              <a:rPr lang="en-GB" altLang="en-US" sz="2400" dirty="0"/>
              <a:t>.</a:t>
            </a:r>
            <a:br>
              <a:rPr lang="en-GB" altLang="en-US" sz="2400" dirty="0"/>
            </a:br>
            <a:r>
              <a:rPr lang="en-GB" altLang="en-US" sz="2400" dirty="0"/>
              <a:t>Chamberlain: </a:t>
            </a:r>
            <a:r>
              <a:rPr lang="en-GB" altLang="en-US" sz="2400" dirty="0" err="1"/>
              <a:t>Czy</a:t>
            </a:r>
            <a:r>
              <a:rPr lang="en-GB" altLang="en-US" sz="2400" dirty="0"/>
              <a:t> </a:t>
            </a:r>
            <a:r>
              <a:rPr lang="en-GB" altLang="en-US" sz="2400" dirty="0" err="1"/>
              <a:t>chwycił</a:t>
            </a:r>
            <a:r>
              <a:rPr lang="en-GB" altLang="en-US" sz="2400" dirty="0"/>
              <a:t> pan </a:t>
            </a:r>
            <a:r>
              <a:rPr lang="en-GB" altLang="en-US" sz="2400" dirty="0" err="1"/>
              <a:t>za</a:t>
            </a:r>
            <a:r>
              <a:rPr lang="en-GB" altLang="en-US" sz="2400" dirty="0"/>
              <a:t> </a:t>
            </a:r>
            <a:r>
              <a:rPr lang="en-GB" altLang="en-US" sz="2400" dirty="0" err="1"/>
              <a:t>broń</a:t>
            </a:r>
            <a:r>
              <a:rPr lang="en-GB" altLang="en-US" sz="2400" dirty="0"/>
              <a:t> z </a:t>
            </a:r>
            <a:r>
              <a:rPr lang="en-GB" altLang="en-US" sz="2400" dirty="0" err="1"/>
              <a:t>powodu</a:t>
            </a:r>
            <a:r>
              <a:rPr lang="en-GB" altLang="en-US" sz="2400" dirty="0"/>
              <a:t> </a:t>
            </a:r>
            <a:r>
              <a:rPr lang="en-GB" altLang="en-US" sz="2400" dirty="0" err="1"/>
              <a:t>zbyt</a:t>
            </a:r>
            <a:r>
              <a:rPr lang="en-GB" altLang="en-US" sz="2400" dirty="0"/>
              <a:t> </a:t>
            </a:r>
            <a:r>
              <a:rPr lang="en-GB" altLang="en-US" sz="2400" dirty="0" err="1"/>
              <a:t>dużego</a:t>
            </a:r>
            <a:r>
              <a:rPr lang="en-GB" altLang="en-US" sz="2400" dirty="0"/>
              <a:t> </a:t>
            </a:r>
            <a:r>
              <a:rPr lang="en-GB" altLang="en-US" sz="2400" dirty="0" err="1"/>
              <a:t>ucisku</a:t>
            </a:r>
            <a:r>
              <a:rPr lang="en-GB" altLang="en-US" sz="2400" dirty="0"/>
              <a:t>?</a:t>
            </a:r>
            <a:br>
              <a:rPr lang="en-GB" altLang="en-US" sz="2400" dirty="0"/>
            </a:br>
            <a:r>
              <a:rPr lang="en-GB" altLang="en-US" sz="2400" dirty="0"/>
              <a:t>Preston </a:t>
            </a:r>
            <a:r>
              <a:rPr lang="en-GB" altLang="en-US" sz="2400" dirty="0" err="1"/>
              <a:t>odpowiedział</a:t>
            </a:r>
            <a:r>
              <a:rPr lang="en-GB" altLang="en-US" sz="2400" dirty="0"/>
              <a:t>, </a:t>
            </a:r>
            <a:r>
              <a:rPr lang="en-GB" altLang="en-US" sz="2400" dirty="0" err="1"/>
              <a:t>że</a:t>
            </a:r>
            <a:r>
              <a:rPr lang="en-GB" altLang="en-US" sz="2400" dirty="0"/>
              <a:t> </a:t>
            </a:r>
            <a:r>
              <a:rPr lang="en-GB" altLang="en-US" sz="2400" dirty="0" err="1"/>
              <a:t>nigdy</a:t>
            </a:r>
            <a:r>
              <a:rPr lang="en-GB" altLang="en-US" sz="2400" dirty="0"/>
              <a:t> </a:t>
            </a:r>
            <a:r>
              <a:rPr lang="en-GB" altLang="en-US" sz="2400" dirty="0" err="1"/>
              <a:t>nie</a:t>
            </a:r>
            <a:r>
              <a:rPr lang="en-GB" altLang="en-US" sz="2400" dirty="0"/>
              <a:t> </a:t>
            </a:r>
            <a:r>
              <a:rPr lang="en-GB" altLang="en-US" sz="2400" dirty="0" err="1"/>
              <a:t>odczuwał</a:t>
            </a:r>
            <a:r>
              <a:rPr lang="en-GB" altLang="en-US" sz="2400" dirty="0"/>
              <a:t> </a:t>
            </a:r>
            <a:r>
              <a:rPr lang="en-GB" altLang="en-US" sz="2400" dirty="0" err="1"/>
              <a:t>ucisku</a:t>
            </a:r>
            <a:r>
              <a:rPr lang="en-GB" altLang="en-US" sz="2400" dirty="0"/>
              <a:t>.</a:t>
            </a:r>
            <a:br>
              <a:rPr lang="en-GB" altLang="en-US" sz="2400" dirty="0"/>
            </a:br>
            <a:r>
              <a:rPr lang="en-GB" altLang="en-US" sz="2400" dirty="0"/>
              <a:t>Chamberlain: </a:t>
            </a:r>
            <a:r>
              <a:rPr lang="en-GB" altLang="en-US" sz="2400" dirty="0" err="1"/>
              <a:t>Czy</a:t>
            </a:r>
            <a:r>
              <a:rPr lang="en-GB" altLang="en-US" sz="2400" dirty="0"/>
              <a:t> </a:t>
            </a:r>
            <a:r>
              <a:rPr lang="en-GB" altLang="en-US" sz="2400" dirty="0" err="1"/>
              <a:t>przyczyną</a:t>
            </a:r>
            <a:r>
              <a:rPr lang="en-GB" altLang="en-US" sz="2400" dirty="0"/>
              <a:t> </a:t>
            </a:r>
            <a:r>
              <a:rPr lang="en-GB" altLang="en-US" sz="2400" dirty="0" err="1"/>
              <a:t>była</a:t>
            </a:r>
            <a:r>
              <a:rPr lang="en-GB" altLang="en-US" sz="2400" dirty="0"/>
              <a:t> </a:t>
            </a:r>
            <a:r>
              <a:rPr lang="en-GB" altLang="en-US" sz="2400" dirty="0" err="1"/>
              <a:t>ustawa</a:t>
            </a:r>
            <a:r>
              <a:rPr lang="en-GB" altLang="en-US" sz="2400" dirty="0"/>
              <a:t> </a:t>
            </a:r>
            <a:r>
              <a:rPr lang="en-GB" altLang="en-US" sz="2400" dirty="0" err="1"/>
              <a:t>stemplowa</a:t>
            </a:r>
            <a:r>
              <a:rPr lang="en-GB" altLang="en-US" sz="2400" dirty="0"/>
              <a:t>?</a:t>
            </a:r>
            <a:br>
              <a:rPr lang="en-GB" altLang="en-US" sz="2400" dirty="0"/>
            </a:br>
            <a:r>
              <a:rPr lang="en-GB" altLang="en-US" sz="2400" dirty="0"/>
              <a:t>Preston: </a:t>
            </a:r>
            <a:r>
              <a:rPr lang="en-GB" altLang="en-US" sz="2400" dirty="0" err="1"/>
              <a:t>Nigdy</a:t>
            </a:r>
            <a:r>
              <a:rPr lang="en-GB" altLang="en-US" sz="2400" dirty="0"/>
              <a:t> </a:t>
            </a:r>
            <a:r>
              <a:rPr lang="en-GB" altLang="en-US" sz="2400" dirty="0" err="1"/>
              <a:t>nie</a:t>
            </a:r>
            <a:r>
              <a:rPr lang="en-GB" altLang="en-US" sz="2400" dirty="0"/>
              <a:t> </a:t>
            </a:r>
            <a:r>
              <a:rPr lang="en-GB" altLang="en-US" sz="2400" dirty="0" err="1"/>
              <a:t>widziałem</a:t>
            </a:r>
            <a:r>
              <a:rPr lang="en-GB" altLang="en-US" sz="2400" dirty="0"/>
              <a:t> </a:t>
            </a:r>
            <a:r>
              <a:rPr lang="en-GB" altLang="en-US" sz="2400" dirty="0" err="1"/>
              <a:t>żadnego</a:t>
            </a:r>
            <a:r>
              <a:rPr lang="en-GB" altLang="en-US" sz="2400" dirty="0"/>
              <a:t> z </a:t>
            </a:r>
            <a:r>
              <a:rPr lang="en-GB" altLang="en-US" sz="2400" dirty="0" err="1"/>
              <a:t>tych</a:t>
            </a:r>
            <a:r>
              <a:rPr lang="en-GB" altLang="en-US" sz="2400" dirty="0"/>
              <a:t> </a:t>
            </a:r>
            <a:r>
              <a:rPr lang="en-GB" altLang="en-US" sz="2400" dirty="0" err="1"/>
              <a:t>stempli</a:t>
            </a:r>
            <a:r>
              <a:rPr lang="en-GB" altLang="en-US" sz="2400" dirty="0"/>
              <a:t>.</a:t>
            </a:r>
            <a:br>
              <a:rPr lang="en-GB" altLang="en-US" sz="2400" dirty="0"/>
            </a:br>
            <a:r>
              <a:rPr lang="en-GB" altLang="en-US" sz="2400" dirty="0"/>
              <a:t>Chamberlain: </a:t>
            </a:r>
            <a:r>
              <a:rPr lang="en-GB" altLang="en-US" sz="2400" dirty="0" err="1"/>
              <a:t>Podatek</a:t>
            </a:r>
            <a:r>
              <a:rPr lang="en-GB" altLang="en-US" sz="2400" dirty="0"/>
              <a:t> </a:t>
            </a:r>
            <a:r>
              <a:rPr lang="en-GB" altLang="en-US" sz="2400" dirty="0" err="1" smtClean="0"/>
              <a:t>herbaciany</a:t>
            </a:r>
            <a:r>
              <a:rPr lang="en-GB" altLang="en-US" sz="2400" dirty="0" smtClean="0"/>
              <a:t>?</a:t>
            </a:r>
            <a:r>
              <a:rPr lang="en-GB" altLang="en-US" sz="2400" dirty="0"/>
              <a:t/>
            </a:r>
            <a:br>
              <a:rPr lang="en-GB" altLang="en-US" sz="2400" dirty="0"/>
            </a:br>
            <a:r>
              <a:rPr lang="en-GB" altLang="en-US" sz="2400" dirty="0"/>
              <a:t>Preston </a:t>
            </a:r>
            <a:r>
              <a:rPr lang="en-GB" altLang="en-US" sz="2400" dirty="0" err="1"/>
              <a:t>znowu</a:t>
            </a:r>
            <a:r>
              <a:rPr lang="en-GB" altLang="en-US" sz="2400" dirty="0"/>
              <a:t> </a:t>
            </a:r>
            <a:r>
              <a:rPr lang="en-GB" altLang="en-US" sz="2400" dirty="0" err="1"/>
              <a:t>odpowiedział</a:t>
            </a:r>
            <a:r>
              <a:rPr lang="en-GB" altLang="en-US" sz="2400" dirty="0"/>
              <a:t>, </a:t>
            </a:r>
            <a:r>
              <a:rPr lang="en-GB" altLang="en-US" sz="2400" dirty="0" err="1"/>
              <a:t>że</a:t>
            </a:r>
            <a:r>
              <a:rPr lang="en-GB" altLang="en-US" sz="2400" dirty="0"/>
              <a:t> </a:t>
            </a:r>
            <a:r>
              <a:rPr lang="en-GB" altLang="en-US" sz="2400" dirty="0" err="1"/>
              <a:t>nie</a:t>
            </a:r>
            <a:r>
              <a:rPr lang="en-GB" altLang="en-US" sz="2400" dirty="0"/>
              <a:t>.</a:t>
            </a:r>
            <a:br>
              <a:rPr lang="en-GB" altLang="en-US" sz="2400" dirty="0"/>
            </a:br>
            <a:r>
              <a:rPr lang="en-GB" altLang="en-US" sz="2400" dirty="0"/>
              <a:t>Chamberlain: </a:t>
            </a:r>
            <a:r>
              <a:rPr lang="en-GB" altLang="en-US" sz="2400" dirty="0" err="1"/>
              <a:t>Czytał</a:t>
            </a:r>
            <a:r>
              <a:rPr lang="en-GB" altLang="en-US" sz="2400" dirty="0"/>
              <a:t> pan </a:t>
            </a:r>
            <a:r>
              <a:rPr lang="en-GB" altLang="en-US" sz="2400" dirty="0" err="1"/>
              <a:t>Johna</a:t>
            </a:r>
            <a:r>
              <a:rPr lang="en-GB" altLang="en-US" sz="2400" dirty="0"/>
              <a:t> </a:t>
            </a:r>
            <a:r>
              <a:rPr lang="en-GB" altLang="en-US" sz="2400" dirty="0" err="1"/>
              <a:t>Locke'a</a:t>
            </a:r>
            <a:r>
              <a:rPr lang="en-GB" altLang="en-US" sz="2400" dirty="0"/>
              <a:t> </a:t>
            </a:r>
            <a:r>
              <a:rPr lang="en-GB" altLang="en-US" sz="2400" dirty="0" err="1"/>
              <a:t>i</a:t>
            </a:r>
            <a:r>
              <a:rPr lang="en-GB" altLang="en-US" sz="2400" dirty="0"/>
              <a:t> </a:t>
            </a:r>
            <a:r>
              <a:rPr lang="en-GB" altLang="en-US" sz="2400" dirty="0" err="1"/>
              <a:t>innych</a:t>
            </a:r>
            <a:r>
              <a:rPr lang="en-GB" altLang="en-US" sz="2400" dirty="0"/>
              <a:t> </a:t>
            </a:r>
            <a:r>
              <a:rPr lang="en-GB" altLang="en-US" sz="2400" dirty="0" err="1"/>
              <a:t>teoretyków</a:t>
            </a:r>
            <a:r>
              <a:rPr lang="en-GB" altLang="en-US" sz="2400" dirty="0"/>
              <a:t> </a:t>
            </a:r>
            <a:r>
              <a:rPr lang="en-GB" altLang="en-US" sz="2400" dirty="0" err="1"/>
              <a:t>wolności</a:t>
            </a:r>
            <a:r>
              <a:rPr lang="en-GB" altLang="en-US" sz="2400" dirty="0"/>
              <a:t>?</a:t>
            </a:r>
            <a:br>
              <a:rPr lang="en-GB" altLang="en-US" sz="2400" dirty="0"/>
            </a:br>
            <a:r>
              <a:rPr lang="en-GB" altLang="en-US" sz="2400" dirty="0"/>
              <a:t>Preston: </a:t>
            </a:r>
            <a:r>
              <a:rPr lang="en-GB" altLang="en-US" sz="2400" dirty="0" err="1"/>
              <a:t>Nigdy</a:t>
            </a:r>
            <a:r>
              <a:rPr lang="en-GB" altLang="en-US" sz="2400" dirty="0"/>
              <a:t> o </a:t>
            </a:r>
            <a:r>
              <a:rPr lang="en-GB" altLang="en-US" sz="2400" dirty="0" err="1"/>
              <a:t>nich</a:t>
            </a:r>
            <a:r>
              <a:rPr lang="en-GB" altLang="en-US" sz="2400" dirty="0"/>
              <a:t> </a:t>
            </a:r>
            <a:r>
              <a:rPr lang="en-GB" altLang="en-US" sz="2400" dirty="0" err="1"/>
              <a:t>nie</a:t>
            </a:r>
            <a:r>
              <a:rPr lang="en-GB" altLang="en-US" sz="2400" dirty="0"/>
              <a:t> </a:t>
            </a:r>
            <a:r>
              <a:rPr lang="en-GB" altLang="en-US" sz="2400" dirty="0" err="1"/>
              <a:t>słyszałem</a:t>
            </a:r>
            <a:r>
              <a:rPr lang="en-GB" altLang="en-US" sz="2400" dirty="0"/>
              <a:t>. </a:t>
            </a:r>
            <a:r>
              <a:rPr lang="en-GB" altLang="en-US" sz="2400" dirty="0" err="1"/>
              <a:t>Czytaliśmy</a:t>
            </a:r>
            <a:r>
              <a:rPr lang="en-GB" altLang="en-US" sz="2400" dirty="0"/>
              <a:t> </a:t>
            </a:r>
            <a:r>
              <a:rPr lang="en-GB" altLang="en-US" sz="2400" dirty="0" err="1"/>
              <a:t>tylko</a:t>
            </a:r>
            <a:r>
              <a:rPr lang="en-GB" altLang="en-US" sz="2400" dirty="0"/>
              <a:t> </a:t>
            </a:r>
            <a:r>
              <a:rPr lang="en-GB" altLang="en-US" sz="2400" dirty="0" err="1"/>
              <a:t>Biblię</a:t>
            </a:r>
            <a:r>
              <a:rPr lang="en-GB" altLang="en-US" sz="2400" dirty="0"/>
              <a:t>, </a:t>
            </a:r>
            <a:r>
              <a:rPr lang="en-GB" altLang="en-US" sz="2400" dirty="0" err="1"/>
              <a:t>katechizm</a:t>
            </a:r>
            <a:r>
              <a:rPr lang="en-GB" altLang="en-US" sz="2400" dirty="0"/>
              <a:t>, </a:t>
            </a:r>
            <a:r>
              <a:rPr lang="en-GB" altLang="en-US" sz="2400" dirty="0" err="1"/>
              <a:t>psalmy</a:t>
            </a:r>
            <a:r>
              <a:rPr lang="en-GB" altLang="en-US" sz="2400" dirty="0"/>
              <a:t> </a:t>
            </a:r>
            <a:r>
              <a:rPr lang="en-GB" altLang="en-US" sz="2400" dirty="0" err="1"/>
              <a:t>i</a:t>
            </a:r>
            <a:r>
              <a:rPr lang="en-GB" altLang="en-US" sz="2400" dirty="0"/>
              <a:t> </a:t>
            </a:r>
            <a:r>
              <a:rPr lang="en-GB" altLang="en-US" sz="2400" dirty="0" err="1"/>
              <a:t>hymny</a:t>
            </a:r>
            <a:r>
              <a:rPr lang="en-GB" altLang="en-US" sz="2400" dirty="0"/>
              <a:t> </a:t>
            </a:r>
            <a:r>
              <a:rPr lang="en-GB" altLang="en-US" sz="2400" dirty="0" err="1"/>
              <a:t>Wattsa</a:t>
            </a:r>
            <a:r>
              <a:rPr lang="en-GB" altLang="en-US" sz="2400" dirty="0"/>
              <a:t> </a:t>
            </a:r>
            <a:r>
              <a:rPr lang="en-GB" altLang="en-US" sz="2400" dirty="0" err="1"/>
              <a:t>oraz</a:t>
            </a:r>
            <a:r>
              <a:rPr lang="en-GB" altLang="en-US" sz="2400" dirty="0"/>
              <a:t> </a:t>
            </a:r>
            <a:r>
              <a:rPr lang="en-GB" altLang="en-US" sz="2400" dirty="0" err="1"/>
              <a:t>almanach</a:t>
            </a:r>
            <a:r>
              <a:rPr lang="en-GB" altLang="en-US" sz="2400" dirty="0"/>
              <a:t>.</a:t>
            </a:r>
            <a:br>
              <a:rPr lang="en-GB" altLang="en-US" sz="2400" dirty="0"/>
            </a:br>
            <a:r>
              <a:rPr lang="en-GB" altLang="en-US" sz="2400" dirty="0"/>
              <a:t>Chamberlain: </a:t>
            </a:r>
            <a:r>
              <a:rPr lang="en-GB" altLang="en-US" sz="2400" dirty="0" err="1"/>
              <a:t>Dlaczego</a:t>
            </a:r>
            <a:r>
              <a:rPr lang="en-GB" altLang="en-US" sz="2400" dirty="0"/>
              <a:t> </a:t>
            </a:r>
            <a:r>
              <a:rPr lang="en-GB" altLang="en-US" sz="2400" dirty="0" err="1"/>
              <a:t>więc</a:t>
            </a:r>
            <a:r>
              <a:rPr lang="en-GB" altLang="en-US" sz="2400" dirty="0"/>
              <a:t> pan </a:t>
            </a:r>
            <a:r>
              <a:rPr lang="en-GB" altLang="en-US" sz="2400" dirty="0" err="1"/>
              <a:t>walczył</a:t>
            </a:r>
            <a:r>
              <a:rPr lang="en-GB" altLang="en-US" sz="2400" dirty="0"/>
              <a:t>?</a:t>
            </a:r>
            <a:br>
              <a:rPr lang="en-GB" altLang="en-US" sz="2400" dirty="0"/>
            </a:br>
            <a:r>
              <a:rPr lang="en-GB" altLang="en-US" sz="2400" dirty="0"/>
              <a:t>Preston: </a:t>
            </a:r>
            <a:r>
              <a:rPr lang="en-GB" altLang="en-US" sz="2400" dirty="0" err="1">
                <a:solidFill>
                  <a:srgbClr val="FF0066"/>
                </a:solidFill>
              </a:rPr>
              <a:t>Młody</a:t>
            </a:r>
            <a:r>
              <a:rPr lang="en-GB" altLang="en-US" sz="2400" dirty="0">
                <a:solidFill>
                  <a:srgbClr val="FF0066"/>
                </a:solidFill>
              </a:rPr>
              <a:t> </a:t>
            </a:r>
            <a:r>
              <a:rPr lang="en-GB" altLang="en-US" sz="2400" dirty="0" err="1">
                <a:solidFill>
                  <a:srgbClr val="FF0066"/>
                </a:solidFill>
              </a:rPr>
              <a:t>człowieku</a:t>
            </a:r>
            <a:r>
              <a:rPr lang="en-GB" altLang="en-US" sz="2400" dirty="0">
                <a:solidFill>
                  <a:srgbClr val="FF0066"/>
                </a:solidFill>
              </a:rPr>
              <a:t>, </a:t>
            </a:r>
            <a:r>
              <a:rPr lang="en-GB" altLang="en-US" sz="2400" dirty="0" err="1">
                <a:solidFill>
                  <a:srgbClr val="FF0066"/>
                </a:solidFill>
              </a:rPr>
              <a:t>ruszyliśmy</a:t>
            </a:r>
            <a:r>
              <a:rPr lang="en-GB" altLang="en-US" sz="2400" dirty="0">
                <a:solidFill>
                  <a:srgbClr val="FF0066"/>
                </a:solidFill>
              </a:rPr>
              <a:t> </a:t>
            </a:r>
            <a:r>
              <a:rPr lang="en-GB" altLang="en-US" sz="2400" dirty="0" err="1">
                <a:solidFill>
                  <a:srgbClr val="FF0066"/>
                </a:solidFill>
              </a:rPr>
              <a:t>na</a:t>
            </a:r>
            <a:r>
              <a:rPr lang="en-GB" altLang="en-US" sz="2400" dirty="0">
                <a:solidFill>
                  <a:srgbClr val="FF0066"/>
                </a:solidFill>
              </a:rPr>
              <a:t> </a:t>
            </a:r>
            <a:r>
              <a:rPr lang="en-GB" altLang="en-US" sz="2400" dirty="0" err="1">
                <a:solidFill>
                  <a:srgbClr val="FF0066"/>
                </a:solidFill>
              </a:rPr>
              <a:t>nich</a:t>
            </a:r>
            <a:r>
              <a:rPr lang="en-GB" altLang="en-US" sz="2400" dirty="0">
                <a:solidFill>
                  <a:srgbClr val="FF0066"/>
                </a:solidFill>
              </a:rPr>
              <a:t> </a:t>
            </a:r>
            <a:r>
              <a:rPr lang="en-GB" altLang="en-US" sz="2400" dirty="0" err="1">
                <a:solidFill>
                  <a:srgbClr val="FF0066"/>
                </a:solidFill>
              </a:rPr>
              <a:t>dlatego</a:t>
            </a:r>
            <a:r>
              <a:rPr lang="en-GB" altLang="en-US" sz="2400" dirty="0">
                <a:solidFill>
                  <a:srgbClr val="FF0066"/>
                </a:solidFill>
              </a:rPr>
              <a:t> </a:t>
            </a:r>
            <a:r>
              <a:rPr lang="en-GB" altLang="en-US" sz="2400" i="1" dirty="0" err="1">
                <a:solidFill>
                  <a:srgbClr val="FF0066"/>
                </a:solidFill>
              </a:rPr>
              <a:t>że</a:t>
            </a:r>
            <a:r>
              <a:rPr lang="en-GB" altLang="en-US" sz="2400" i="1" dirty="0">
                <a:solidFill>
                  <a:srgbClr val="FF0066"/>
                </a:solidFill>
              </a:rPr>
              <a:t> </a:t>
            </a:r>
            <a:r>
              <a:rPr lang="en-GB" altLang="en-US" sz="2400" i="1" dirty="0" err="1">
                <a:solidFill>
                  <a:srgbClr val="FF0066"/>
                </a:solidFill>
              </a:rPr>
              <a:t>zawsze</a:t>
            </a:r>
            <a:r>
              <a:rPr lang="en-GB" altLang="en-US" sz="2400" i="1" dirty="0">
                <a:solidFill>
                  <a:srgbClr val="FF0066"/>
                </a:solidFill>
              </a:rPr>
              <a:t> o </a:t>
            </a:r>
            <a:r>
              <a:rPr lang="en-GB" altLang="en-US" sz="2400" i="1" dirty="0" err="1">
                <a:solidFill>
                  <a:srgbClr val="FF0066"/>
                </a:solidFill>
              </a:rPr>
              <a:t>sobie</a:t>
            </a:r>
            <a:r>
              <a:rPr lang="en-GB" altLang="en-US" sz="2400" i="1" dirty="0">
                <a:solidFill>
                  <a:srgbClr val="FF0066"/>
                </a:solidFill>
              </a:rPr>
              <a:t> </a:t>
            </a:r>
            <a:r>
              <a:rPr lang="en-GB" altLang="en-US" sz="2400" i="1" dirty="0" err="1">
                <a:solidFill>
                  <a:srgbClr val="FF0066"/>
                </a:solidFill>
              </a:rPr>
              <a:t>decydowaliśmy</a:t>
            </a:r>
            <a:r>
              <a:rPr lang="en-GB" altLang="en-US" sz="2400" i="1" dirty="0">
                <a:solidFill>
                  <a:srgbClr val="FF0066"/>
                </a:solidFill>
              </a:rPr>
              <a:t> </a:t>
            </a:r>
            <a:r>
              <a:rPr lang="en-GB" altLang="en-US" sz="2400" i="1" dirty="0" err="1">
                <a:solidFill>
                  <a:srgbClr val="FF0066"/>
                </a:solidFill>
              </a:rPr>
              <a:t>i</a:t>
            </a:r>
            <a:r>
              <a:rPr lang="en-GB" altLang="en-US" sz="2400" i="1" dirty="0">
                <a:solidFill>
                  <a:srgbClr val="FF0066"/>
                </a:solidFill>
              </a:rPr>
              <a:t> </a:t>
            </a:r>
            <a:r>
              <a:rPr lang="en-GB" altLang="en-US" sz="2400" i="1" dirty="0" err="1">
                <a:solidFill>
                  <a:srgbClr val="FF0066"/>
                </a:solidFill>
              </a:rPr>
              <a:t>tak</a:t>
            </a:r>
            <a:r>
              <a:rPr lang="en-GB" altLang="en-US" sz="2400" i="1" dirty="0">
                <a:solidFill>
                  <a:srgbClr val="FF0066"/>
                </a:solidFill>
              </a:rPr>
              <a:t> </a:t>
            </a:r>
            <a:r>
              <a:rPr lang="en-GB" altLang="en-US" sz="2400" i="1" dirty="0" err="1">
                <a:solidFill>
                  <a:srgbClr val="FF0066"/>
                </a:solidFill>
              </a:rPr>
              <a:t>miało</a:t>
            </a:r>
            <a:r>
              <a:rPr lang="en-GB" altLang="en-US" sz="2400" i="1" dirty="0">
                <a:solidFill>
                  <a:srgbClr val="FF0066"/>
                </a:solidFill>
              </a:rPr>
              <a:t> </a:t>
            </a:r>
            <a:r>
              <a:rPr lang="en-GB" altLang="en-US" sz="2400" i="1" dirty="0" err="1">
                <a:solidFill>
                  <a:srgbClr val="FF0066"/>
                </a:solidFill>
              </a:rPr>
              <a:t>być</a:t>
            </a:r>
            <a:r>
              <a:rPr lang="en-GB" altLang="en-US" sz="2400" i="1" dirty="0">
                <a:solidFill>
                  <a:srgbClr val="FF0066"/>
                </a:solidFill>
              </a:rPr>
              <a:t> </a:t>
            </a:r>
            <a:r>
              <a:rPr lang="en-GB" altLang="en-US" sz="2400" i="1" dirty="0" err="1">
                <a:solidFill>
                  <a:srgbClr val="FF0066"/>
                </a:solidFill>
              </a:rPr>
              <a:t>na</a:t>
            </a:r>
            <a:r>
              <a:rPr lang="en-GB" altLang="en-US" sz="2400" i="1" dirty="0">
                <a:solidFill>
                  <a:srgbClr val="FF0066"/>
                </a:solidFill>
              </a:rPr>
              <a:t> </a:t>
            </a:r>
            <a:r>
              <a:rPr lang="en-GB" altLang="en-US" sz="2400" i="1" dirty="0" err="1">
                <a:solidFill>
                  <a:srgbClr val="FF0066"/>
                </a:solidFill>
              </a:rPr>
              <a:t>zawsze</a:t>
            </a:r>
            <a:r>
              <a:rPr lang="en-GB" altLang="en-US" sz="2400" i="1" dirty="0">
                <a:solidFill>
                  <a:srgbClr val="FF0066"/>
                </a:solidFill>
              </a:rPr>
              <a:t>, a </a:t>
            </a:r>
            <a:r>
              <a:rPr lang="en-GB" altLang="en-US" sz="2400" i="1" dirty="0" err="1">
                <a:solidFill>
                  <a:srgbClr val="FF0066"/>
                </a:solidFill>
              </a:rPr>
              <a:t>oni</a:t>
            </a:r>
            <a:r>
              <a:rPr lang="en-GB" altLang="en-US" sz="2400" i="1" dirty="0">
                <a:solidFill>
                  <a:srgbClr val="FF0066"/>
                </a:solidFill>
              </a:rPr>
              <a:t> </a:t>
            </a:r>
            <a:r>
              <a:rPr lang="en-GB" altLang="en-US" sz="2400" i="1" dirty="0" err="1">
                <a:solidFill>
                  <a:srgbClr val="FF0066"/>
                </a:solidFill>
              </a:rPr>
              <a:t>uważali</a:t>
            </a:r>
            <a:r>
              <a:rPr lang="en-GB" altLang="en-US" sz="2400" i="1" dirty="0">
                <a:solidFill>
                  <a:srgbClr val="FF0066"/>
                </a:solidFill>
              </a:rPr>
              <a:t> </a:t>
            </a:r>
            <a:r>
              <a:rPr lang="en-GB" altLang="en-US" sz="2400" i="1" dirty="0" err="1">
                <a:solidFill>
                  <a:srgbClr val="FF0066"/>
                </a:solidFill>
              </a:rPr>
              <a:t>inaczej</a:t>
            </a:r>
            <a:r>
              <a:rPr lang="en-GB" altLang="en-US" sz="2400" i="1" dirty="0" smtClean="0">
                <a:solidFill>
                  <a:srgbClr val="FF0066"/>
                </a:solidFill>
              </a:rPr>
              <a:t>.</a:t>
            </a:r>
            <a:endParaRPr lang="en-GB" altLang="en-US" sz="2400" i="1" dirty="0">
              <a:solidFill>
                <a:srgbClr val="FF0066"/>
              </a:solidFill>
            </a:endParaRPr>
          </a:p>
        </p:txBody>
      </p:sp>
    </p:spTree>
    <p:extLst>
      <p:ext uri="{BB962C8B-B14F-4D97-AF65-F5344CB8AC3E}">
        <p14:creationId xmlns:p14="http://schemas.microsoft.com/office/powerpoint/2010/main" val="174454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08920"/>
            <a:ext cx="7461250" cy="1431850"/>
          </a:xfrm>
        </p:spPr>
        <p:txBody>
          <a:bodyPr/>
          <a:lstStyle/>
          <a:p>
            <a:r>
              <a:rPr lang="pl-PL" sz="11500" dirty="0" smtClean="0"/>
              <a:t>Dziękuję!</a:t>
            </a:r>
            <a:endParaRPr lang="pl-PL" sz="11500" dirty="0"/>
          </a:p>
        </p:txBody>
      </p:sp>
      <p:sp>
        <p:nvSpPr>
          <p:cNvPr id="3" name="Symbol zastępczy zawartości 2"/>
          <p:cNvSpPr>
            <a:spLocks noGrp="1"/>
          </p:cNvSpPr>
          <p:nvPr>
            <p:ph idx="1"/>
          </p:nvPr>
        </p:nvSpPr>
        <p:spPr/>
        <p:txBody>
          <a:bodyPr/>
          <a:lstStyle/>
          <a:p>
            <a:endParaRPr lang="pl-PL" dirty="0"/>
          </a:p>
        </p:txBody>
      </p:sp>
      <p:sp>
        <p:nvSpPr>
          <p:cNvPr id="4" name="Symbol zastępczy daty 3"/>
          <p:cNvSpPr>
            <a:spLocks noGrp="1"/>
          </p:cNvSpPr>
          <p:nvPr>
            <p:ph type="dt" sz="half" idx="10"/>
          </p:nvPr>
        </p:nvSpPr>
        <p:spPr/>
        <p:txBody>
          <a:bodyPr/>
          <a:lstStyle/>
          <a:p>
            <a:pPr>
              <a:defRPr/>
            </a:pPr>
            <a:r>
              <a:rPr lang="pl-PL" smtClean="0"/>
              <a:t>Witold Kwaśnicki (INE, UWr)</a:t>
            </a:r>
            <a:endParaRPr lang="pl-PL"/>
          </a:p>
        </p:txBody>
      </p:sp>
    </p:spTree>
    <p:extLst>
      <p:ext uri="{BB962C8B-B14F-4D97-AF65-F5344CB8AC3E}">
        <p14:creationId xmlns:p14="http://schemas.microsoft.com/office/powerpoint/2010/main" val="204795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 Polsce podobnie</a:t>
            </a:r>
            <a:endParaRPr lang="pl-PL" dirty="0"/>
          </a:p>
        </p:txBody>
      </p:sp>
      <p:sp>
        <p:nvSpPr>
          <p:cNvPr id="3" name="Symbol zastępczy zawartości 2"/>
          <p:cNvSpPr>
            <a:spLocks noGrp="1"/>
          </p:cNvSpPr>
          <p:nvPr>
            <p:ph idx="1"/>
          </p:nvPr>
        </p:nvSpPr>
        <p:spPr>
          <a:xfrm>
            <a:off x="251520" y="1196975"/>
            <a:ext cx="8703568" cy="5661025"/>
          </a:xfrm>
        </p:spPr>
        <p:txBody>
          <a:bodyPr/>
          <a:lstStyle/>
          <a:p>
            <a:r>
              <a:rPr lang="pl-PL" sz="2800" dirty="0">
                <a:hlinkClick r:id="rId2"/>
              </a:rPr>
              <a:t>Dlaczego bieda jest nieunikniona w kapitalizmie i dlaczego będzie się nasilać</a:t>
            </a:r>
            <a:r>
              <a:rPr lang="pl-PL" sz="2800" dirty="0" smtClean="0">
                <a:hlinkClick r:id="rId2"/>
              </a:rPr>
              <a:t>?</a:t>
            </a:r>
            <a:endParaRPr lang="pl-PL" sz="2800" dirty="0" smtClean="0"/>
          </a:p>
          <a:p>
            <a:r>
              <a:rPr lang="pl-PL" sz="2800" dirty="0">
                <a:hlinkClick r:id="rId3" action="ppaction://hlinkfile"/>
              </a:rPr>
              <a:t>Jak kapitalizm hamuje rozwój technologiczny naszej cywilizacji</a:t>
            </a:r>
            <a:r>
              <a:rPr lang="pl-PL" sz="2800" dirty="0" smtClean="0">
                <a:hlinkClick r:id="rId3" action="ppaction://hlinkfile"/>
              </a:rPr>
              <a:t>?</a:t>
            </a:r>
            <a:endParaRPr lang="pl-PL" sz="2800" dirty="0" smtClean="0"/>
          </a:p>
          <a:p>
            <a:r>
              <a:rPr lang="pl-PL" sz="2800" dirty="0">
                <a:hlinkClick r:id="rId4"/>
              </a:rPr>
              <a:t>Bieda jest siłą motoryczną kapitalizmu w otoczce górnych i bzdurnych </a:t>
            </a:r>
            <a:r>
              <a:rPr lang="pl-PL" sz="2800" dirty="0" smtClean="0">
                <a:hlinkClick r:id="rId4"/>
              </a:rPr>
              <a:t>haseł</a:t>
            </a:r>
            <a:endParaRPr lang="pl-PL" sz="2800" dirty="0" smtClean="0"/>
          </a:p>
          <a:p>
            <a:r>
              <a:rPr lang="pl-PL" sz="2800" dirty="0">
                <a:hlinkClick r:id="rId5"/>
              </a:rPr>
              <a:t>Kapitalizm nie niweluje niesprawiedliwości i prowadzi do biedy</a:t>
            </a:r>
            <a:endParaRPr lang="pl-PL" sz="2800" dirty="0"/>
          </a:p>
          <a:p>
            <a:r>
              <a:rPr lang="pl-PL" sz="2800" dirty="0">
                <a:hlinkClick r:id="rId6"/>
              </a:rPr>
              <a:t>Noblista </a:t>
            </a:r>
            <a:r>
              <a:rPr lang="pl-PL" sz="2800" dirty="0" err="1">
                <a:hlinkClick r:id="rId6"/>
              </a:rPr>
              <a:t>Yunus</a:t>
            </a:r>
            <a:r>
              <a:rPr lang="pl-PL" sz="2800" dirty="0">
                <a:hlinkClick r:id="rId6"/>
              </a:rPr>
              <a:t>: tradycyjny kapitalizm nie zwalczy </a:t>
            </a:r>
            <a:r>
              <a:rPr lang="pl-PL" sz="2800" dirty="0" smtClean="0">
                <a:hlinkClick r:id="rId6"/>
              </a:rPr>
              <a:t>biedy</a:t>
            </a:r>
            <a:endParaRPr lang="pl-PL" sz="2800" dirty="0" smtClean="0"/>
          </a:p>
          <a:p>
            <a:r>
              <a:rPr lang="pl-PL" sz="2800" dirty="0" err="1">
                <a:hlinkClick r:id="rId7"/>
              </a:rPr>
              <a:t>Yunus</a:t>
            </a:r>
            <a:r>
              <a:rPr lang="pl-PL" sz="2800" dirty="0">
                <a:hlinkClick r:id="rId7"/>
              </a:rPr>
              <a:t>: Najwyższy czas, by zmienić pojęcie kapitalizmu i pozbyć się biedy</a:t>
            </a:r>
            <a:endParaRPr lang="pl-PL" sz="2800" dirty="0"/>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spTree>
    <p:extLst>
      <p:ext uri="{BB962C8B-B14F-4D97-AF65-F5344CB8AC3E}">
        <p14:creationId xmlns:p14="http://schemas.microsoft.com/office/powerpoint/2010/main" val="42228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44463"/>
            <a:ext cx="8244408" cy="639762"/>
          </a:xfrm>
        </p:spPr>
        <p:txBody>
          <a:bodyPr/>
          <a:lstStyle/>
          <a:p>
            <a:r>
              <a:rPr lang="pl-PL" sz="3200" dirty="0" err="1" smtClean="0"/>
              <a:t>Ayn</a:t>
            </a:r>
            <a:r>
              <a:rPr lang="pl-PL" sz="3200" dirty="0" smtClean="0"/>
              <a:t> </a:t>
            </a:r>
            <a:r>
              <a:rPr lang="pl-PL" sz="3200" dirty="0" err="1" smtClean="0"/>
              <a:t>Rand</a:t>
            </a:r>
            <a:r>
              <a:rPr lang="pl-PL" sz="3200" dirty="0" smtClean="0"/>
              <a:t>, </a:t>
            </a:r>
            <a:r>
              <a:rPr lang="pl-PL" sz="3200" i="1" dirty="0" smtClean="0"/>
              <a:t>Kapitalizm, nieznany ideał </a:t>
            </a:r>
            <a:r>
              <a:rPr lang="pl-PL" sz="3200" dirty="0" smtClean="0"/>
              <a:t>(1966)</a:t>
            </a:r>
            <a:endParaRPr lang="pl-PL" sz="3200" dirty="0"/>
          </a:p>
        </p:txBody>
      </p:sp>
      <p:sp>
        <p:nvSpPr>
          <p:cNvPr id="3" name="Symbol zastępczy zawartości 2"/>
          <p:cNvSpPr>
            <a:spLocks noGrp="1"/>
          </p:cNvSpPr>
          <p:nvPr>
            <p:ph idx="1"/>
          </p:nvPr>
        </p:nvSpPr>
        <p:spPr>
          <a:xfrm>
            <a:off x="251520" y="1196975"/>
            <a:ext cx="8703568" cy="5661025"/>
          </a:xfrm>
        </p:spPr>
        <p:txBody>
          <a:bodyPr/>
          <a:lstStyle/>
          <a:p>
            <a:r>
              <a:rPr lang="pl-PL" sz="2800" dirty="0" smtClean="0"/>
              <a:t>„… jesteśmy rzecznikami kapitalizmu, gdyż jest to jedyny ustrój odpowiedni dla życia rozumnej istoty. … </a:t>
            </a:r>
            <a:r>
              <a:rPr lang="pl-PL" sz="2800" dirty="0" smtClean="0">
                <a:solidFill>
                  <a:srgbClr val="FF0000"/>
                </a:solidFill>
              </a:rPr>
              <a:t>Żaden ustój polityczno-ekonomiczny w dziejach nie wykazywał tak wymownie wartości, ani nie przyniósł ludzkości tyle korzyści, ile kapitalizm, ale żaden nie był atakowany tak ślepo, dziko i z taką złością</a:t>
            </a:r>
            <a:r>
              <a:rPr lang="pl-PL" sz="2800" dirty="0" smtClean="0"/>
              <a:t>. … Niszczony jest w sposób, który przywodzi na myśl ślepy</a:t>
            </a:r>
            <a:r>
              <a:rPr lang="pl-PL" sz="2800" dirty="0"/>
              <a:t>, wzburzony tłum </a:t>
            </a:r>
            <a:r>
              <a:rPr lang="pl-PL" sz="2800" dirty="0" smtClean="0"/>
              <a:t>podpalający </a:t>
            </a:r>
            <a:r>
              <a:rPr lang="pl-PL" sz="2800" dirty="0"/>
              <a:t>słomianą </a:t>
            </a:r>
            <a:r>
              <a:rPr lang="pl-PL" sz="2800" dirty="0" smtClean="0"/>
              <a:t>kukłę, a nie wiedzący, że pod kłębami słomy znajduje się </a:t>
            </a:r>
            <a:r>
              <a:rPr lang="pl-PL" sz="2800" dirty="0" smtClean="0">
                <a:solidFill>
                  <a:srgbClr val="FF0000"/>
                </a:solidFill>
              </a:rPr>
              <a:t>żywe ciało ideału</a:t>
            </a:r>
            <a:r>
              <a:rPr lang="pl-PL" sz="2800" dirty="0" smtClean="0"/>
              <a:t>. … jest to </a:t>
            </a:r>
            <a:r>
              <a:rPr lang="pl-PL" sz="2800" dirty="0" smtClean="0">
                <a:solidFill>
                  <a:srgbClr val="FF0000"/>
                </a:solidFill>
              </a:rPr>
              <a:t>ustrój nie tylko „praktyczny’, ale jedyny w dziejach ustrój moralny</a:t>
            </a:r>
            <a:r>
              <a:rPr lang="pl-PL" sz="2800" dirty="0" smtClean="0"/>
              <a:t>.”</a:t>
            </a:r>
            <a:endParaRPr lang="pl-PL" sz="2800" dirty="0"/>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spTree>
    <p:extLst>
      <p:ext uri="{BB962C8B-B14F-4D97-AF65-F5344CB8AC3E}">
        <p14:creationId xmlns:p14="http://schemas.microsoft.com/office/powerpoint/2010/main" val="130789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44463"/>
            <a:ext cx="8316416" cy="639762"/>
          </a:xfrm>
        </p:spPr>
        <p:txBody>
          <a:bodyPr/>
          <a:lstStyle/>
          <a:p>
            <a:r>
              <a:rPr lang="pl-PL" dirty="0" err="1"/>
              <a:t>Ayn</a:t>
            </a:r>
            <a:r>
              <a:rPr lang="pl-PL" dirty="0"/>
              <a:t> </a:t>
            </a:r>
            <a:r>
              <a:rPr lang="pl-PL" dirty="0" err="1"/>
              <a:t>Rand</a:t>
            </a:r>
            <a:r>
              <a:rPr lang="pl-PL" dirty="0"/>
              <a:t>, </a:t>
            </a:r>
            <a:r>
              <a:rPr lang="pl-PL" i="1" dirty="0"/>
              <a:t>Kapitalizm, nieznany ideał </a:t>
            </a:r>
            <a:r>
              <a:rPr lang="pl-PL" dirty="0"/>
              <a:t>(1966)</a:t>
            </a:r>
            <a:endParaRPr lang="pl-PL" sz="2400" dirty="0"/>
          </a:p>
        </p:txBody>
      </p:sp>
      <p:sp>
        <p:nvSpPr>
          <p:cNvPr id="3" name="Symbol zastępczy zawartości 2"/>
          <p:cNvSpPr>
            <a:spLocks noGrp="1"/>
          </p:cNvSpPr>
          <p:nvPr>
            <p:ph idx="1"/>
          </p:nvPr>
        </p:nvSpPr>
        <p:spPr>
          <a:xfrm>
            <a:off x="251520" y="1268413"/>
            <a:ext cx="8703568" cy="5589587"/>
          </a:xfrm>
        </p:spPr>
        <p:txBody>
          <a:bodyPr/>
          <a:lstStyle/>
          <a:p>
            <a:r>
              <a:rPr lang="pl-PL" dirty="0" smtClean="0"/>
              <a:t>„Nawet gdyby w ogóle nie było kapitalizmu, każdy uczciwy humanista powinien starać się go wymyślić. Kiedy jednak widzicie ludzi, którzy za wszelką cenę usiłują nie dostrzegać jego istnienia, kłamać na temat jego natury, niszczyć jego pozostałości – jednego możecie być pewni: </a:t>
            </a:r>
            <a:r>
              <a:rPr lang="pl-PL" dirty="0" smtClean="0">
                <a:solidFill>
                  <a:srgbClr val="FF0000"/>
                </a:solidFill>
              </a:rPr>
              <a:t>jakiekolwiek mają motywy, nie znajdziecie wśród nich miłości do człowieka</a:t>
            </a:r>
            <a:r>
              <a:rPr lang="pl-PL" dirty="0" smtClean="0"/>
              <a:t>.”</a:t>
            </a:r>
            <a:endParaRPr lang="pl-PL" dirty="0"/>
          </a:p>
        </p:txBody>
      </p:sp>
      <p:sp>
        <p:nvSpPr>
          <p:cNvPr id="4" name="Symbol zastępczy daty 3"/>
          <p:cNvSpPr>
            <a:spLocks noGrp="1"/>
          </p:cNvSpPr>
          <p:nvPr>
            <p:ph type="dt" sz="half" idx="10"/>
          </p:nvPr>
        </p:nvSpPr>
        <p:spPr/>
        <p:txBody>
          <a:bodyPr/>
          <a:lstStyle/>
          <a:p>
            <a:pPr>
              <a:defRPr/>
            </a:pPr>
            <a:r>
              <a:rPr lang="pl-PL" dirty="0" smtClean="0"/>
              <a:t>Witold Kwaśnicki (INE, </a:t>
            </a:r>
            <a:r>
              <a:rPr lang="pl-PL" dirty="0" err="1" smtClean="0"/>
              <a:t>UWr</a:t>
            </a:r>
            <a:r>
              <a:rPr lang="pl-PL" dirty="0" smtClean="0"/>
              <a:t>)</a:t>
            </a:r>
            <a:endParaRPr lang="pl-PL" dirty="0"/>
          </a:p>
        </p:txBody>
      </p:sp>
    </p:spTree>
    <p:extLst>
      <p:ext uri="{BB962C8B-B14F-4D97-AF65-F5344CB8AC3E}">
        <p14:creationId xmlns:p14="http://schemas.microsoft.com/office/powerpoint/2010/main" val="63621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pl-PL" altLang="en-US" dirty="0" smtClean="0"/>
              <a:t>KAPITALIZM, kapitalista, kapitał</a:t>
            </a:r>
          </a:p>
        </p:txBody>
      </p:sp>
      <p:sp>
        <p:nvSpPr>
          <p:cNvPr id="273411" name="Rectangle 3"/>
          <p:cNvSpPr>
            <a:spLocks noGrp="1" noChangeArrowheads="1"/>
          </p:cNvSpPr>
          <p:nvPr>
            <p:ph type="body" idx="1"/>
          </p:nvPr>
        </p:nvSpPr>
        <p:spPr>
          <a:xfrm>
            <a:off x="107504" y="980729"/>
            <a:ext cx="9036496" cy="5877272"/>
          </a:xfrm>
        </p:spPr>
        <p:txBody>
          <a:bodyPr/>
          <a:lstStyle/>
          <a:p>
            <a:pPr eaLnBrk="1" hangingPunct="1">
              <a:lnSpc>
                <a:spcPct val="80000"/>
              </a:lnSpc>
            </a:pPr>
            <a:r>
              <a:rPr lang="pl-PL" sz="2400" dirty="0"/>
              <a:t>KAPITALIZM, system społeczno-gospodarczy oparty na </a:t>
            </a:r>
            <a:r>
              <a:rPr lang="pl-PL" sz="2400" b="1" dirty="0"/>
              <a:t>prywatnej własności środków produkcji</a:t>
            </a:r>
            <a:r>
              <a:rPr lang="pl-PL" sz="2400" dirty="0"/>
              <a:t>, w którym relacje międzyludzkie oparte są na wzajemnej akceptacji i swobodzie działania. </a:t>
            </a:r>
            <a:r>
              <a:rPr lang="pl-PL" altLang="en-US" sz="2400" dirty="0" smtClean="0"/>
              <a:t> </a:t>
            </a:r>
          </a:p>
          <a:p>
            <a:pPr eaLnBrk="1" hangingPunct="1">
              <a:lnSpc>
                <a:spcPct val="80000"/>
              </a:lnSpc>
            </a:pPr>
            <a:r>
              <a:rPr lang="pl-PL" sz="2400" dirty="0"/>
              <a:t>Immanentne cechy kapitalizmu w sferze gospodarki: </a:t>
            </a:r>
            <a:r>
              <a:rPr lang="pl-PL" sz="2400" dirty="0">
                <a:solidFill>
                  <a:srgbClr val="FF0000"/>
                </a:solidFill>
              </a:rPr>
              <a:t>możliwość korzystania z owoców swojej </a:t>
            </a:r>
            <a:r>
              <a:rPr lang="pl-PL" sz="2400" dirty="0" smtClean="0">
                <a:solidFill>
                  <a:srgbClr val="FF0000"/>
                </a:solidFill>
              </a:rPr>
              <a:t>pracy</a:t>
            </a:r>
            <a:r>
              <a:rPr lang="pl-PL" sz="2400" dirty="0" smtClean="0"/>
              <a:t>; system rynkowy, akumulacja </a:t>
            </a:r>
            <a:r>
              <a:rPr lang="pl-PL" sz="2400" dirty="0"/>
              <a:t>kapitału, swoboda umów o pracę (między pracownikiem i pracodawcą</a:t>
            </a:r>
            <a:r>
              <a:rPr lang="pl-PL" sz="2400" dirty="0" smtClean="0"/>
              <a:t>).</a:t>
            </a:r>
          </a:p>
          <a:p>
            <a:pPr eaLnBrk="1" hangingPunct="1">
              <a:lnSpc>
                <a:spcPct val="80000"/>
              </a:lnSpc>
            </a:pPr>
            <a:r>
              <a:rPr lang="pl-PL" altLang="en-US" sz="2400" dirty="0" smtClean="0"/>
              <a:t>Ludzkie działanie: </a:t>
            </a:r>
            <a:r>
              <a:rPr lang="pl-PL" sz="2400" dirty="0"/>
              <a:t>dbałość o własny interes i chęć poprawy standardu </a:t>
            </a:r>
            <a:r>
              <a:rPr lang="pl-PL" sz="2400" dirty="0" smtClean="0"/>
              <a:t>życia.</a:t>
            </a:r>
            <a:endParaRPr lang="pl-PL" altLang="en-US" sz="2400" dirty="0" smtClean="0"/>
          </a:p>
          <a:p>
            <a:r>
              <a:rPr lang="pl-PL" sz="2400" dirty="0" smtClean="0"/>
              <a:t>Karol Marks </a:t>
            </a:r>
            <a:r>
              <a:rPr lang="pl-PL" sz="2000" dirty="0"/>
              <a:t>(</a:t>
            </a:r>
            <a:r>
              <a:rPr lang="pl-PL" sz="2000" dirty="0" smtClean="0"/>
              <a:t>1867-1883, </a:t>
            </a:r>
            <a:r>
              <a:rPr lang="de-DE" sz="2000" i="1" dirty="0"/>
              <a:t>Das Kapital, Kritik der politischen Ökonomie</a:t>
            </a:r>
            <a:r>
              <a:rPr lang="pl-PL" sz="2000" dirty="0" smtClean="0"/>
              <a:t>)</a:t>
            </a:r>
            <a:r>
              <a:rPr lang="pl-PL" sz="2400" dirty="0" smtClean="0"/>
              <a:t>;</a:t>
            </a:r>
          </a:p>
          <a:p>
            <a:r>
              <a:rPr lang="pl-PL" sz="2400" dirty="0" smtClean="0"/>
              <a:t>Werner </a:t>
            </a:r>
            <a:r>
              <a:rPr lang="pl-PL" sz="2400" dirty="0" err="1"/>
              <a:t>Sombart</a:t>
            </a:r>
            <a:r>
              <a:rPr lang="pl-PL" sz="2400" dirty="0"/>
              <a:t> </a:t>
            </a:r>
            <a:r>
              <a:rPr lang="pl-PL" sz="2000" dirty="0"/>
              <a:t>(1902, </a:t>
            </a:r>
            <a:r>
              <a:rPr lang="de-DE" sz="1800" i="1" dirty="0"/>
              <a:t>Der moderne </a:t>
            </a:r>
            <a:r>
              <a:rPr lang="de-DE" sz="1800" i="1" dirty="0" smtClean="0"/>
              <a:t>Kapitalismus.</a:t>
            </a:r>
            <a:r>
              <a:rPr lang="pl-PL" sz="1800" i="1" dirty="0" smtClean="0"/>
              <a:t> </a:t>
            </a:r>
            <a:r>
              <a:rPr lang="de-DE" sz="1800" i="1" dirty="0" smtClean="0"/>
              <a:t>Historisch-systematische </a:t>
            </a:r>
            <a:r>
              <a:rPr lang="de-DE" sz="1800" i="1" dirty="0"/>
              <a:t>Darstellung des gesamteuropäischen Wirtschaftslebens von seinen Anfängen bis zur </a:t>
            </a:r>
            <a:r>
              <a:rPr lang="de-DE" sz="1800" i="1" dirty="0" smtClean="0"/>
              <a:t>Gegenwart</a:t>
            </a:r>
            <a:r>
              <a:rPr lang="en-US" sz="2000" dirty="0" smtClean="0"/>
              <a:t>)</a:t>
            </a:r>
            <a:r>
              <a:rPr lang="pl-PL" sz="2000" dirty="0"/>
              <a:t>;</a:t>
            </a:r>
          </a:p>
          <a:p>
            <a:pPr eaLnBrk="1" hangingPunct="1">
              <a:lnSpc>
                <a:spcPct val="80000"/>
              </a:lnSpc>
            </a:pPr>
            <a:r>
              <a:rPr lang="en-US" sz="2400" dirty="0" smtClean="0"/>
              <a:t>William </a:t>
            </a:r>
            <a:r>
              <a:rPr lang="en-US" sz="2400" dirty="0"/>
              <a:t>Makepeace </a:t>
            </a:r>
            <a:r>
              <a:rPr lang="en-US" sz="2400" dirty="0" smtClean="0"/>
              <a:t>Thackeray</a:t>
            </a:r>
            <a:r>
              <a:rPr lang="pl-PL" sz="2400" dirty="0" smtClean="0"/>
              <a:t> </a:t>
            </a:r>
            <a:r>
              <a:rPr lang="pl-PL" sz="2000" dirty="0" smtClean="0"/>
              <a:t>(</a:t>
            </a:r>
            <a:r>
              <a:rPr lang="en-US" sz="2000" dirty="0" smtClean="0"/>
              <a:t>1855</a:t>
            </a:r>
            <a:r>
              <a:rPr lang="en-US" sz="2000" dirty="0"/>
              <a:t>, </a:t>
            </a:r>
            <a:r>
              <a:rPr lang="en-US" sz="2000" i="1" dirty="0" smtClean="0"/>
              <a:t>The </a:t>
            </a:r>
            <a:r>
              <a:rPr lang="en-US" sz="2000" i="1" dirty="0" err="1"/>
              <a:t>Newcomes</a:t>
            </a:r>
            <a:r>
              <a:rPr lang="en-US" sz="2000" i="1" dirty="0"/>
              <a:t>: memoirs of a most respectable family</a:t>
            </a:r>
            <a:r>
              <a:rPr lang="en-US" sz="2000" dirty="0"/>
              <a:t>, </a:t>
            </a:r>
            <a:endParaRPr lang="pl-PL" sz="2400" dirty="0" smtClean="0"/>
          </a:p>
          <a:p>
            <a:pPr lvl="1" eaLnBrk="1" hangingPunct="1">
              <a:lnSpc>
                <a:spcPct val="80000"/>
              </a:lnSpc>
            </a:pPr>
            <a:r>
              <a:rPr lang="pl-PL" sz="1400" dirty="0" smtClean="0"/>
              <a:t>„</a:t>
            </a:r>
            <a:r>
              <a:rPr lang="en-US" sz="1400" dirty="0" smtClean="0"/>
              <a:t>The </a:t>
            </a:r>
            <a:r>
              <a:rPr lang="en-US" sz="1400" dirty="0"/>
              <a:t>Prince de </a:t>
            </a:r>
            <a:r>
              <a:rPr lang="en-US" sz="1400" dirty="0" err="1"/>
              <a:t>Moncontour</a:t>
            </a:r>
            <a:r>
              <a:rPr lang="en-US" sz="1400" dirty="0"/>
              <a:t> took his place with great gravity at the Paris board, whither Barnes made frequent flying visits. The sense of </a:t>
            </a:r>
            <a:r>
              <a:rPr lang="en-US" sz="1400" b="1" dirty="0"/>
              <a:t>capitalism</a:t>
            </a:r>
            <a:r>
              <a:rPr lang="en-US" sz="1400" dirty="0"/>
              <a:t> sobered and dignified Paul de </a:t>
            </a:r>
            <a:r>
              <a:rPr lang="en-US" sz="1400" dirty="0" err="1"/>
              <a:t>Florac</a:t>
            </a:r>
            <a:r>
              <a:rPr lang="en-US" sz="1400" dirty="0"/>
              <a:t>: at the age of five-and-forty he was actually giving up being a young man, and was not ill-pleased at having to enlarge his waistcoats, and to show a little gray in his </a:t>
            </a:r>
            <a:r>
              <a:rPr lang="en-US" sz="1400" dirty="0" smtClean="0"/>
              <a:t>mustache</a:t>
            </a:r>
            <a:r>
              <a:rPr lang="pl-PL" sz="1400" dirty="0" smtClean="0"/>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fade">
                                      <p:cBhvr>
                                        <p:cTn id="7" dur="1000"/>
                                        <p:tgtEl>
                                          <p:spTgt spid="273410"/>
                                        </p:tgtEl>
                                      </p:cBhvr>
                                    </p:animEffect>
                                    <p:anim calcmode="lin" valueType="num">
                                      <p:cBhvr>
                                        <p:cTn id="8" dur="1000" fill="hold"/>
                                        <p:tgtEl>
                                          <p:spTgt spid="273410"/>
                                        </p:tgtEl>
                                        <p:attrNameLst>
                                          <p:attrName>ppt_x</p:attrName>
                                        </p:attrNameLst>
                                      </p:cBhvr>
                                      <p:tavLst>
                                        <p:tav tm="0">
                                          <p:val>
                                            <p:strVal val="#ppt_x"/>
                                          </p:val>
                                        </p:tav>
                                        <p:tav tm="100000">
                                          <p:val>
                                            <p:strVal val="#ppt_x"/>
                                          </p:val>
                                        </p:tav>
                                      </p:tavLst>
                                    </p:anim>
                                    <p:anim calcmode="lin" valueType="num">
                                      <p:cBhvr>
                                        <p:cTn id="9" dur="898" decel="100000" fill="hold"/>
                                        <p:tgtEl>
                                          <p:spTgt spid="2734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734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3411">
                                            <p:txEl>
                                              <p:pRg st="0" end="0"/>
                                            </p:txEl>
                                          </p:spTgt>
                                        </p:tgtEl>
                                        <p:attrNameLst>
                                          <p:attrName>style.visibility</p:attrName>
                                        </p:attrNameLst>
                                      </p:cBhvr>
                                      <p:to>
                                        <p:strVal val="visible"/>
                                      </p:to>
                                    </p:set>
                                    <p:animEffect transition="in" filter="fade">
                                      <p:cBhvr>
                                        <p:cTn id="15" dur="1000"/>
                                        <p:tgtEl>
                                          <p:spTgt spid="273411">
                                            <p:txEl>
                                              <p:pRg st="0" end="0"/>
                                            </p:txEl>
                                          </p:spTgt>
                                        </p:tgtEl>
                                      </p:cBhvr>
                                    </p:animEffect>
                                    <p:anim calcmode="lin" valueType="num">
                                      <p:cBhvr>
                                        <p:cTn id="16" dur="1000" fill="hold"/>
                                        <p:tgtEl>
                                          <p:spTgt spid="2734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734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734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3411">
                                            <p:txEl>
                                              <p:pRg st="1" end="1"/>
                                            </p:txEl>
                                          </p:spTgt>
                                        </p:tgtEl>
                                        <p:attrNameLst>
                                          <p:attrName>style.visibility</p:attrName>
                                        </p:attrNameLst>
                                      </p:cBhvr>
                                      <p:to>
                                        <p:strVal val="visible"/>
                                      </p:to>
                                    </p:set>
                                    <p:animEffect transition="in" filter="fade">
                                      <p:cBhvr>
                                        <p:cTn id="23" dur="1000"/>
                                        <p:tgtEl>
                                          <p:spTgt spid="273411">
                                            <p:txEl>
                                              <p:pRg st="1" end="1"/>
                                            </p:txEl>
                                          </p:spTgt>
                                        </p:tgtEl>
                                      </p:cBhvr>
                                    </p:animEffect>
                                    <p:anim calcmode="lin" valueType="num">
                                      <p:cBhvr>
                                        <p:cTn id="24" dur="1000" fill="hold"/>
                                        <p:tgtEl>
                                          <p:spTgt spid="2734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734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734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73411">
                                            <p:txEl>
                                              <p:pRg st="2" end="2"/>
                                            </p:txEl>
                                          </p:spTgt>
                                        </p:tgtEl>
                                        <p:attrNameLst>
                                          <p:attrName>style.visibility</p:attrName>
                                        </p:attrNameLst>
                                      </p:cBhvr>
                                      <p:to>
                                        <p:strVal val="visible"/>
                                      </p:to>
                                    </p:set>
                                    <p:animEffect transition="in" filter="fade">
                                      <p:cBhvr>
                                        <p:cTn id="31" dur="1000"/>
                                        <p:tgtEl>
                                          <p:spTgt spid="273411">
                                            <p:txEl>
                                              <p:pRg st="2" end="2"/>
                                            </p:txEl>
                                          </p:spTgt>
                                        </p:tgtEl>
                                      </p:cBhvr>
                                    </p:animEffect>
                                    <p:anim calcmode="lin" valueType="num">
                                      <p:cBhvr>
                                        <p:cTn id="32" dur="1000" fill="hold"/>
                                        <p:tgtEl>
                                          <p:spTgt spid="2734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734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734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3411">
                                            <p:txEl>
                                              <p:pRg st="3" end="3"/>
                                            </p:txEl>
                                          </p:spTgt>
                                        </p:tgtEl>
                                        <p:attrNameLst>
                                          <p:attrName>style.visibility</p:attrName>
                                        </p:attrNameLst>
                                      </p:cBhvr>
                                      <p:to>
                                        <p:strVal val="visible"/>
                                      </p:to>
                                    </p:set>
                                    <p:animEffect transition="in" filter="wipe(left)">
                                      <p:cBhvr>
                                        <p:cTn id="39" dur="500"/>
                                        <p:tgtEl>
                                          <p:spTgt spid="273411">
                                            <p:txEl>
                                              <p:pRg st="3" end="3"/>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73411">
                                            <p:txEl>
                                              <p:pRg st="4" end="4"/>
                                            </p:txEl>
                                          </p:spTgt>
                                        </p:tgtEl>
                                        <p:attrNameLst>
                                          <p:attrName>style.visibility</p:attrName>
                                        </p:attrNameLst>
                                      </p:cBhvr>
                                      <p:to>
                                        <p:strVal val="visible"/>
                                      </p:to>
                                    </p:set>
                                    <p:animEffect transition="in" filter="wipe(left)">
                                      <p:cBhvr>
                                        <p:cTn id="42" dur="500"/>
                                        <p:tgtEl>
                                          <p:spTgt spid="273411">
                                            <p:txEl>
                                              <p:pRg st="4" end="4"/>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3411">
                                            <p:txEl>
                                              <p:pRg st="5" end="5"/>
                                            </p:txEl>
                                          </p:spTgt>
                                        </p:tgtEl>
                                        <p:attrNameLst>
                                          <p:attrName>style.visibility</p:attrName>
                                        </p:attrNameLst>
                                      </p:cBhvr>
                                      <p:to>
                                        <p:strVal val="visible"/>
                                      </p:to>
                                    </p:set>
                                    <p:animEffect transition="in" filter="wipe(left)">
                                      <p:cBhvr>
                                        <p:cTn id="45" dur="500"/>
                                        <p:tgtEl>
                                          <p:spTgt spid="273411">
                                            <p:txEl>
                                              <p:pRg st="5" end="5"/>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3411">
                                            <p:txEl>
                                              <p:pRg st="6" end="6"/>
                                            </p:txEl>
                                          </p:spTgt>
                                        </p:tgtEl>
                                        <p:attrNameLst>
                                          <p:attrName>style.visibility</p:attrName>
                                        </p:attrNameLst>
                                      </p:cBhvr>
                                      <p:to>
                                        <p:strVal val="visible"/>
                                      </p:to>
                                    </p:set>
                                    <p:animEffect transition="in" filter="wipe(left)">
                                      <p:cBhvr>
                                        <p:cTn id="48" dur="500"/>
                                        <p:tgtEl>
                                          <p:spTgt spid="273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pl-PL" altLang="pl-PL" sz="1200" b="0" smtClean="0">
                <a:solidFill>
                  <a:schemeClr val="tx2"/>
                </a:solidFill>
              </a:rPr>
              <a:t>Witold Kwaśnicki (INE, UWr)</a:t>
            </a:r>
          </a:p>
        </p:txBody>
      </p:sp>
      <p:sp>
        <p:nvSpPr>
          <p:cNvPr id="325634" name="Rectangle 2"/>
          <p:cNvSpPr>
            <a:spLocks noGrp="1" noChangeArrowheads="1"/>
          </p:cNvSpPr>
          <p:nvPr>
            <p:ph type="title"/>
          </p:nvPr>
        </p:nvSpPr>
        <p:spPr/>
        <p:txBody>
          <a:bodyPr/>
          <a:lstStyle/>
          <a:p>
            <a:pPr eaLnBrk="1" hangingPunct="1"/>
            <a:r>
              <a:rPr lang="pl-PL" altLang="pl-PL" smtClean="0"/>
              <a:t>Rynek (</a:t>
            </a:r>
            <a:r>
              <a:rPr lang="pl-PL" altLang="pl-PL" smtClean="0">
                <a:sym typeface="Wingdings" pitchFamily="2" charset="2"/>
              </a:rPr>
              <a:t></a:t>
            </a:r>
            <a:r>
              <a:rPr lang="pl-PL" altLang="pl-PL" smtClean="0"/>
              <a:t> ‘wolny rynek’) </a:t>
            </a:r>
          </a:p>
        </p:txBody>
      </p:sp>
      <p:sp>
        <p:nvSpPr>
          <p:cNvPr id="325635" name="Rectangle 3"/>
          <p:cNvSpPr>
            <a:spLocks noGrp="1" noChangeArrowheads="1"/>
          </p:cNvSpPr>
          <p:nvPr>
            <p:ph type="body" idx="1"/>
          </p:nvPr>
        </p:nvSpPr>
        <p:spPr/>
        <p:txBody>
          <a:bodyPr/>
          <a:lstStyle/>
          <a:p>
            <a:pPr eaLnBrk="1" hangingPunct="1"/>
            <a:r>
              <a:rPr lang="pl-PL" altLang="pl-PL" sz="2800" smtClean="0"/>
              <a:t>jest centrum systemu kapitalistycznego.</a:t>
            </a:r>
          </a:p>
          <a:p>
            <a:pPr eaLnBrk="1" hangingPunct="1"/>
            <a:r>
              <a:rPr lang="pl-PL" altLang="pl-PL" sz="2800" smtClean="0"/>
              <a:t>Rynek jako instytucja ma dwie zalety, których nigdzie indziej nie zauważymy, mianowicie:</a:t>
            </a:r>
          </a:p>
          <a:p>
            <a:pPr lvl="1" eaLnBrk="1" hangingPunct="1"/>
            <a:r>
              <a:rPr lang="pl-PL" altLang="pl-PL" sz="2400" smtClean="0"/>
              <a:t>żadna osoba ani też grupa osób nie jest w stanie kontrolować rynku, mechanizm rynkowy powoduje dosyć równomierny podział wpływów na to co na nim się dzieje tak, że dominacja (monopolizacja) rynku przez jakąś grupę ludzi jest zjawiskiem bardzo rzadkim; </a:t>
            </a:r>
          </a:p>
          <a:p>
            <a:pPr lvl="1" eaLnBrk="1" hangingPunct="1"/>
            <a:r>
              <a:rPr lang="pl-PL" altLang="pl-PL" sz="2400" smtClean="0"/>
              <a:t>rynek w naturalny sposób nagradza. </a:t>
            </a:r>
          </a:p>
        </p:txBody>
      </p:sp>
    </p:spTree>
    <p:extLst>
      <p:ext uri="{BB962C8B-B14F-4D97-AF65-F5344CB8AC3E}">
        <p14:creationId xmlns:p14="http://schemas.microsoft.com/office/powerpoint/2010/main" val="4477668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fade">
                                      <p:cBhvr>
                                        <p:cTn id="7" dur="1000"/>
                                        <p:tgtEl>
                                          <p:spTgt spid="325634"/>
                                        </p:tgtEl>
                                      </p:cBhvr>
                                    </p:animEffect>
                                    <p:anim calcmode="lin" valueType="num">
                                      <p:cBhvr>
                                        <p:cTn id="8" dur="1000" fill="hold"/>
                                        <p:tgtEl>
                                          <p:spTgt spid="325634"/>
                                        </p:tgtEl>
                                        <p:attrNameLst>
                                          <p:attrName>ppt_x</p:attrName>
                                        </p:attrNameLst>
                                      </p:cBhvr>
                                      <p:tavLst>
                                        <p:tav tm="0">
                                          <p:val>
                                            <p:strVal val="#ppt_x"/>
                                          </p:val>
                                        </p:tav>
                                        <p:tav tm="100000">
                                          <p:val>
                                            <p:strVal val="#ppt_x"/>
                                          </p:val>
                                        </p:tav>
                                      </p:tavLst>
                                    </p:anim>
                                    <p:anim calcmode="lin" valueType="num">
                                      <p:cBhvr>
                                        <p:cTn id="9" dur="898" decel="100000" fill="hold"/>
                                        <p:tgtEl>
                                          <p:spTgt spid="3256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56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5635">
                                            <p:txEl>
                                              <p:pRg st="0" end="0"/>
                                            </p:txEl>
                                          </p:spTgt>
                                        </p:tgtEl>
                                        <p:attrNameLst>
                                          <p:attrName>style.visibility</p:attrName>
                                        </p:attrNameLst>
                                      </p:cBhvr>
                                      <p:to>
                                        <p:strVal val="visible"/>
                                      </p:to>
                                    </p:set>
                                    <p:animEffect transition="in" filter="fade">
                                      <p:cBhvr>
                                        <p:cTn id="15" dur="1000"/>
                                        <p:tgtEl>
                                          <p:spTgt spid="325635">
                                            <p:txEl>
                                              <p:pRg st="0" end="0"/>
                                            </p:txEl>
                                          </p:spTgt>
                                        </p:tgtEl>
                                      </p:cBhvr>
                                    </p:animEffect>
                                    <p:anim calcmode="lin" valueType="num">
                                      <p:cBhvr>
                                        <p:cTn id="16" dur="10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56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56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5635">
                                            <p:txEl>
                                              <p:pRg st="1" end="1"/>
                                            </p:txEl>
                                          </p:spTgt>
                                        </p:tgtEl>
                                        <p:attrNameLst>
                                          <p:attrName>style.visibility</p:attrName>
                                        </p:attrNameLst>
                                      </p:cBhvr>
                                      <p:to>
                                        <p:strVal val="visible"/>
                                      </p:to>
                                    </p:set>
                                    <p:animEffect transition="in" filter="fade">
                                      <p:cBhvr>
                                        <p:cTn id="23" dur="1000"/>
                                        <p:tgtEl>
                                          <p:spTgt spid="325635">
                                            <p:txEl>
                                              <p:pRg st="1" end="1"/>
                                            </p:txEl>
                                          </p:spTgt>
                                        </p:tgtEl>
                                      </p:cBhvr>
                                    </p:animEffect>
                                    <p:anim calcmode="lin" valueType="num">
                                      <p:cBhvr>
                                        <p:cTn id="24" dur="10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563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5635">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25635">
                                            <p:txEl>
                                              <p:pRg st="2" end="2"/>
                                            </p:txEl>
                                          </p:spTgt>
                                        </p:tgtEl>
                                        <p:attrNameLst>
                                          <p:attrName>style.visibility</p:attrName>
                                        </p:attrNameLst>
                                      </p:cBhvr>
                                      <p:to>
                                        <p:strVal val="visible"/>
                                      </p:to>
                                    </p:set>
                                    <p:animEffect transition="in" filter="fade">
                                      <p:cBhvr>
                                        <p:cTn id="29" dur="1000"/>
                                        <p:tgtEl>
                                          <p:spTgt spid="325635">
                                            <p:txEl>
                                              <p:pRg st="2" end="2"/>
                                            </p:txEl>
                                          </p:spTgt>
                                        </p:tgtEl>
                                      </p:cBhvr>
                                    </p:animEffect>
                                    <p:anim calcmode="lin" valueType="num">
                                      <p:cBhvr>
                                        <p:cTn id="30" dur="1000" fill="hold"/>
                                        <p:tgtEl>
                                          <p:spTgt spid="325635">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325635">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325635">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25635">
                                            <p:txEl>
                                              <p:pRg st="3" end="3"/>
                                            </p:txEl>
                                          </p:spTgt>
                                        </p:tgtEl>
                                        <p:attrNameLst>
                                          <p:attrName>style.visibility</p:attrName>
                                        </p:attrNameLst>
                                      </p:cBhvr>
                                      <p:to>
                                        <p:strVal val="visible"/>
                                      </p:to>
                                    </p:set>
                                    <p:animEffect transition="in" filter="fade">
                                      <p:cBhvr>
                                        <p:cTn id="35" dur="1000"/>
                                        <p:tgtEl>
                                          <p:spTgt spid="325635">
                                            <p:txEl>
                                              <p:pRg st="3" end="3"/>
                                            </p:txEl>
                                          </p:spTgt>
                                        </p:tgtEl>
                                      </p:cBhvr>
                                    </p:animEffect>
                                    <p:anim calcmode="lin" valueType="num">
                                      <p:cBhvr>
                                        <p:cTn id="36" dur="1000" fill="hold"/>
                                        <p:tgtEl>
                                          <p:spTgt spid="325635">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25635">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2563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pl-PL" altLang="pl-PL" sz="1200" b="0" smtClean="0">
                <a:solidFill>
                  <a:schemeClr val="tx2"/>
                </a:solidFill>
              </a:rPr>
              <a:t>Witold Kwaśnicki (INE, UWr)</a:t>
            </a:r>
          </a:p>
        </p:txBody>
      </p:sp>
      <p:sp>
        <p:nvSpPr>
          <p:cNvPr id="326658" name="Rectangle 2"/>
          <p:cNvSpPr>
            <a:spLocks noGrp="1" noChangeArrowheads="1"/>
          </p:cNvSpPr>
          <p:nvPr>
            <p:ph type="title"/>
          </p:nvPr>
        </p:nvSpPr>
        <p:spPr>
          <a:xfrm>
            <a:off x="1258888" y="144462"/>
            <a:ext cx="7461250" cy="799918"/>
          </a:xfrm>
        </p:spPr>
        <p:txBody>
          <a:bodyPr/>
          <a:lstStyle/>
          <a:p>
            <a:pPr eaLnBrk="1" hangingPunct="1"/>
            <a:r>
              <a:rPr lang="pl-PL" altLang="pl-PL" dirty="0" smtClean="0"/>
              <a:t>Z czym kojarzy się nam taka instytucja jak rynek? </a:t>
            </a:r>
          </a:p>
        </p:txBody>
      </p:sp>
      <p:sp>
        <p:nvSpPr>
          <p:cNvPr id="326659" name="Rectangle 3"/>
          <p:cNvSpPr>
            <a:spLocks noGrp="1" noChangeArrowheads="1"/>
          </p:cNvSpPr>
          <p:nvPr>
            <p:ph type="body" idx="1"/>
          </p:nvPr>
        </p:nvSpPr>
        <p:spPr/>
        <p:txBody>
          <a:bodyPr/>
          <a:lstStyle/>
          <a:p>
            <a:pPr eaLnBrk="1" hangingPunct="1"/>
            <a:r>
              <a:rPr lang="pl-PL" altLang="pl-PL" dirty="0" smtClean="0"/>
              <a:t>własność prywatna</a:t>
            </a:r>
          </a:p>
          <a:p>
            <a:pPr eaLnBrk="1" hangingPunct="1"/>
            <a:r>
              <a:rPr lang="pl-PL" altLang="pl-PL" dirty="0" smtClean="0"/>
              <a:t>konkurencja</a:t>
            </a:r>
          </a:p>
          <a:p>
            <a:pPr eaLnBrk="1" hangingPunct="1"/>
            <a:r>
              <a:rPr lang="pl-PL" altLang="pl-PL" dirty="0" smtClean="0"/>
              <a:t>podaż-popyt-cena</a:t>
            </a:r>
          </a:p>
          <a:p>
            <a:pPr eaLnBrk="1" hangingPunct="1"/>
            <a:r>
              <a:rPr lang="pl-PL" altLang="pl-PL" dirty="0" smtClean="0"/>
              <a:t>podział pracy</a:t>
            </a:r>
          </a:p>
          <a:p>
            <a:pPr eaLnBrk="1" hangingPunct="1"/>
            <a:r>
              <a:rPr lang="pl-PL" altLang="pl-PL" dirty="0" smtClean="0"/>
              <a:t>spontaniczność rozwoju</a:t>
            </a:r>
          </a:p>
          <a:p>
            <a:pPr eaLnBrk="1" hangingPunct="1"/>
            <a:r>
              <a:rPr lang="pl-PL" altLang="pl-PL" dirty="0" smtClean="0"/>
              <a:t>przedsiębiorca-przedsiębiorczość</a:t>
            </a:r>
          </a:p>
          <a:p>
            <a:pPr eaLnBrk="1" hangingPunct="1"/>
            <a:r>
              <a:rPr lang="pl-PL" altLang="pl-PL" dirty="0" smtClean="0"/>
              <a:t>swoboda wejścia i wyjścia </a:t>
            </a:r>
          </a:p>
        </p:txBody>
      </p:sp>
    </p:spTree>
    <p:extLst>
      <p:ext uri="{BB962C8B-B14F-4D97-AF65-F5344CB8AC3E}">
        <p14:creationId xmlns:p14="http://schemas.microsoft.com/office/powerpoint/2010/main" val="361246236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fade">
                                      <p:cBhvr>
                                        <p:cTn id="7" dur="1000"/>
                                        <p:tgtEl>
                                          <p:spTgt spid="326658"/>
                                        </p:tgtEl>
                                      </p:cBhvr>
                                    </p:animEffect>
                                    <p:anim calcmode="lin" valueType="num">
                                      <p:cBhvr>
                                        <p:cTn id="8" dur="1000" fill="hold"/>
                                        <p:tgtEl>
                                          <p:spTgt spid="326658"/>
                                        </p:tgtEl>
                                        <p:attrNameLst>
                                          <p:attrName>ppt_x</p:attrName>
                                        </p:attrNameLst>
                                      </p:cBhvr>
                                      <p:tavLst>
                                        <p:tav tm="0">
                                          <p:val>
                                            <p:strVal val="#ppt_x"/>
                                          </p:val>
                                        </p:tav>
                                        <p:tav tm="100000">
                                          <p:val>
                                            <p:strVal val="#ppt_x"/>
                                          </p:val>
                                        </p:tav>
                                      </p:tavLst>
                                    </p:anim>
                                    <p:anim calcmode="lin" valueType="num">
                                      <p:cBhvr>
                                        <p:cTn id="9" dur="898" decel="100000" fill="hold"/>
                                        <p:tgtEl>
                                          <p:spTgt spid="32665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66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6659">
                                            <p:txEl>
                                              <p:pRg st="0" end="0"/>
                                            </p:txEl>
                                          </p:spTgt>
                                        </p:tgtEl>
                                        <p:attrNameLst>
                                          <p:attrName>style.visibility</p:attrName>
                                        </p:attrNameLst>
                                      </p:cBhvr>
                                      <p:to>
                                        <p:strVal val="visible"/>
                                      </p:to>
                                    </p:set>
                                    <p:animEffect transition="in" filter="fade">
                                      <p:cBhvr>
                                        <p:cTn id="15" dur="1000"/>
                                        <p:tgtEl>
                                          <p:spTgt spid="326659">
                                            <p:txEl>
                                              <p:pRg st="0" end="0"/>
                                            </p:txEl>
                                          </p:spTgt>
                                        </p:tgtEl>
                                      </p:cBhvr>
                                    </p:animEffect>
                                    <p:anim calcmode="lin" valueType="num">
                                      <p:cBhvr>
                                        <p:cTn id="16" dur="1000" fill="hold"/>
                                        <p:tgtEl>
                                          <p:spTgt spid="32665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665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66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6659">
                                            <p:txEl>
                                              <p:pRg st="1" end="1"/>
                                            </p:txEl>
                                          </p:spTgt>
                                        </p:tgtEl>
                                        <p:attrNameLst>
                                          <p:attrName>style.visibility</p:attrName>
                                        </p:attrNameLst>
                                      </p:cBhvr>
                                      <p:to>
                                        <p:strVal val="visible"/>
                                      </p:to>
                                    </p:set>
                                    <p:animEffect transition="in" filter="fade">
                                      <p:cBhvr>
                                        <p:cTn id="23" dur="1000"/>
                                        <p:tgtEl>
                                          <p:spTgt spid="326659">
                                            <p:txEl>
                                              <p:pRg st="1" end="1"/>
                                            </p:txEl>
                                          </p:spTgt>
                                        </p:tgtEl>
                                      </p:cBhvr>
                                    </p:animEffect>
                                    <p:anim calcmode="lin" valueType="num">
                                      <p:cBhvr>
                                        <p:cTn id="24" dur="1000" fill="hold"/>
                                        <p:tgtEl>
                                          <p:spTgt spid="32665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665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66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26659">
                                            <p:txEl>
                                              <p:pRg st="2" end="2"/>
                                            </p:txEl>
                                          </p:spTgt>
                                        </p:tgtEl>
                                        <p:attrNameLst>
                                          <p:attrName>style.visibility</p:attrName>
                                        </p:attrNameLst>
                                      </p:cBhvr>
                                      <p:to>
                                        <p:strVal val="visible"/>
                                      </p:to>
                                    </p:set>
                                    <p:animEffect transition="in" filter="fade">
                                      <p:cBhvr>
                                        <p:cTn id="31" dur="1000"/>
                                        <p:tgtEl>
                                          <p:spTgt spid="326659">
                                            <p:txEl>
                                              <p:pRg st="2" end="2"/>
                                            </p:txEl>
                                          </p:spTgt>
                                        </p:tgtEl>
                                      </p:cBhvr>
                                    </p:animEffect>
                                    <p:anim calcmode="lin" valueType="num">
                                      <p:cBhvr>
                                        <p:cTn id="32" dur="1000" fill="hold"/>
                                        <p:tgtEl>
                                          <p:spTgt spid="32665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2665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266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26659">
                                            <p:txEl>
                                              <p:pRg st="3" end="3"/>
                                            </p:txEl>
                                          </p:spTgt>
                                        </p:tgtEl>
                                        <p:attrNameLst>
                                          <p:attrName>style.visibility</p:attrName>
                                        </p:attrNameLst>
                                      </p:cBhvr>
                                      <p:to>
                                        <p:strVal val="visible"/>
                                      </p:to>
                                    </p:set>
                                    <p:animEffect transition="in" filter="fade">
                                      <p:cBhvr>
                                        <p:cTn id="39" dur="1000"/>
                                        <p:tgtEl>
                                          <p:spTgt spid="326659">
                                            <p:txEl>
                                              <p:pRg st="3" end="3"/>
                                            </p:txEl>
                                          </p:spTgt>
                                        </p:tgtEl>
                                      </p:cBhvr>
                                    </p:animEffect>
                                    <p:anim calcmode="lin" valueType="num">
                                      <p:cBhvr>
                                        <p:cTn id="40" dur="1000" fill="hold"/>
                                        <p:tgtEl>
                                          <p:spTgt spid="32665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2665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266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26659">
                                            <p:txEl>
                                              <p:pRg st="4" end="4"/>
                                            </p:txEl>
                                          </p:spTgt>
                                        </p:tgtEl>
                                        <p:attrNameLst>
                                          <p:attrName>style.visibility</p:attrName>
                                        </p:attrNameLst>
                                      </p:cBhvr>
                                      <p:to>
                                        <p:strVal val="visible"/>
                                      </p:to>
                                    </p:set>
                                    <p:animEffect transition="in" filter="fade">
                                      <p:cBhvr>
                                        <p:cTn id="47" dur="1000"/>
                                        <p:tgtEl>
                                          <p:spTgt spid="326659">
                                            <p:txEl>
                                              <p:pRg st="4" end="4"/>
                                            </p:txEl>
                                          </p:spTgt>
                                        </p:tgtEl>
                                      </p:cBhvr>
                                    </p:animEffect>
                                    <p:anim calcmode="lin" valueType="num">
                                      <p:cBhvr>
                                        <p:cTn id="48" dur="1000" fill="hold"/>
                                        <p:tgtEl>
                                          <p:spTgt spid="32665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2665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266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26659">
                                            <p:txEl>
                                              <p:pRg st="5" end="5"/>
                                            </p:txEl>
                                          </p:spTgt>
                                        </p:tgtEl>
                                        <p:attrNameLst>
                                          <p:attrName>style.visibility</p:attrName>
                                        </p:attrNameLst>
                                      </p:cBhvr>
                                      <p:to>
                                        <p:strVal val="visible"/>
                                      </p:to>
                                    </p:set>
                                    <p:animEffect transition="in" filter="fade">
                                      <p:cBhvr>
                                        <p:cTn id="55" dur="1000"/>
                                        <p:tgtEl>
                                          <p:spTgt spid="326659">
                                            <p:txEl>
                                              <p:pRg st="5" end="5"/>
                                            </p:txEl>
                                          </p:spTgt>
                                        </p:tgtEl>
                                      </p:cBhvr>
                                    </p:animEffect>
                                    <p:anim calcmode="lin" valueType="num">
                                      <p:cBhvr>
                                        <p:cTn id="56" dur="1000" fill="hold"/>
                                        <p:tgtEl>
                                          <p:spTgt spid="32665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2665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266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26659">
                                            <p:txEl>
                                              <p:pRg st="6" end="6"/>
                                            </p:txEl>
                                          </p:spTgt>
                                        </p:tgtEl>
                                        <p:attrNameLst>
                                          <p:attrName>style.visibility</p:attrName>
                                        </p:attrNameLst>
                                      </p:cBhvr>
                                      <p:to>
                                        <p:strVal val="visible"/>
                                      </p:to>
                                    </p:set>
                                    <p:animEffect transition="in" filter="fade">
                                      <p:cBhvr>
                                        <p:cTn id="63" dur="1000"/>
                                        <p:tgtEl>
                                          <p:spTgt spid="326659">
                                            <p:txEl>
                                              <p:pRg st="6" end="6"/>
                                            </p:txEl>
                                          </p:spTgt>
                                        </p:tgtEl>
                                      </p:cBhvr>
                                    </p:animEffect>
                                    <p:anim calcmode="lin" valueType="num">
                                      <p:cBhvr>
                                        <p:cTn id="64" dur="1000" fill="hold"/>
                                        <p:tgtEl>
                                          <p:spTgt spid="326659">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326659">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32665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P spid="326659" grpId="0" uiExpand="1" build="p"/>
    </p:bldLst>
  </p:timing>
</p:sld>
</file>

<file path=ppt/theme/theme1.xml><?xml version="1.0" encoding="utf-8"?>
<a:theme xmlns:a="http://schemas.openxmlformats.org/drawingml/2006/main" name="Mieszany">
  <a:themeElements>
    <a:clrScheme name="Mieszan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ieszany">
      <a:majorFont>
        <a:latin typeface="Tahoma"/>
        <a:ea typeface=""/>
        <a:cs typeface=""/>
      </a:majorFont>
      <a:minorFont>
        <a:latin typeface="Tahom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Mieszany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ieszan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ieszany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ieszany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ieszany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ieszan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ieszany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Designs\Mieszany.pot</Template>
  <TotalTime>7642</TotalTime>
  <Words>1985</Words>
  <Application>Microsoft Office PowerPoint</Application>
  <PresentationFormat>Pokaz na ekranie (4:3)</PresentationFormat>
  <Paragraphs>209</Paragraphs>
  <Slides>33</Slides>
  <Notes>10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33</vt:i4>
      </vt:variant>
    </vt:vector>
  </HeadingPairs>
  <TitlesOfParts>
    <vt:vector size="39" baseType="lpstr">
      <vt:lpstr>Arial</vt:lpstr>
      <vt:lpstr>Tahoma</vt:lpstr>
      <vt:lpstr>Times New Roman</vt:lpstr>
      <vt:lpstr>Verdana</vt:lpstr>
      <vt:lpstr>Wingdings</vt:lpstr>
      <vt:lpstr>Mieszany</vt:lpstr>
      <vt:lpstr>Kapitalizm – jedyny system ekonomiczny w historii, który wyciągnął ludzkość z biedy</vt:lpstr>
      <vt:lpstr>Prezentacja programu PowerPoint</vt:lpstr>
      <vt:lpstr>John Bird: Poverty is not a failure of capitalism, but its backbone</vt:lpstr>
      <vt:lpstr>W Polsce podobnie</vt:lpstr>
      <vt:lpstr>Ayn Rand, Kapitalizm, nieznany ideał (1966)</vt:lpstr>
      <vt:lpstr>Ayn Rand, Kapitalizm, nieznany ideał (1966)</vt:lpstr>
      <vt:lpstr>KAPITALIZM, kapitalista, kapitał</vt:lpstr>
      <vt:lpstr>Rynek ( ‘wolny rynek’) </vt:lpstr>
      <vt:lpstr>Z czym kojarzy się nam taka instytucja jak rynek? </vt:lpstr>
      <vt:lpstr>Indyjska apteka</vt:lpstr>
      <vt:lpstr>Kapitalizm to długi, ewolucyjny proces</vt:lpstr>
      <vt:lpstr>Kapitalizm w Polsce – stracona okazja</vt:lpstr>
      <vt:lpstr>World GDP per capita; 1-2003 A.D.</vt:lpstr>
      <vt:lpstr>National Income ($ USA 1960 r.)</vt:lpstr>
      <vt:lpstr>Konwergencja – dzięki czemu?</vt:lpstr>
      <vt:lpstr>Dlaczego nie wszystkie kraje doświadczają konwergencji?</vt:lpstr>
      <vt:lpstr>Różnorodność i rozwój</vt:lpstr>
      <vt:lpstr>Który system uznamy za bardziej sprawiedliwy? </vt:lpstr>
      <vt:lpstr>Prezentacja programu PowerPoint</vt:lpstr>
      <vt:lpstr>Północna Korea i Południowa Korea nocą</vt:lpstr>
      <vt:lpstr>Rynek a bieda i bezrobocie</vt:lpstr>
      <vt:lpstr>Rynek a bieda</vt:lpstr>
      <vt:lpstr>Liczba ludzi żyjących w ubóstwie, 1820-2011</vt:lpstr>
      <vt:lpstr>Udział osób żyjących w ubóstwie</vt:lpstr>
      <vt:lpstr>Liczba osób żyjących w ubóstwie, różne regiony, 1981-2011</vt:lpstr>
      <vt:lpstr>Rozkłady dochodów w skali całego świata, 1820, 1950, 1980 i 2000</vt:lpstr>
      <vt:lpstr>Udział ubogich jako funkcja dochodu narodowego na osobę (liczonego w PPP) </vt:lpstr>
      <vt:lpstr>Średnia stopa wzrostu a ’otwartość gospodarki’</vt:lpstr>
      <vt:lpstr>Prezentacja programu PowerPoint</vt:lpstr>
      <vt:lpstr>Prezentacja programu PowerPoint</vt:lpstr>
      <vt:lpstr>PKB na osobę: Europa Zachodnia i Chiny   THE WORLD ECONOMY: A MILLENNIAL PERSPECTIVE by Angus Maddison</vt:lpstr>
      <vt:lpstr>Co odpowiedzieli koloniści?  (za Thomas E. Woods ,‘’Niepoprawna politycznie historia Stanów Zjednoczonych')</vt:lpstr>
      <vt:lpstr>Dziękuję!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Makroekonomia, wzrost gospodarczy</dc:title>
  <dc:creator>Kwasniccy</dc:creator>
  <cp:lastModifiedBy>Andrzej</cp:lastModifiedBy>
  <cp:revision>565</cp:revision>
  <cp:lastPrinted>1601-01-01T00:00:00Z</cp:lastPrinted>
  <dcterms:created xsi:type="dcterms:W3CDTF">2003-10-25T19:28:46Z</dcterms:created>
  <dcterms:modified xsi:type="dcterms:W3CDTF">2015-11-21T21:06:11Z</dcterms:modified>
</cp:coreProperties>
</file>