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60" r:id="rId3"/>
    <p:sldId id="361" r:id="rId4"/>
    <p:sldId id="362" r:id="rId5"/>
    <p:sldId id="363" r:id="rId6"/>
    <p:sldId id="417" r:id="rId7"/>
    <p:sldId id="389" r:id="rId8"/>
    <p:sldId id="380" r:id="rId9"/>
    <p:sldId id="381" r:id="rId10"/>
    <p:sldId id="423" r:id="rId11"/>
    <p:sldId id="364" r:id="rId12"/>
    <p:sldId id="365" r:id="rId13"/>
    <p:sldId id="368" r:id="rId14"/>
    <p:sldId id="372" r:id="rId15"/>
    <p:sldId id="373" r:id="rId16"/>
    <p:sldId id="376" r:id="rId17"/>
    <p:sldId id="374" r:id="rId18"/>
    <p:sldId id="377" r:id="rId19"/>
    <p:sldId id="378" r:id="rId20"/>
    <p:sldId id="379" r:id="rId21"/>
    <p:sldId id="316" r:id="rId22"/>
    <p:sldId id="383" r:id="rId23"/>
    <p:sldId id="317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391" r:id="rId39"/>
    <p:sldId id="392" r:id="rId40"/>
    <p:sldId id="390" r:id="rId41"/>
    <p:sldId id="393" r:id="rId42"/>
    <p:sldId id="394" r:id="rId43"/>
    <p:sldId id="395" r:id="rId44"/>
    <p:sldId id="398" r:id="rId45"/>
    <p:sldId id="396" r:id="rId46"/>
    <p:sldId id="397" r:id="rId47"/>
    <p:sldId id="400" r:id="rId48"/>
    <p:sldId id="399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24" r:id="rId57"/>
    <p:sldId id="408" r:id="rId58"/>
    <p:sldId id="426" r:id="rId59"/>
    <p:sldId id="427" r:id="rId60"/>
    <p:sldId id="428" r:id="rId61"/>
    <p:sldId id="409" r:id="rId62"/>
    <p:sldId id="410" r:id="rId63"/>
    <p:sldId id="411" r:id="rId64"/>
    <p:sldId id="413" r:id="rId65"/>
    <p:sldId id="412" r:id="rId66"/>
    <p:sldId id="414" r:id="rId67"/>
    <p:sldId id="415" r:id="rId68"/>
    <p:sldId id="416" r:id="rId69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66" d="100"/>
          <a:sy n="66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jtek\AppData\Local\Temp\ROLN_3399_XTAB_201712041605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jtek\Desktop\ekspertyza\przeciena%20powierzchnia%20rysune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jtek\Desktop\ekspertyza\wielko&#347;&#263;%20ekonomiczna%20rysune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jtek\Desktop\ekspertyza\Pog&#322;woei%20ty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jtek\AppData\Local\Temp\ROLN_2600_XTAB_201712071359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jtek\AppData\Local\Temp\ROLN_2309_XTAB_20171207160646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Arkusz1!$G$18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995632064273559E-2"/>
                  <c:y val="-4.409205601087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Arkusz1!$H$17:$I$17</c:f>
              <c:strCache>
                <c:ptCount val="2"/>
                <c:pt idx="0">
                  <c:v>2016*/1996</c:v>
                </c:pt>
                <c:pt idx="1">
                  <c:v>2016*/2010*</c:v>
                </c:pt>
              </c:strCache>
            </c:strRef>
          </c:cat>
          <c:val>
            <c:numRef>
              <c:f>Arkusz1!$H$18:$I$18</c:f>
              <c:numCache>
                <c:formatCode>General</c:formatCode>
                <c:ptCount val="2"/>
                <c:pt idx="0">
                  <c:v>-0.22185595357950919</c:v>
                </c:pt>
                <c:pt idx="1">
                  <c:v>-4.1501644842933637E-2</c:v>
                </c:pt>
              </c:numCache>
            </c:numRef>
          </c:val>
        </c:ser>
        <c:ser>
          <c:idx val="1"/>
          <c:order val="1"/>
          <c:tx>
            <c:strRef>
              <c:f>Arkusz1!$G$19</c:f>
              <c:strCache>
                <c:ptCount val="1"/>
                <c:pt idx="0">
                  <c:v>Województwo małopolskie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Arkusz1!$H$17:$I$17</c:f>
              <c:strCache>
                <c:ptCount val="2"/>
                <c:pt idx="0">
                  <c:v>2016*/1996</c:v>
                </c:pt>
                <c:pt idx="1">
                  <c:v>2016*/2010*</c:v>
                </c:pt>
              </c:strCache>
            </c:strRef>
          </c:cat>
          <c:val>
            <c:numRef>
              <c:f>Arkusz1!$H$19:$I$19</c:f>
              <c:numCache>
                <c:formatCode>General</c:formatCode>
                <c:ptCount val="2"/>
                <c:pt idx="0">
                  <c:v>-0.38266288951841376</c:v>
                </c:pt>
                <c:pt idx="1">
                  <c:v>-8.4369747899159742E-2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443552"/>
        <c:axId val="387442376"/>
      </c:barChart>
      <c:catAx>
        <c:axId val="3874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2376"/>
        <c:crosses val="autoZero"/>
        <c:auto val="1"/>
        <c:lblAlgn val="ctr"/>
        <c:lblOffset val="100"/>
        <c:noMultiLvlLbl val="0"/>
      </c:catAx>
      <c:valAx>
        <c:axId val="38744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Arkusz4!$F$8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Arkusz4!$G$7:$I$7</c:f>
              <c:strCache>
                <c:ptCount val="3"/>
                <c:pt idx="0">
                  <c:v>2010*</c:v>
                </c:pt>
                <c:pt idx="1">
                  <c:v>2013*</c:v>
                </c:pt>
                <c:pt idx="2">
                  <c:v>2015*</c:v>
                </c:pt>
              </c:strCache>
            </c:strRef>
          </c:cat>
          <c:val>
            <c:numRef>
              <c:f>Arkusz4!$G$8:$I$8</c:f>
              <c:numCache>
                <c:formatCode>General</c:formatCode>
                <c:ptCount val="3"/>
                <c:pt idx="0">
                  <c:v>15.7</c:v>
                </c:pt>
                <c:pt idx="1">
                  <c:v>15.9</c:v>
                </c:pt>
                <c:pt idx="2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Arkusz4!$F$9</c:f>
              <c:strCache>
                <c:ptCount val="1"/>
                <c:pt idx="0">
                  <c:v>Województwo małopolskie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Arkusz4!$G$7:$I$7</c:f>
              <c:strCache>
                <c:ptCount val="3"/>
                <c:pt idx="0">
                  <c:v>2010*</c:v>
                </c:pt>
                <c:pt idx="1">
                  <c:v>2013*</c:v>
                </c:pt>
                <c:pt idx="2">
                  <c:v>2015*</c:v>
                </c:pt>
              </c:strCache>
            </c:strRef>
          </c:cat>
          <c:val>
            <c:numRef>
              <c:f>Arkusz4!$G$9:$I$9</c:f>
              <c:numCache>
                <c:formatCode>General</c:formatCode>
                <c:ptCount val="3"/>
                <c:pt idx="0">
                  <c:v>45.5</c:v>
                </c:pt>
                <c:pt idx="1">
                  <c:v>48.5</c:v>
                </c:pt>
                <c:pt idx="2">
                  <c:v>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036864"/>
        <c:axId val="389038824"/>
      </c:barChart>
      <c:catAx>
        <c:axId val="38903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038824"/>
        <c:crosses val="autoZero"/>
        <c:auto val="1"/>
        <c:lblAlgn val="ctr"/>
        <c:lblOffset val="100"/>
        <c:noMultiLvlLbl val="0"/>
      </c:catAx>
      <c:valAx>
        <c:axId val="38903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03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Arkusz2!$D$13</c:f>
              <c:strCache>
                <c:ptCount val="1"/>
                <c:pt idx="0">
                  <c:v>poniżej 1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39122637167299E-3"/>
                  <c:y val="2.755770192200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39122637167299E-3"/>
                  <c:y val="2.755770192200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5941509144486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3594150914448653E-3"/>
                  <c:y val="8.2673105766026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94150914448653E-3"/>
                  <c:y val="1.653462115320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039122637167299E-3"/>
                  <c:y val="1.653462115320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Arkusz2!$E$11:$J$12</c:f>
              <c:multiLvlStrCache>
                <c:ptCount val="6"/>
                <c:lvl>
                  <c:pt idx="0">
                    <c:v>2002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2002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Arkusz2!$E$13:$J$13</c:f>
              <c:numCache>
                <c:formatCode>0.00</c:formatCode>
                <c:ptCount val="6"/>
                <c:pt idx="0" formatCode="General">
                  <c:v>8.5000000000000006E-2</c:v>
                </c:pt>
                <c:pt idx="1">
                  <c:v>1.0000000000000002E-2</c:v>
                </c:pt>
                <c:pt idx="2" formatCode="General">
                  <c:v>4.000000000000001E-3</c:v>
                </c:pt>
                <c:pt idx="3" formatCode="General">
                  <c:v>2.3E-2</c:v>
                </c:pt>
                <c:pt idx="4" formatCode="General">
                  <c:v>2.0000000000000005E-3</c:v>
                </c:pt>
                <c:pt idx="5" formatCode="General">
                  <c:v>1.0000000000000002E-3</c:v>
                </c:pt>
              </c:numCache>
            </c:numRef>
          </c:val>
        </c:ser>
        <c:ser>
          <c:idx val="1"/>
          <c:order val="1"/>
          <c:tx>
            <c:strRef>
              <c:f>Arkusz2!$D$14</c:f>
              <c:strCache>
                <c:ptCount val="1"/>
                <c:pt idx="0">
                  <c:v>1-5 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Arkusz2!$E$11:$J$12</c:f>
              <c:multiLvlStrCache>
                <c:ptCount val="6"/>
                <c:lvl>
                  <c:pt idx="0">
                    <c:v>2002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2002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Arkusz2!$E$14:$J$14</c:f>
              <c:numCache>
                <c:formatCode>General</c:formatCode>
                <c:ptCount val="6"/>
                <c:pt idx="0">
                  <c:v>0.54799999999999993</c:v>
                </c:pt>
                <c:pt idx="1">
                  <c:v>0.4840000000000001</c:v>
                </c:pt>
                <c:pt idx="2">
                  <c:v>0.47500000000000003</c:v>
                </c:pt>
                <c:pt idx="3">
                  <c:v>0.16400000000000001</c:v>
                </c:pt>
                <c:pt idx="4">
                  <c:v>0.129</c:v>
                </c:pt>
                <c:pt idx="5">
                  <c:v>0.128</c:v>
                </c:pt>
              </c:numCache>
            </c:numRef>
          </c:val>
        </c:ser>
        <c:ser>
          <c:idx val="2"/>
          <c:order val="2"/>
          <c:tx>
            <c:strRef>
              <c:f>Arkusz2!$D$15</c:f>
              <c:strCache>
                <c:ptCount val="1"/>
                <c:pt idx="0">
                  <c:v>5-10 ha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Arkusz2!$E$11:$J$12</c:f>
              <c:multiLvlStrCache>
                <c:ptCount val="6"/>
                <c:lvl>
                  <c:pt idx="0">
                    <c:v>2002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2002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Arkusz2!$E$15:$J$15</c:f>
              <c:numCache>
                <c:formatCode>General</c:formatCode>
                <c:ptCount val="6"/>
                <c:pt idx="0">
                  <c:v>0.21800000000000003</c:v>
                </c:pt>
                <c:pt idx="1">
                  <c:v>0.21500000000000002</c:v>
                </c:pt>
                <c:pt idx="2">
                  <c:v>0.224</c:v>
                </c:pt>
                <c:pt idx="3">
                  <c:v>0.17900000000000002</c:v>
                </c:pt>
                <c:pt idx="4">
                  <c:v>0.15200000000000002</c:v>
                </c:pt>
                <c:pt idx="5">
                  <c:v>0.15400000000000003</c:v>
                </c:pt>
              </c:numCache>
            </c:numRef>
          </c:val>
        </c:ser>
        <c:ser>
          <c:idx val="3"/>
          <c:order val="3"/>
          <c:tx>
            <c:strRef>
              <c:f>Arkusz2!$D$16</c:f>
              <c:strCache>
                <c:ptCount val="1"/>
                <c:pt idx="0">
                  <c:v>powyżej 10 ha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Arkusz2!$E$11:$J$12</c:f>
              <c:multiLvlStrCache>
                <c:ptCount val="6"/>
                <c:lvl>
                  <c:pt idx="0">
                    <c:v>2002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2002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Arkusz2!$E$16:$J$16</c:f>
              <c:numCache>
                <c:formatCode>General</c:formatCode>
                <c:ptCount val="6"/>
                <c:pt idx="0">
                  <c:v>0.14900000000000002</c:v>
                </c:pt>
                <c:pt idx="1">
                  <c:v>0.29100000000000009</c:v>
                </c:pt>
                <c:pt idx="2">
                  <c:v>0.2970000000000001</c:v>
                </c:pt>
                <c:pt idx="3">
                  <c:v>0.63400000000000012</c:v>
                </c:pt>
                <c:pt idx="4">
                  <c:v>0.71700000000000019</c:v>
                </c:pt>
                <c:pt idx="5">
                  <c:v>0.71700000000000019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441592"/>
        <c:axId val="387448648"/>
      </c:barChart>
      <c:catAx>
        <c:axId val="38744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8648"/>
        <c:crosses val="autoZero"/>
        <c:auto val="1"/>
        <c:lblAlgn val="ctr"/>
        <c:lblOffset val="100"/>
        <c:noMultiLvlLbl val="0"/>
      </c:catAx>
      <c:valAx>
        <c:axId val="387448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[ROLN_3399_XTAB_20171204160503.xlsx]TABLICA!$C$21</c:f>
              <c:strCache>
                <c:ptCount val="1"/>
                <c:pt idx="0">
                  <c:v>Gospodarstwa 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[ROLN_3399_XTAB_20171204160503.xlsx]TABLICA!$D$20:$J$20</c:f>
              <c:strCache>
                <c:ptCount val="7"/>
                <c:pt idx="0">
                  <c:v>1996</c:v>
                </c:pt>
                <c:pt idx="1">
                  <c:v>2002</c:v>
                </c:pt>
                <c:pt idx="2">
                  <c:v>2010</c:v>
                </c:pt>
                <c:pt idx="3">
                  <c:v>2010*</c:v>
                </c:pt>
                <c:pt idx="4">
                  <c:v>2012*</c:v>
                </c:pt>
                <c:pt idx="5">
                  <c:v>2013*</c:v>
                </c:pt>
                <c:pt idx="6">
                  <c:v>2016*</c:v>
                </c:pt>
              </c:strCache>
            </c:strRef>
          </c:cat>
          <c:val>
            <c:numRef>
              <c:f>[ROLN_3399_XTAB_20171204160503.xlsx]TABLICA!$D$21:$J$21</c:f>
              <c:numCache>
                <c:formatCode>General</c:formatCode>
                <c:ptCount val="7"/>
                <c:pt idx="0">
                  <c:v>358.53899999999993</c:v>
                </c:pt>
                <c:pt idx="1">
                  <c:v>376.38400000000001</c:v>
                </c:pt>
                <c:pt idx="2">
                  <c:v>286.45</c:v>
                </c:pt>
                <c:pt idx="3" formatCode="#,##0">
                  <c:v>153.77099999999999</c:v>
                </c:pt>
                <c:pt idx="4" formatCode="#,##0">
                  <c:v>152.17599999999999</c:v>
                </c:pt>
                <c:pt idx="5" formatCode="#,##0">
                  <c:v>142.874</c:v>
                </c:pt>
                <c:pt idx="6" formatCode="#,##0">
                  <c:v>139.923</c:v>
                </c:pt>
              </c:numCache>
            </c:numRef>
          </c:val>
        </c:ser>
        <c:ser>
          <c:idx val="1"/>
          <c:order val="1"/>
          <c:tx>
            <c:strRef>
              <c:f>[ROLN_3399_XTAB_20171204160503.xlsx]TABLICA!$C$22</c:f>
              <c:strCache>
                <c:ptCount val="1"/>
                <c:pt idx="0">
                  <c:v>Gospodarstwa poniżej 1 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9444444444444396E-2"/>
                  <c:y val="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[ROLN_3399_XTAB_20171204160503.xlsx]TABLICA!$D$20:$J$20</c:f>
              <c:strCache>
                <c:ptCount val="7"/>
                <c:pt idx="0">
                  <c:v>1996</c:v>
                </c:pt>
                <c:pt idx="1">
                  <c:v>2002</c:v>
                </c:pt>
                <c:pt idx="2">
                  <c:v>2010</c:v>
                </c:pt>
                <c:pt idx="3">
                  <c:v>2010*</c:v>
                </c:pt>
                <c:pt idx="4">
                  <c:v>2012*</c:v>
                </c:pt>
                <c:pt idx="5">
                  <c:v>2013*</c:v>
                </c:pt>
                <c:pt idx="6">
                  <c:v>2016*</c:v>
                </c:pt>
              </c:strCache>
            </c:strRef>
          </c:cat>
          <c:val>
            <c:numRef>
              <c:f>[ROLN_3399_XTAB_20171204160503.xlsx]TABLICA!$D$22:$J$22</c:f>
              <c:numCache>
                <c:formatCode>General</c:formatCode>
                <c:ptCount val="7"/>
                <c:pt idx="0" formatCode="#,##0">
                  <c:v>136.005</c:v>
                </c:pt>
                <c:pt idx="1">
                  <c:v>159.084</c:v>
                </c:pt>
                <c:pt idx="2">
                  <c:v>123.96100000000001</c:v>
                </c:pt>
                <c:pt idx="3">
                  <c:v>3.1</c:v>
                </c:pt>
                <c:pt idx="4">
                  <c:v>3.06</c:v>
                </c:pt>
                <c:pt idx="5">
                  <c:v>6</c:v>
                </c:pt>
                <c:pt idx="6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441200"/>
        <c:axId val="387443944"/>
      </c:barChart>
      <c:catAx>
        <c:axId val="3874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7443944"/>
        <c:crosses val="autoZero"/>
        <c:auto val="1"/>
        <c:lblAlgn val="ctr"/>
        <c:lblOffset val="100"/>
        <c:noMultiLvlLbl val="0"/>
      </c:catAx>
      <c:valAx>
        <c:axId val="38744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744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334711957319787E-2"/>
          <c:y val="3.1804298611629679E-2"/>
          <c:w val="0.94566528804268024"/>
          <c:h val="0.74911712906216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Arkusz3!$D$17</c:f>
              <c:strCache>
                <c:ptCount val="1"/>
                <c:pt idx="0">
                  <c:v>poniżej 1 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Arkusz3!$E$15:$J$16</c:f>
              <c:multiLvlStrCache>
                <c:ptCount val="6"/>
                <c:lvl>
                  <c:pt idx="0">
                    <c:v>1996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1996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Arkusz3!$E$17:$J$17</c:f>
              <c:numCache>
                <c:formatCode>General</c:formatCode>
                <c:ptCount val="6"/>
                <c:pt idx="0">
                  <c:v>0.37900000000000006</c:v>
                </c:pt>
                <c:pt idx="1">
                  <c:v>4.200000000000001E-2</c:v>
                </c:pt>
                <c:pt idx="2">
                  <c:v>2.1000000000000005E-2</c:v>
                </c:pt>
                <c:pt idx="3">
                  <c:v>0.33400000000000007</c:v>
                </c:pt>
                <c:pt idx="4">
                  <c:v>2.4E-2</c:v>
                </c:pt>
                <c:pt idx="5">
                  <c:v>1.9000000000000003E-2</c:v>
                </c:pt>
              </c:numCache>
            </c:numRef>
          </c:val>
        </c:ser>
        <c:ser>
          <c:idx val="1"/>
          <c:order val="1"/>
          <c:tx>
            <c:strRef>
              <c:f>Arkusz3!$D$18</c:f>
              <c:strCache>
                <c:ptCount val="1"/>
                <c:pt idx="0">
                  <c:v>1-2 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Arkusz3!$E$15:$J$16</c:f>
              <c:multiLvlStrCache>
                <c:ptCount val="6"/>
                <c:lvl>
                  <c:pt idx="0">
                    <c:v>1996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1996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Arkusz3!$E$18:$J$18</c:f>
              <c:numCache>
                <c:formatCode>General</c:formatCode>
                <c:ptCount val="6"/>
                <c:pt idx="0">
                  <c:v>0.23300000000000001</c:v>
                </c:pt>
                <c:pt idx="1">
                  <c:v>0.32800000000000007</c:v>
                </c:pt>
                <c:pt idx="2">
                  <c:v>0.36900000000000011</c:v>
                </c:pt>
                <c:pt idx="3">
                  <c:v>0.15100000000000002</c:v>
                </c:pt>
                <c:pt idx="4">
                  <c:v>0.19400000000000001</c:v>
                </c:pt>
                <c:pt idx="5">
                  <c:v>0.19500000000000001</c:v>
                </c:pt>
              </c:numCache>
            </c:numRef>
          </c:val>
        </c:ser>
        <c:ser>
          <c:idx val="2"/>
          <c:order val="2"/>
          <c:tx>
            <c:strRef>
              <c:f>Arkusz3!$D$19</c:f>
              <c:strCache>
                <c:ptCount val="1"/>
                <c:pt idx="0">
                  <c:v>2-5 ha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Arkusz3!$E$15:$J$16</c:f>
              <c:multiLvlStrCache>
                <c:ptCount val="6"/>
                <c:lvl>
                  <c:pt idx="0">
                    <c:v>1996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1996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Arkusz3!$E$19:$J$19</c:f>
              <c:numCache>
                <c:formatCode>General</c:formatCode>
                <c:ptCount val="6"/>
                <c:pt idx="0">
                  <c:v>0.29500000000000004</c:v>
                </c:pt>
                <c:pt idx="1">
                  <c:v>0.45600000000000002</c:v>
                </c:pt>
                <c:pt idx="2">
                  <c:v>0.4290000000000001</c:v>
                </c:pt>
                <c:pt idx="3">
                  <c:v>0.21800000000000003</c:v>
                </c:pt>
                <c:pt idx="4">
                  <c:v>0.31800000000000006</c:v>
                </c:pt>
                <c:pt idx="5">
                  <c:v>0.31600000000000006</c:v>
                </c:pt>
              </c:numCache>
            </c:numRef>
          </c:val>
        </c:ser>
        <c:ser>
          <c:idx val="3"/>
          <c:order val="3"/>
          <c:tx>
            <c:strRef>
              <c:f>Arkusz3!$D$20</c:f>
              <c:strCache>
                <c:ptCount val="1"/>
                <c:pt idx="0">
                  <c:v>5-10 ha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Arkusz3!$E$15:$J$16</c:f>
              <c:multiLvlStrCache>
                <c:ptCount val="6"/>
                <c:lvl>
                  <c:pt idx="0">
                    <c:v>1996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1996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Arkusz3!$E$20:$J$20</c:f>
              <c:numCache>
                <c:formatCode>General</c:formatCode>
                <c:ptCount val="6"/>
                <c:pt idx="0">
                  <c:v>8.2000000000000017E-2</c:v>
                </c:pt>
                <c:pt idx="1">
                  <c:v>0.126</c:v>
                </c:pt>
                <c:pt idx="2">
                  <c:v>0.13400000000000001</c:v>
                </c:pt>
                <c:pt idx="3">
                  <c:v>0.17</c:v>
                </c:pt>
                <c:pt idx="4">
                  <c:v>0.221</c:v>
                </c:pt>
                <c:pt idx="5">
                  <c:v>0.223</c:v>
                </c:pt>
              </c:numCache>
            </c:numRef>
          </c:val>
        </c:ser>
        <c:ser>
          <c:idx val="4"/>
          <c:order val="4"/>
          <c:tx>
            <c:strRef>
              <c:f>Arkusz3!$D$21</c:f>
              <c:strCache>
                <c:ptCount val="1"/>
                <c:pt idx="0">
                  <c:v>powyżej 10 ha 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080221232440901E-3"/>
                  <c:y val="-3.758689835919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620331848661366E-3"/>
                  <c:y val="-4.33694981067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240663697322715E-3"/>
                  <c:y val="-3.7586898359198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Arkusz3!$E$15:$J$16</c:f>
              <c:multiLvlStrCache>
                <c:ptCount val="6"/>
                <c:lvl>
                  <c:pt idx="0">
                    <c:v>1996</c:v>
                  </c:pt>
                  <c:pt idx="1">
                    <c:v>2013*</c:v>
                  </c:pt>
                  <c:pt idx="2">
                    <c:v>2016*</c:v>
                  </c:pt>
                  <c:pt idx="3">
                    <c:v>1996</c:v>
                  </c:pt>
                  <c:pt idx="4">
                    <c:v>2013*</c:v>
                  </c:pt>
                  <c:pt idx="5">
                    <c:v>2016*</c:v>
                  </c:pt>
                </c:lvl>
                <c:lvl>
                  <c:pt idx="0">
                    <c:v>Województwo małopolskie</c:v>
                  </c:pt>
                  <c:pt idx="3">
                    <c:v>Polska</c:v>
                  </c:pt>
                </c:lvl>
              </c:multiLvlStrCache>
            </c:multiLvlStrRef>
          </c:cat>
          <c:val>
            <c:numRef>
              <c:f>Arkusz3!$E$21:$J$21</c:f>
              <c:numCache>
                <c:formatCode>General</c:formatCode>
                <c:ptCount val="6"/>
                <c:pt idx="0">
                  <c:v>1.1000000000000003E-2</c:v>
                </c:pt>
                <c:pt idx="1">
                  <c:v>4.8000000000000001E-2</c:v>
                </c:pt>
                <c:pt idx="2">
                  <c:v>4.7000000000000007E-2</c:v>
                </c:pt>
                <c:pt idx="3">
                  <c:v>0.127</c:v>
                </c:pt>
                <c:pt idx="4">
                  <c:v>0.24300000000000002</c:v>
                </c:pt>
                <c:pt idx="5">
                  <c:v>0.24700000000000003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446688"/>
        <c:axId val="387447472"/>
        <c:axId val="0"/>
      </c:bar3DChart>
      <c:catAx>
        <c:axId val="3874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7472"/>
        <c:crosses val="autoZero"/>
        <c:auto val="1"/>
        <c:lblAlgn val="ctr"/>
        <c:lblOffset val="100"/>
        <c:noMultiLvlLbl val="0"/>
      </c:catAx>
      <c:valAx>
        <c:axId val="38744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TABLICA!$E$14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TABLICA!$F$13:$I$13</c:f>
              <c:numCache>
                <c:formatCode>General</c:formatCode>
                <c:ptCount val="4"/>
                <c:pt idx="0">
                  <c:v>2002</c:v>
                </c:pt>
                <c:pt idx="1">
                  <c:v>2010</c:v>
                </c:pt>
                <c:pt idx="2">
                  <c:v>2013</c:v>
                </c:pt>
                <c:pt idx="3">
                  <c:v>2016</c:v>
                </c:pt>
              </c:numCache>
            </c:numRef>
          </c:cat>
          <c:val>
            <c:numRef>
              <c:f>TABLICA!$F$14:$I$14</c:f>
              <c:numCache>
                <c:formatCode>#\ ##0.0</c:formatCode>
                <c:ptCount val="4"/>
                <c:pt idx="0" formatCode="General">
                  <c:v>8.4363911650540491</c:v>
                </c:pt>
                <c:pt idx="1">
                  <c:v>8.9</c:v>
                </c:pt>
                <c:pt idx="2">
                  <c:v>9.5</c:v>
                </c:pt>
                <c:pt idx="3" formatCode="General">
                  <c:v>10.350000000000001</c:v>
                </c:pt>
              </c:numCache>
            </c:numRef>
          </c:val>
        </c:ser>
        <c:ser>
          <c:idx val="1"/>
          <c:order val="1"/>
          <c:tx>
            <c:strRef>
              <c:f>TABLICA!$E$15</c:f>
              <c:strCache>
                <c:ptCount val="1"/>
                <c:pt idx="0">
                  <c:v>Województwo małopolskie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TABLICA!$F$13:$I$13</c:f>
              <c:numCache>
                <c:formatCode>General</c:formatCode>
                <c:ptCount val="4"/>
                <c:pt idx="0">
                  <c:v>2002</c:v>
                </c:pt>
                <c:pt idx="1">
                  <c:v>2010</c:v>
                </c:pt>
                <c:pt idx="2">
                  <c:v>2013</c:v>
                </c:pt>
                <c:pt idx="3">
                  <c:v>2016</c:v>
                </c:pt>
              </c:numCache>
            </c:numRef>
          </c:cat>
          <c:val>
            <c:numRef>
              <c:f>TABLICA!$F$15:$I$15</c:f>
              <c:numCache>
                <c:formatCode>#\ ##0.0</c:formatCode>
                <c:ptCount val="4"/>
                <c:pt idx="0" formatCode="General">
                  <c:v>3.2970091580312078</c:v>
                </c:pt>
                <c:pt idx="1">
                  <c:v>3.9</c:v>
                </c:pt>
                <c:pt idx="2">
                  <c:v>3.9</c:v>
                </c:pt>
                <c:pt idx="3" formatCode="General">
                  <c:v>4.01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445120"/>
        <c:axId val="387445512"/>
      </c:barChart>
      <c:catAx>
        <c:axId val="3874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5512"/>
        <c:crosses val="autoZero"/>
        <c:auto val="1"/>
        <c:lblAlgn val="ctr"/>
        <c:lblOffset val="100"/>
        <c:noMultiLvlLbl val="0"/>
      </c:catAx>
      <c:valAx>
        <c:axId val="38744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744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77705147240635E-2"/>
          <c:y val="7.199648253281446E-2"/>
          <c:w val="0.88611981872556855"/>
          <c:h val="0.5704191524401934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TABLICA!$D$22</c:f>
              <c:strCache>
                <c:ptCount val="1"/>
                <c:pt idx="0">
                  <c:v>2 - 4 tys. euro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TABLICA!$E$20:$H$21</c:f>
              <c:multiLvlStrCache>
                <c:ptCount val="4"/>
                <c:lvl>
                  <c:pt idx="0">
                    <c:v>2010</c:v>
                  </c:pt>
                  <c:pt idx="1">
                    <c:v>2013</c:v>
                  </c:pt>
                  <c:pt idx="2">
                    <c:v>2010</c:v>
                  </c:pt>
                  <c:pt idx="3">
                    <c:v>2013</c:v>
                  </c:pt>
                </c:lvl>
                <c:lvl>
                  <c:pt idx="0">
                    <c:v>Polska</c:v>
                  </c:pt>
                  <c:pt idx="2">
                    <c:v>Województwo małopolskie</c:v>
                  </c:pt>
                </c:lvl>
              </c:multiLvlStrCache>
            </c:multiLvlStrRef>
          </c:cat>
          <c:val>
            <c:numRef>
              <c:f>TABLICA!$E$22:$H$22</c:f>
              <c:numCache>
                <c:formatCode>General</c:formatCode>
                <c:ptCount val="4"/>
                <c:pt idx="0">
                  <c:v>0.2917756149408714</c:v>
                </c:pt>
                <c:pt idx="1">
                  <c:v>0.27626343879083276</c:v>
                </c:pt>
                <c:pt idx="2">
                  <c:v>0.48177141083070918</c:v>
                </c:pt>
                <c:pt idx="3">
                  <c:v>0.42905261705772135</c:v>
                </c:pt>
              </c:numCache>
            </c:numRef>
          </c:val>
        </c:ser>
        <c:ser>
          <c:idx val="1"/>
          <c:order val="1"/>
          <c:tx>
            <c:strRef>
              <c:f>TABLICA!$D$23</c:f>
              <c:strCache>
                <c:ptCount val="1"/>
                <c:pt idx="0">
                  <c:v>4 - 8 tys. euro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TABLICA!$E$20:$H$21</c:f>
              <c:multiLvlStrCache>
                <c:ptCount val="4"/>
                <c:lvl>
                  <c:pt idx="0">
                    <c:v>2010</c:v>
                  </c:pt>
                  <c:pt idx="1">
                    <c:v>2013</c:v>
                  </c:pt>
                  <c:pt idx="2">
                    <c:v>2010</c:v>
                  </c:pt>
                  <c:pt idx="3">
                    <c:v>2013</c:v>
                  </c:pt>
                </c:lvl>
                <c:lvl>
                  <c:pt idx="0">
                    <c:v>Polska</c:v>
                  </c:pt>
                  <c:pt idx="2">
                    <c:v>Województwo małopolskie</c:v>
                  </c:pt>
                </c:lvl>
              </c:multiLvlStrCache>
            </c:multiLvlStrRef>
          </c:cat>
          <c:val>
            <c:numRef>
              <c:f>TABLICA!$E$23:$H$23</c:f>
              <c:numCache>
                <c:formatCode>General</c:formatCode>
                <c:ptCount val="4"/>
                <c:pt idx="0">
                  <c:v>0.26680568321780246</c:v>
                </c:pt>
                <c:pt idx="1">
                  <c:v>0.25541132712353115</c:v>
                </c:pt>
                <c:pt idx="2">
                  <c:v>0.30983057612986226</c:v>
                </c:pt>
                <c:pt idx="3">
                  <c:v>0.32269189649028018</c:v>
                </c:pt>
              </c:numCache>
            </c:numRef>
          </c:val>
        </c:ser>
        <c:ser>
          <c:idx val="2"/>
          <c:order val="2"/>
          <c:tx>
            <c:strRef>
              <c:f>TABLICA!$D$24</c:f>
              <c:strCache>
                <c:ptCount val="1"/>
                <c:pt idx="0">
                  <c:v>8 - 15 tys. euro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TABLICA!$E$20:$H$21</c:f>
              <c:multiLvlStrCache>
                <c:ptCount val="4"/>
                <c:lvl>
                  <c:pt idx="0">
                    <c:v>2010</c:v>
                  </c:pt>
                  <c:pt idx="1">
                    <c:v>2013</c:v>
                  </c:pt>
                  <c:pt idx="2">
                    <c:v>2010</c:v>
                  </c:pt>
                  <c:pt idx="3">
                    <c:v>2013</c:v>
                  </c:pt>
                </c:lvl>
                <c:lvl>
                  <c:pt idx="0">
                    <c:v>Polska</c:v>
                  </c:pt>
                  <c:pt idx="2">
                    <c:v>Województwo małopolskie</c:v>
                  </c:pt>
                </c:lvl>
              </c:multiLvlStrCache>
            </c:multiLvlStrRef>
          </c:cat>
          <c:val>
            <c:numRef>
              <c:f>TABLICA!$E$24:$H$24</c:f>
              <c:numCache>
                <c:formatCode>General</c:formatCode>
                <c:ptCount val="4"/>
                <c:pt idx="0">
                  <c:v>0.18881527613143048</c:v>
                </c:pt>
                <c:pt idx="1">
                  <c:v>0.17891460661237724</c:v>
                </c:pt>
                <c:pt idx="2">
                  <c:v>0.1280658180689227</c:v>
                </c:pt>
                <c:pt idx="3">
                  <c:v>0.13749180912090314</c:v>
                </c:pt>
              </c:numCache>
            </c:numRef>
          </c:val>
        </c:ser>
        <c:ser>
          <c:idx val="3"/>
          <c:order val="3"/>
          <c:tx>
            <c:strRef>
              <c:f>TABLICA!$D$25</c:f>
              <c:strCache>
                <c:ptCount val="1"/>
                <c:pt idx="0">
                  <c:v>15 - 50 tys. euro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TABLICA!$E$20:$H$21</c:f>
              <c:multiLvlStrCache>
                <c:ptCount val="4"/>
                <c:lvl>
                  <c:pt idx="0">
                    <c:v>2010</c:v>
                  </c:pt>
                  <c:pt idx="1">
                    <c:v>2013</c:v>
                  </c:pt>
                  <c:pt idx="2">
                    <c:v>2010</c:v>
                  </c:pt>
                  <c:pt idx="3">
                    <c:v>2013</c:v>
                  </c:pt>
                </c:lvl>
                <c:lvl>
                  <c:pt idx="0">
                    <c:v>Polska</c:v>
                  </c:pt>
                  <c:pt idx="2">
                    <c:v>Województwo małopolskie</c:v>
                  </c:pt>
                </c:lvl>
              </c:multiLvlStrCache>
            </c:multiLvlStrRef>
          </c:cat>
          <c:val>
            <c:numRef>
              <c:f>TABLICA!$E$25:$H$25</c:f>
              <c:numCache>
                <c:formatCode>General</c:formatCode>
                <c:ptCount val="4"/>
                <c:pt idx="0">
                  <c:v>0.2004018105587636</c:v>
                </c:pt>
                <c:pt idx="1">
                  <c:v>0.2157066613916804</c:v>
                </c:pt>
                <c:pt idx="2">
                  <c:v>6.7115359027808574E-2</c:v>
                </c:pt>
                <c:pt idx="3">
                  <c:v>8.9932978491038901E-2</c:v>
                </c:pt>
              </c:numCache>
            </c:numRef>
          </c:val>
        </c:ser>
        <c:ser>
          <c:idx val="4"/>
          <c:order val="4"/>
          <c:tx>
            <c:strRef>
              <c:f>TABLICA!$D$26</c:f>
              <c:strCache>
                <c:ptCount val="1"/>
                <c:pt idx="0">
                  <c:v>powyżej 50 tys. euro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7216581178688545E-3"/>
                  <c:y val="-4.163948094048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023909055717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TABLICA!$E$20:$H$21</c:f>
              <c:multiLvlStrCache>
                <c:ptCount val="4"/>
                <c:lvl>
                  <c:pt idx="0">
                    <c:v>2010</c:v>
                  </c:pt>
                  <c:pt idx="1">
                    <c:v>2013</c:v>
                  </c:pt>
                  <c:pt idx="2">
                    <c:v>2010</c:v>
                  </c:pt>
                  <c:pt idx="3">
                    <c:v>2013</c:v>
                  </c:pt>
                </c:lvl>
                <c:lvl>
                  <c:pt idx="0">
                    <c:v>Polska</c:v>
                  </c:pt>
                  <c:pt idx="2">
                    <c:v>Województwo małopolskie</c:v>
                  </c:pt>
                </c:lvl>
              </c:multiLvlStrCache>
            </c:multiLvlStrRef>
          </c:cat>
          <c:val>
            <c:numRef>
              <c:f>TABLICA!$E$26:$H$26</c:f>
              <c:numCache>
                <c:formatCode>General</c:formatCode>
                <c:ptCount val="4"/>
                <c:pt idx="0">
                  <c:v>5.220161515113228E-2</c:v>
                </c:pt>
                <c:pt idx="1">
                  <c:v>7.3703966081578462E-2</c:v>
                </c:pt>
                <c:pt idx="2">
                  <c:v>1.3216835942697479E-2</c:v>
                </c:pt>
                <c:pt idx="3">
                  <c:v>2.0830698840056564E-2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447080"/>
        <c:axId val="246947704"/>
      </c:barChart>
      <c:catAx>
        <c:axId val="38744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46947704"/>
        <c:crosses val="autoZero"/>
        <c:auto val="1"/>
        <c:lblAlgn val="ctr"/>
        <c:lblOffset val="100"/>
        <c:noMultiLvlLbl val="0"/>
      </c:catAx>
      <c:valAx>
        <c:axId val="24694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744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698907328615187E-3"/>
          <c:y val="0.87532780964015178"/>
          <c:w val="0.99147592209474233"/>
          <c:h val="0.10577547578430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TABLICA!$C$17</c:f>
              <c:strCache>
                <c:ptCount val="1"/>
                <c:pt idx="0">
                  <c:v>Bydlo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9831687966495351E-3"/>
                  <c:y val="-2.9394882050142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3.1613367856056993E-2"/>
                  <c:y val="-7.936618153538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TABLICA!$D$16:$U$16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TABLICA!$D$17:$U$17</c:f>
              <c:numCache>
                <c:formatCode>#,##0</c:formatCode>
                <c:ptCount val="18"/>
                <c:pt idx="0">
                  <c:v>380.81099999999992</c:v>
                </c:pt>
                <c:pt idx="1">
                  <c:v>353.35500000000002</c:v>
                </c:pt>
                <c:pt idx="2">
                  <c:v>312.10300000000001</c:v>
                </c:pt>
                <c:pt idx="3">
                  <c:v>282.40299999999996</c:v>
                </c:pt>
                <c:pt idx="4">
                  <c:v>273.91799999999995</c:v>
                </c:pt>
                <c:pt idx="5">
                  <c:v>258.13299999999992</c:v>
                </c:pt>
                <c:pt idx="6">
                  <c:v>265.70299999999992</c:v>
                </c:pt>
                <c:pt idx="7">
                  <c:v>220.755</c:v>
                </c:pt>
                <c:pt idx="8">
                  <c:v>244.136</c:v>
                </c:pt>
                <c:pt idx="9">
                  <c:v>214.953</c:v>
                </c:pt>
                <c:pt idx="10">
                  <c:v>187.52700000000002</c:v>
                </c:pt>
                <c:pt idx="11">
                  <c:v>186.315</c:v>
                </c:pt>
                <c:pt idx="12">
                  <c:v>167.26399999999998</c:v>
                </c:pt>
                <c:pt idx="13">
                  <c:v>178.82600000000002</c:v>
                </c:pt>
                <c:pt idx="14">
                  <c:v>167.56200000000001</c:v>
                </c:pt>
                <c:pt idx="15">
                  <c:v>166.40100000000001</c:v>
                </c:pt>
                <c:pt idx="16">
                  <c:v>169.69200000000001</c:v>
                </c:pt>
                <c:pt idx="17">
                  <c:v>178.14399999999998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TABLICA!$C$18</c:f>
              <c:strCache>
                <c:ptCount val="1"/>
                <c:pt idx="0">
                  <c:v>Owce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10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3.4941090788273496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TABLICA!$D$16:$U$16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TABLICA!$D$18:$U$18</c:f>
              <c:numCache>
                <c:formatCode>#,##0</c:formatCode>
                <c:ptCount val="18"/>
                <c:pt idx="0">
                  <c:v>60.937000000000005</c:v>
                </c:pt>
                <c:pt idx="1">
                  <c:v>49.07</c:v>
                </c:pt>
                <c:pt idx="2">
                  <c:v>56.21</c:v>
                </c:pt>
                <c:pt idx="3">
                  <c:v>80.349999999999994</c:v>
                </c:pt>
                <c:pt idx="4">
                  <c:v>79.117999999999995</c:v>
                </c:pt>
                <c:pt idx="5">
                  <c:v>80.818000000000012</c:v>
                </c:pt>
                <c:pt idx="6">
                  <c:v>91.846000000000004</c:v>
                </c:pt>
                <c:pt idx="7">
                  <c:v>87.815000000000012</c:v>
                </c:pt>
                <c:pt idx="8">
                  <c:v>92.85299999999998</c:v>
                </c:pt>
                <c:pt idx="9">
                  <c:v>85.97</c:v>
                </c:pt>
                <c:pt idx="10">
                  <c:v>60.553999999999995</c:v>
                </c:pt>
                <c:pt idx="11">
                  <c:v>54.56</c:v>
                </c:pt>
                <c:pt idx="12">
                  <c:v>54.400999999999996</c:v>
                </c:pt>
                <c:pt idx="13">
                  <c:v>59.220000000000006</c:v>
                </c:pt>
                <c:pt idx="14">
                  <c:v>63.528000000000006</c:v>
                </c:pt>
                <c:pt idx="15">
                  <c:v>57.718000000000011</c:v>
                </c:pt>
                <c:pt idx="16">
                  <c:v>62.949000000000005</c:v>
                </c:pt>
                <c:pt idx="17">
                  <c:v>78.471000000000004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TABLICA!$C$19</c:f>
              <c:strCache>
                <c:ptCount val="1"/>
                <c:pt idx="0">
                  <c:v>Konie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268813720489896E-2"/>
                  <c:y val="-7.054771692034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TABLICA!$D$16:$U$16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TABLICA!$D$19:$U$19</c:f>
              <c:numCache>
                <c:formatCode>#,##0</c:formatCode>
                <c:ptCount val="18"/>
                <c:pt idx="0">
                  <c:v>56.457999999999998</c:v>
                </c:pt>
                <c:pt idx="1">
                  <c:v>56.857999999999997</c:v>
                </c:pt>
                <c:pt idx="2">
                  <c:v>56.655000000000001</c:v>
                </c:pt>
                <c:pt idx="3">
                  <c:v>33.355999999999995</c:v>
                </c:pt>
                <c:pt idx="4">
                  <c:v>33.776000000000003</c:v>
                </c:pt>
                <c:pt idx="5">
                  <c:v>34.596000000000011</c:v>
                </c:pt>
                <c:pt idx="6">
                  <c:v>30.939</c:v>
                </c:pt>
                <c:pt idx="7">
                  <c:v>31.024999999999999</c:v>
                </c:pt>
                <c:pt idx="8">
                  <c:v>29.655000000000001</c:v>
                </c:pt>
                <c:pt idx="9">
                  <c:v>29.896999999999995</c:v>
                </c:pt>
                <c:pt idx="10">
                  <c:v>29.111999999999998</c:v>
                </c:pt>
                <c:pt idx="11">
                  <c:v>29.012</c:v>
                </c:pt>
                <c:pt idx="12">
                  <c:v>22.350999999999999</c:v>
                </c:pt>
                <c:pt idx="13">
                  <c:v>18.814000000000004</c:v>
                </c:pt>
                <c:pt idx="14">
                  <c:v>15.689</c:v>
                </c:pt>
                <c:pt idx="15">
                  <c:v>15.689</c:v>
                </c:pt>
                <c:pt idx="16">
                  <c:v>15.689</c:v>
                </c:pt>
                <c:pt idx="17">
                  <c:v>14.818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TABLICA!$C$20</c:f>
              <c:strCache>
                <c:ptCount val="1"/>
                <c:pt idx="0">
                  <c:v>Trzoda chlewna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268813720489896E-2"/>
                  <c:y val="-3.5273858460171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2.35159056401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TABLICA!$D$16:$U$16</c:f>
              <c:strCach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strCache>
            </c:strRef>
          </c:cat>
          <c:val>
            <c:numRef>
              <c:f>TABLICA!$D$20:$U$20</c:f>
              <c:numCache>
                <c:formatCode>#,##0</c:formatCode>
                <c:ptCount val="18"/>
                <c:pt idx="0">
                  <c:v>497.41799999999995</c:v>
                </c:pt>
                <c:pt idx="1">
                  <c:v>505.40499999999992</c:v>
                </c:pt>
                <c:pt idx="2">
                  <c:v>459.04599999999999</c:v>
                </c:pt>
                <c:pt idx="3">
                  <c:v>535.77300000000014</c:v>
                </c:pt>
                <c:pt idx="4">
                  <c:v>538.27100000000007</c:v>
                </c:pt>
                <c:pt idx="5">
                  <c:v>523.8309999999999</c:v>
                </c:pt>
                <c:pt idx="6">
                  <c:v>526.66</c:v>
                </c:pt>
                <c:pt idx="7">
                  <c:v>495.88200000000001</c:v>
                </c:pt>
                <c:pt idx="8">
                  <c:v>429.24900000000002</c:v>
                </c:pt>
                <c:pt idx="9">
                  <c:v>370.14299999999997</c:v>
                </c:pt>
                <c:pt idx="10">
                  <c:v>346.11</c:v>
                </c:pt>
                <c:pt idx="11">
                  <c:v>321.68299999999999</c:v>
                </c:pt>
                <c:pt idx="12">
                  <c:v>296.49299999999994</c:v>
                </c:pt>
                <c:pt idx="13">
                  <c:v>213.47299999999998</c:v>
                </c:pt>
                <c:pt idx="14">
                  <c:v>186.48800000000003</c:v>
                </c:pt>
                <c:pt idx="15">
                  <c:v>190.64699999999999</c:v>
                </c:pt>
                <c:pt idx="16">
                  <c:v>171.74099999999999</c:v>
                </c:pt>
                <c:pt idx="17">
                  <c:v>168.67299999999997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039608"/>
        <c:axId val="389037256"/>
      </c:lineChart>
      <c:catAx>
        <c:axId val="38903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9037256"/>
        <c:crosses val="autoZero"/>
        <c:auto val="1"/>
        <c:lblAlgn val="ctr"/>
        <c:lblOffset val="100"/>
        <c:noMultiLvlLbl val="0"/>
      </c:catAx>
      <c:valAx>
        <c:axId val="38903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903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87384039009298"/>
          <c:y val="0.90671360589564109"/>
          <c:w val="0.78151258632591458"/>
          <c:h val="7.5649464874273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4"/>
      </a:solidFill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[ROLN_2600_XTAB_20171207135922.xlsx]TABLICA!$B$11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[ROLN_2600_XTAB_20171207135922.xlsx]TABLICA!$C$10:$H$10</c:f>
              <c:strCache>
                <c:ptCount val="6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2010*</c:v>
                </c:pt>
                <c:pt idx="4">
                  <c:v>2013*</c:v>
                </c:pt>
                <c:pt idx="5">
                  <c:v>2016*</c:v>
                </c:pt>
              </c:strCache>
            </c:strRef>
          </c:cat>
          <c:val>
            <c:numRef>
              <c:f>[ROLN_2600_XTAB_20171207135922.xlsx]TABLICA!$C$11:$H$11</c:f>
              <c:numCache>
                <c:formatCode>#,##0.00</c:formatCode>
                <c:ptCount val="6"/>
                <c:pt idx="0">
                  <c:v>62.976000000000006</c:v>
                </c:pt>
                <c:pt idx="1">
                  <c:v>63.625000000000007</c:v>
                </c:pt>
                <c:pt idx="2">
                  <c:v>63.869</c:v>
                </c:pt>
                <c:pt idx="3">
                  <c:v>66.634999999999991</c:v>
                </c:pt>
                <c:pt idx="4">
                  <c:v>59.957999999999998</c:v>
                </c:pt>
                <c:pt idx="5">
                  <c:v>62.414999999999999</c:v>
                </c:pt>
              </c:numCache>
            </c:numRef>
          </c:val>
        </c:ser>
        <c:ser>
          <c:idx val="1"/>
          <c:order val="1"/>
          <c:tx>
            <c:strRef>
              <c:f>[ROLN_2600_XTAB_20171207135922.xlsx]TABLICA!$B$12</c:f>
              <c:strCache>
                <c:ptCount val="1"/>
                <c:pt idx="0">
                  <c:v>MAŁOPOLSKIE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89428875487761E-2"/>
                  <c:y val="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[ROLN_2600_XTAB_20171207135922.xlsx]TABLICA!$C$10:$H$10</c:f>
              <c:strCache>
                <c:ptCount val="6"/>
                <c:pt idx="0">
                  <c:v>2004</c:v>
                </c:pt>
                <c:pt idx="1">
                  <c:v>2007</c:v>
                </c:pt>
                <c:pt idx="2">
                  <c:v>2010</c:v>
                </c:pt>
                <c:pt idx="3">
                  <c:v>2010*</c:v>
                </c:pt>
                <c:pt idx="4">
                  <c:v>2013*</c:v>
                </c:pt>
                <c:pt idx="5">
                  <c:v>2016*</c:v>
                </c:pt>
              </c:strCache>
            </c:strRef>
          </c:cat>
          <c:val>
            <c:numRef>
              <c:f>[ROLN_2600_XTAB_20171207135922.xlsx]TABLICA!$C$12:$H$12</c:f>
              <c:numCache>
                <c:formatCode>#,##0.00</c:formatCode>
                <c:ptCount val="6"/>
                <c:pt idx="0">
                  <c:v>62.286000000000008</c:v>
                </c:pt>
                <c:pt idx="1">
                  <c:v>57.427</c:v>
                </c:pt>
                <c:pt idx="2">
                  <c:v>50.986999999999995</c:v>
                </c:pt>
                <c:pt idx="3">
                  <c:v>56.854999999999997</c:v>
                </c:pt>
                <c:pt idx="4">
                  <c:v>47.380999999999993</c:v>
                </c:pt>
                <c:pt idx="5">
                  <c:v>45.801000000000002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040000"/>
        <c:axId val="389034904"/>
      </c:barChart>
      <c:catAx>
        <c:axId val="3890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034904"/>
        <c:crosses val="autoZero"/>
        <c:auto val="1"/>
        <c:lblAlgn val="ctr"/>
        <c:lblOffset val="100"/>
        <c:noMultiLvlLbl val="0"/>
      </c:catAx>
      <c:valAx>
        <c:axId val="38903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0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4"/>
      </a:solidFill>
    </a:ln>
    <a:effectLst/>
  </c:spPr>
  <c:txPr>
    <a:bodyPr/>
    <a:lstStyle/>
    <a:p>
      <a:pPr>
        <a:defRPr sz="1600"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63045600636353E-2"/>
          <c:y val="3.8778497791433136E-2"/>
          <c:w val="0.8764694778259644"/>
          <c:h val="0.66779960272613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[ROLN_2309_XTAB_20171207160646.xlsx]TABLICA!$B$13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455026455026457E-2"/>
                  <c:y val="-3.3670033670033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636684303350969E-2"/>
                  <c:y val="-4.810004810004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1022927689594439E-2"/>
                  <c:y val="-4.810004810004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[ROLN_2309_XTAB_20171207160646.xlsx]TABLICA!$C$11:$N$12</c:f>
              <c:multiLvlStrCache>
                <c:ptCount val="12"/>
                <c:lvl>
                  <c:pt idx="0">
                    <c:v>2002</c:v>
                  </c:pt>
                  <c:pt idx="1">
                    <c:v>2005</c:v>
                  </c:pt>
                  <c:pt idx="2">
                    <c:v>2010</c:v>
                  </c:pt>
                  <c:pt idx="3">
                    <c:v>2010*</c:v>
                  </c:pt>
                  <c:pt idx="4">
                    <c:v>2013*</c:v>
                  </c:pt>
                  <c:pt idx="5">
                    <c:v>2015*</c:v>
                  </c:pt>
                  <c:pt idx="6">
                    <c:v>2002</c:v>
                  </c:pt>
                  <c:pt idx="7">
                    <c:v>2005</c:v>
                  </c:pt>
                  <c:pt idx="8">
                    <c:v>2010</c:v>
                  </c:pt>
                  <c:pt idx="9">
                    <c:v>2010*</c:v>
                  </c:pt>
                  <c:pt idx="10">
                    <c:v>2013*</c:v>
                  </c:pt>
                  <c:pt idx="11">
                    <c:v>2015*</c:v>
                  </c:pt>
                </c:lvl>
                <c:lvl>
                  <c:pt idx="0">
                    <c:v>Produkcja globalna (zł/ha UR)</c:v>
                  </c:pt>
                  <c:pt idx="5">
                    <c:v>Produkcja towarowa (zł/ha UR)</c:v>
                  </c:pt>
                </c:lvl>
              </c:multiLvlStrCache>
            </c:multiLvlStrRef>
          </c:cat>
          <c:val>
            <c:numRef>
              <c:f>[ROLN_2309_XTAB_20171207160646.xlsx]TABLICA!$C$13:$N$13</c:f>
              <c:numCache>
                <c:formatCode>#,##0</c:formatCode>
                <c:ptCount val="12"/>
                <c:pt idx="0">
                  <c:v>3540</c:v>
                </c:pt>
                <c:pt idx="1">
                  <c:v>4046</c:v>
                </c:pt>
                <c:pt idx="2">
                  <c:v>4888</c:v>
                </c:pt>
                <c:pt idx="3">
                  <c:v>5099</c:v>
                </c:pt>
                <c:pt idx="4">
                  <c:v>7180</c:v>
                </c:pt>
                <c:pt idx="5">
                  <c:v>7044</c:v>
                </c:pt>
                <c:pt idx="6">
                  <c:v>2223</c:v>
                </c:pt>
                <c:pt idx="7">
                  <c:v>2621</c:v>
                </c:pt>
                <c:pt idx="8">
                  <c:v>3524</c:v>
                </c:pt>
                <c:pt idx="9">
                  <c:v>3676</c:v>
                </c:pt>
                <c:pt idx="10">
                  <c:v>5312</c:v>
                </c:pt>
                <c:pt idx="11">
                  <c:v>5490</c:v>
                </c:pt>
              </c:numCache>
            </c:numRef>
          </c:val>
        </c:ser>
        <c:ser>
          <c:idx val="1"/>
          <c:order val="1"/>
          <c:tx>
            <c:strRef>
              <c:f>[ROLN_2309_XTAB_20171207160646.xlsx]TABLICA!$B$14</c:f>
              <c:strCache>
                <c:ptCount val="1"/>
                <c:pt idx="0">
                  <c:v>MAŁOPOLSKIE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091710758377431E-3"/>
                  <c:y val="4.810004810004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091710758377032E-3"/>
                  <c:y val="9.6200096200096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022927689594359E-2"/>
                  <c:y val="2.4050024050024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183421516754845E-3"/>
                  <c:y val="4.810004810004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022927689594359E-2"/>
                  <c:y val="9.6200096200096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183421516754845E-3"/>
                  <c:y val="1.9240019240019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818342151675403E-3"/>
                  <c:y val="1.9240019240019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8183421516753232E-3"/>
                  <c:y val="1.44300144300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3227513227513229E-2"/>
                  <c:y val="4.810004810004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1022927689594359E-2"/>
                  <c:y val="4.810004810004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8.8183421516754845E-3"/>
                  <c:y val="4.8100048100048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[ROLN_2309_XTAB_20171207160646.xlsx]TABLICA!$C$11:$N$12</c:f>
              <c:multiLvlStrCache>
                <c:ptCount val="12"/>
                <c:lvl>
                  <c:pt idx="0">
                    <c:v>2002</c:v>
                  </c:pt>
                  <c:pt idx="1">
                    <c:v>2005</c:v>
                  </c:pt>
                  <c:pt idx="2">
                    <c:v>2010</c:v>
                  </c:pt>
                  <c:pt idx="3">
                    <c:v>2010*</c:v>
                  </c:pt>
                  <c:pt idx="4">
                    <c:v>2013*</c:v>
                  </c:pt>
                  <c:pt idx="5">
                    <c:v>2015*</c:v>
                  </c:pt>
                  <c:pt idx="6">
                    <c:v>2002</c:v>
                  </c:pt>
                  <c:pt idx="7">
                    <c:v>2005</c:v>
                  </c:pt>
                  <c:pt idx="8">
                    <c:v>2010</c:v>
                  </c:pt>
                  <c:pt idx="9">
                    <c:v>2010*</c:v>
                  </c:pt>
                  <c:pt idx="10">
                    <c:v>2013*</c:v>
                  </c:pt>
                  <c:pt idx="11">
                    <c:v>2015*</c:v>
                  </c:pt>
                </c:lvl>
                <c:lvl>
                  <c:pt idx="0">
                    <c:v>Produkcja globalna (zł/ha UR)</c:v>
                  </c:pt>
                  <c:pt idx="5">
                    <c:v>Produkcja towarowa (zł/ha UR)</c:v>
                  </c:pt>
                </c:lvl>
              </c:multiLvlStrCache>
            </c:multiLvlStrRef>
          </c:cat>
          <c:val>
            <c:numRef>
              <c:f>[ROLN_2309_XTAB_20171207160646.xlsx]TABLICA!$C$14:$N$14</c:f>
              <c:numCache>
                <c:formatCode>#,##0</c:formatCode>
                <c:ptCount val="12"/>
                <c:pt idx="0">
                  <c:v>3643</c:v>
                </c:pt>
                <c:pt idx="1">
                  <c:v>4502</c:v>
                </c:pt>
                <c:pt idx="2">
                  <c:v>4401</c:v>
                </c:pt>
                <c:pt idx="3">
                  <c:v>4908</c:v>
                </c:pt>
                <c:pt idx="4">
                  <c:v>6214</c:v>
                </c:pt>
                <c:pt idx="5">
                  <c:v>6658</c:v>
                </c:pt>
                <c:pt idx="6">
                  <c:v>2011</c:v>
                </c:pt>
                <c:pt idx="7">
                  <c:v>2660</c:v>
                </c:pt>
                <c:pt idx="8">
                  <c:v>2834</c:v>
                </c:pt>
                <c:pt idx="9">
                  <c:v>3160</c:v>
                </c:pt>
                <c:pt idx="10">
                  <c:v>4090</c:v>
                </c:pt>
                <c:pt idx="11">
                  <c:v>4514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038040"/>
        <c:axId val="389038432"/>
      </c:barChart>
      <c:catAx>
        <c:axId val="38903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9038432"/>
        <c:crosses val="autoZero"/>
        <c:auto val="1"/>
        <c:lblAlgn val="ctr"/>
        <c:lblOffset val="100"/>
        <c:noMultiLvlLbl val="0"/>
      </c:catAx>
      <c:valAx>
        <c:axId val="3890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903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49883444612349"/>
          <c:y val="0.8985878963640056"/>
          <c:w val="0.33924549189716391"/>
          <c:h val="6.4921905228920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accent4"/>
      </a:solidFill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C5373ED-8E3D-42F0-8436-61FADCDE8105}" type="datetimeFigureOut">
              <a:rPr lang="pl-PL" smtClean="0"/>
              <a:pPr/>
              <a:t>2018-01-02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8BBB2AA-8370-499F-9491-BC5BFF29A9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39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6490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717CFAA0-AE28-4CAD-B3E2-BB67CD5B6CF0}" type="datetimeFigureOut">
              <a:rPr lang="pl-PL" smtClean="0"/>
              <a:pPr/>
              <a:t>2018-01-02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0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75DB6C1B-F899-40BD-AE19-0D2D12E94E2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84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B6C1B-F899-40BD-AE19-0D2D12E94E2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76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37,1 % prowadzi wyłącznie produkcje roślinną, a 17 % nie prowadzi działalności</a:t>
            </a:r>
            <a:r>
              <a:rPr lang="pl-PL" baseline="0" dirty="0" smtClean="0"/>
              <a:t> rolniczej</a:t>
            </a:r>
          </a:p>
          <a:p>
            <a:endParaRPr lang="pl-PL" baseline="0" dirty="0" smtClean="0"/>
          </a:p>
          <a:p>
            <a:r>
              <a:rPr lang="pl-PL" baseline="0" dirty="0" smtClean="0"/>
              <a:t>Liczba gospodarstw rolniczych zmniejszyła się o 655 tys. (22,3%) natomiast liczba gospodarstw nie prowadzących działalności rolniczej zmniejszyła się o ok. 370 tys. Oznacza to że ponad 100 tys. gospodarstw nieprowadzących działalności rolniczej w 2002 r. w dalszym ciągu istnieje i prawdopodobnie nadal nie prowadzi działalności rolniczej.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39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37,1 % prowadzi wyłącznie produkcje roślinną, a 17 % nie prowadzi działalności</a:t>
            </a:r>
            <a:r>
              <a:rPr lang="pl-PL" baseline="0" dirty="0" smtClean="0"/>
              <a:t> rolniczej</a:t>
            </a:r>
          </a:p>
          <a:p>
            <a:endParaRPr lang="pl-PL" baseline="0" dirty="0" smtClean="0"/>
          </a:p>
          <a:p>
            <a:r>
              <a:rPr lang="pl-PL" baseline="0" dirty="0" smtClean="0"/>
              <a:t>Liczba gospodarstw rolniczych zmniejszyła się o 655 tys. (22,3%) natomiast liczba gospodarstw nie prowadzących działalności rolniczej zmniejszyła się o ok. 370 tys. Oznacza to że ponad 100 tys. gospodarstw nieprowadzących działalności rolniczej w 2002 r. w dalszym ciągu istnieje i prawdopodobnie nadal nie prowadzi działalności rolniczej.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16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37,1 % prowadzi wyłącznie produkcje roślinną, a 17 % nie prowadzi działalności</a:t>
            </a:r>
            <a:r>
              <a:rPr lang="pl-PL" baseline="0" dirty="0" smtClean="0"/>
              <a:t> rolniczej</a:t>
            </a:r>
          </a:p>
          <a:p>
            <a:endParaRPr lang="pl-PL" baseline="0" dirty="0" smtClean="0"/>
          </a:p>
          <a:p>
            <a:r>
              <a:rPr lang="pl-PL" baseline="0" dirty="0" smtClean="0"/>
              <a:t>Liczba gospodarstw rolniczych zmniejszyła się o 655 tys. (22,3%) natomiast liczba gospodarstw nie prowadzących działalności rolniczej zmniejszyła się o ok. 370 tys. Oznacza to że ponad 100 tys. gospodarstw nieprowadzących działalności rolniczej w 2002 r. w dalszym ciągu istnieje i prawdopodobnie nadal nie prowadzi działalności rolniczej.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587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37,1 % prowadzi wyłącznie produkcje roślinną, a 17 % nie prowadzi działalności</a:t>
            </a:r>
            <a:r>
              <a:rPr lang="pl-PL" baseline="0" dirty="0" smtClean="0"/>
              <a:t> rolniczej</a:t>
            </a:r>
          </a:p>
          <a:p>
            <a:endParaRPr lang="pl-PL" baseline="0" dirty="0" smtClean="0"/>
          </a:p>
          <a:p>
            <a:r>
              <a:rPr lang="pl-PL" baseline="0" dirty="0" smtClean="0"/>
              <a:t>Liczba gospodarstw rolniczych zmniejszyła się o 655 tys. (22,3%) natomiast liczba gospodarstw nie prowadzących działalności rolniczej zmniejszyła się o ok. 370 tys. Oznacza to że ponad 100 tys. gospodarstw nieprowadzących działalności rolniczej w 2002 r. w dalszym ciągu istnieje i prawdopodobnie nadal nie prowadzi działalności rolniczej.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12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37,1 % prowadzi wyłącznie produkcje roślinną, a 17 % nie prowadzi działalności</a:t>
            </a:r>
            <a:r>
              <a:rPr lang="pl-PL" baseline="0" dirty="0" smtClean="0"/>
              <a:t> rolniczej</a:t>
            </a:r>
          </a:p>
          <a:p>
            <a:endParaRPr lang="pl-PL" baseline="0" dirty="0" smtClean="0"/>
          </a:p>
          <a:p>
            <a:r>
              <a:rPr lang="pl-PL" baseline="0" dirty="0" smtClean="0"/>
              <a:t>Liczba gospodarstw rolniczych zmniejszyła się o 655 tys. (22,3%) natomiast liczba gospodarstw nie prowadzących działalności rolniczej zmniejszyła się o ok. 370 tys. Oznacza to że ponad 100 tys. gospodarstw nieprowadzących działalności rolniczej w 2002 r. w dalszym ciągu istnieje i prawdopodobnie nadal nie prowadzi działalności rolniczej.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66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B6C1B-F899-40BD-AE19-0D2D12E94E2B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8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zależności od tego jak definiowane jest gospodarstw różna będzie rozumienie</a:t>
            </a:r>
            <a:r>
              <a:rPr lang="pl-PL" baseline="0" dirty="0" smtClean="0"/>
              <a:t> likwidacji gospodarstwa rolnego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06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 zależności od tego jak definiowane jest gospodarstw różna będzie rozumienie</a:t>
            </a:r>
            <a:r>
              <a:rPr lang="pl-PL" baseline="0" dirty="0" smtClean="0"/>
              <a:t> likwidacji gospodarstwa rolnego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21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 to wyrażona w pieniądzu wartość pracy żywej oraz zasobów majątkowych przedsiębiorstwa zużytych w danym okresie w celu wytworzenia produkcji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(K.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Czubakowska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2016, s. 11)</a:t>
            </a:r>
          </a:p>
          <a:p>
            <a:pPr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 to wyrażone wartościowo zużycie różnorodnych czynników działalności związane ze zwykłą, normalną działalnością przedsiębiorstwa (E. Nowak 2011, s. 23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67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 to wyrażona w pieniądzu wartość pracy żywej oraz zasobów majątkowych przedsiębiorstwa zużytych w danym okresie w celu wytworzenia produkcji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(K.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Czubakowska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2016, s. 11)</a:t>
            </a:r>
          </a:p>
          <a:p>
            <a:pPr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 to wyrażone wartościowo zużycie różnorodnych czynników działalności związane ze zwykłą, normalną działalnością przedsiębiorstwa (E. Nowak 2011, s. 23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58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pl-PL" dirty="0" smtClean="0"/>
              <a:t>Dla utrzymania rolniczego użytkowania gruntów rolnych oraz zachowania cennych walorów krajobrazu i estetyki przestrzeni, szczególnie na obszarach o naturalnych utrudnieniach w produkcji rolnej, niezbędna jest kontynuacja po 2020 r. dotychczasowych, sprawdzonych instrumentów wsparcia rolnictwa, zwłaszcza płatności bezpośrednich, jednak silniej powiązanych z koniecznością prowadzenia produkcji rolnej, a nie tylko z konserwacją ziemi. Rolniczy charakter tych obszarów stanowi bowiem nieodłączny element szeroko rozumianego produktu miejscowego, w oparciu o który następuje rozwój przemysłów czasu wolnego, w tym turystyki.</a:t>
            </a:r>
          </a:p>
          <a:p>
            <a:pPr lvl="0"/>
            <a:r>
              <a:rPr lang="pl-PL" dirty="0" smtClean="0"/>
              <a:t>Kluczowym czynnikiem poprawy jakości życia na wsi jest tworzenie adekwatnych do poziomu rozwoju społeczno-gospodarczego kraju warunków zarówno dla tych rodzin, które chcą pracować w rolnictwie, jak i dla tych, które chcą z tej pracy zrezygnować. Dla przyspieszenia transferu ziemi do podmiotów o większym potencjale ekonomicznym niezbędne jest jednoczesne zwiększanie popytu na pracę w pozarolniczych sektorach gospodarki, szczególnie w przedsiębiorstwach zlokalizowanych na obszarach strukturalnie zacofanych, o rozdrobnionej strukturze agrarnej. Celowe jest także wprowadzenie zmian w systemie ubezpieczeń społecznych rolników. Zmiany te powinny ograniczać możliwości przystąpienia do systemu ubezpieczeń rolniczych właścicielom drobnych gospodarstw rolnych i jednocześnie umożliwiać przejściowe pozostawanie w tym systemie osób, które w sposób trwały wycofały się z prowadzenia gospodarstwa rolnego w drodze sprzedaży ziemi lub poprzez długoletnią dzierżawę podmiotowi prowadzącemu towarową produkcję rolną</a:t>
            </a:r>
          </a:p>
          <a:p>
            <a:pPr lvl="0"/>
            <a:r>
              <a:rPr lang="pl-PL" dirty="0" smtClean="0"/>
              <a:t>Brak możliwości finansowych kraju, a częściowo także niekorzystne rozwiązania prawne blokują przeprowadzenie scaleń ziemi i nowe urządzenie rolniczej przestrzeni produkcyjnej na poziomie większych jednostek terytorialnych. W związku z tym niezbędne jest wypracowanie dodatkowych rozwiązań w zakresie gospodarki ziemią, na które powinny składać się:</a:t>
            </a:r>
          </a:p>
          <a:p>
            <a:pPr lvl="0"/>
            <a:r>
              <a:rPr lang="pl-PL" dirty="0" smtClean="0"/>
              <a:t>podniesienie kosztów biernego posiadania ziemi rolniczej niewykorzystywanej dla celów produkcyjnych przez zwiększenie obciążeń podatkowych (wymiaru podatku rolnego) lub objęcie takich gruntów podatkiem katastralnym;</a:t>
            </a:r>
          </a:p>
          <a:p>
            <a:pPr lvl="0"/>
            <a:r>
              <a:rPr lang="pl-PL" dirty="0" smtClean="0"/>
              <a:t>usprawnienie i przyspieszenie procesów przekwalifikowywania nieużytkowanych rolniczo użytków rolnych niskiej jakości na cele nierolnicze, na przykład pod zalesienia lub infrastrukturę rekreacyjną,</a:t>
            </a:r>
          </a:p>
          <a:p>
            <a:pPr lvl="0"/>
            <a:r>
              <a:rPr lang="pl-PL" dirty="0" smtClean="0"/>
              <a:t>wzmocnienie instytucji wieloletniej dzierżawy i możliwości egzekwowania pisemnej formy jej zawierania przy jednoczesnym pełnym zachowaniu praw własności,</a:t>
            </a:r>
          </a:p>
          <a:p>
            <a:pPr lvl="0"/>
            <a:r>
              <a:rPr lang="pl-PL" dirty="0" smtClean="0"/>
              <a:t>powołanie lokalnych instytucji pośrednictwa obrotu ziemią, na przykład banków ziemi, zajmujących się przejmowaniem i administrowaniem ziemią rolniczą wycofywaną z produkcji, tak aby mogła ona być sprawnie udostępniana w formie dzierżawy podmiotom posiadającym potencjał rozwojowy lub rolnikom, a na przykład w górach bacom prowadzącym kulturowy i konwencjonalny wypas zwierząt trawożernych,</a:t>
            </a:r>
          </a:p>
          <a:p>
            <a:pPr lvl="0"/>
            <a:r>
              <a:rPr lang="pl-PL" dirty="0" smtClean="0"/>
              <a:t>wprowadzenie instrumentów wsparcia finansowego dla właścicieli gospodarstw prowadzących międzysąsiedzkie scalenia gruntów rolnych w celu poprawy rozłogu gospodarstwa tworzonego w wyniku formalnego połączenia gospodarstw mniejszych.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3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B6C1B-F899-40BD-AE19-0D2D12E94E2B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78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37,1 % prowadzi wyłącznie produkcje roślinną, a 17 % nie prowadzi działalności</a:t>
            </a:r>
            <a:r>
              <a:rPr lang="pl-PL" baseline="0" dirty="0" smtClean="0"/>
              <a:t> rolniczej</a:t>
            </a:r>
          </a:p>
          <a:p>
            <a:endParaRPr lang="pl-PL" baseline="0" dirty="0" smtClean="0"/>
          </a:p>
          <a:p>
            <a:r>
              <a:rPr lang="pl-PL" baseline="0" dirty="0" smtClean="0"/>
              <a:t>Liczba gospodarstw rolniczych zmniejszyła się o 655 tys. (22,3%) natomiast liczba gospodarstw nie prowadzących działalności rolniczej zmniejszyła się o ok. 370 tys. Oznacza to że ponad 100 tys. gospodarstw nieprowadzących działalności rolniczej w 2002 r. w dalszym ciągu istnieje i prawdopodobnie nadal nie prowadzi działalności rolniczej.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A08F-F24F-4119-8C8C-02D32B47FF25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86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25373-8D42-420C-A797-86FA2B57DF07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817B0-59F4-4EFC-B456-153C8010A966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4374C-A314-4A4C-BF8C-FE08554E3B0B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67DF-AFAB-4A10-A102-34C2A0A894BE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4371-AC4A-4624-B5E7-803BFBAD3305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5017-75A0-4220-BD64-BCD509A385C0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000-DD72-4E8F-9708-8496AB8C183F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C7D4-12B9-477F-A739-F7915F387455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5D4A-7F3C-4B65-A995-E6D2A988CB56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A14A-F4D3-418B-BEA0-CCD2E07A4A3E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68B0-CBF1-4B50-BD46-07142C2EF4A5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A0C8-BFB4-4F6B-AEEA-B2EAF1BDED27}" type="datetime1">
              <a:rPr lang="pl-PL" smtClean="0"/>
              <a:pPr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543F-578E-417B-8D48-A7CB83C07B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4013"/>
            <a:ext cx="2371550" cy="125588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932040" y="473067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cs typeface="Arial" panose="020B0604020202020204" pitchFamily="34" charset="0"/>
              </a:rPr>
              <a:t>Prof. dr hab. Wiesław Musiał</a:t>
            </a:r>
          </a:p>
          <a:p>
            <a:r>
              <a:rPr lang="pl-PL" dirty="0" smtClean="0">
                <a:cs typeface="Arial" panose="020B0604020202020204" pitchFamily="34" charset="0"/>
              </a:rPr>
              <a:t>Dr hab. Tomasz Wojewodzic</a:t>
            </a:r>
          </a:p>
          <a:p>
            <a:r>
              <a:rPr lang="pl-PL" dirty="0" smtClean="0">
                <a:cs typeface="Arial" panose="020B0604020202020204" pitchFamily="34" charset="0"/>
              </a:rPr>
              <a:t>Dr inż. Wojciech Sroka</a:t>
            </a:r>
          </a:p>
          <a:p>
            <a:r>
              <a:rPr lang="pl-PL" dirty="0" smtClean="0">
                <a:cs typeface="Arial" panose="020B0604020202020204" pitchFamily="34" charset="0"/>
              </a:rPr>
              <a:t>Uniwersytet Rolniczy w Krakowie</a:t>
            </a:r>
            <a:endParaRPr lang="pl-PL" dirty="0">
              <a:cs typeface="Arial" panose="020B060402020202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83568" y="62373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spc="700" dirty="0" smtClean="0">
                <a:cs typeface="Arial" panose="020B0604020202020204" pitchFamily="34" charset="0"/>
              </a:rPr>
              <a:t>Kraków, 18 grudnia 2017 r. </a:t>
            </a:r>
            <a:endParaRPr lang="pl-PL" b="1" spc="700" dirty="0">
              <a:cs typeface="Arial" panose="020B0604020202020204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45232" y="395022"/>
            <a:ext cx="807524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000" b="1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Szanse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problemy i zagrożenia </a:t>
            </a:r>
            <a:b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 zakresie podtrzymania efektywnego rolnictwa na obszarach rozdrobnionych agrarnie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rozważania na przykładzie Małopolski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82" y="128027"/>
            <a:ext cx="2426418" cy="11278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260648"/>
            <a:ext cx="85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l-PL" sz="2400" b="1" dirty="0" smtClean="0">
                <a:ea typeface="Calibri" panose="020F0502020204030204" pitchFamily="34" charset="0"/>
              </a:rPr>
              <a:t>Mapa 5. </a:t>
            </a:r>
            <a:r>
              <a:rPr lang="pl-PL" sz="2400" b="1" dirty="0">
                <a:ea typeface="Calibri" panose="020F0502020204030204" pitchFamily="34" charset="0"/>
              </a:rPr>
              <a:t>Podział obszaru województwa małopolskiego ze względu na typy rzeźby i jednostki fizyczno-geograficzne</a:t>
            </a:r>
            <a:endParaRPr lang="pl-PL" sz="2000" b="1" dirty="0">
              <a:ea typeface="Calibri" panose="020F0502020204030204" pitchFamily="34" charset="0"/>
            </a:endParaRPr>
          </a:p>
        </p:txBody>
      </p:sp>
      <p:pic>
        <p:nvPicPr>
          <p:cNvPr id="5" name="Obraz 4" descr="C:\Users\Łukasz\AppData\Local\Microsoft\Windows\Temporary Internet Files\Content.Word\Bez tytuł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88" y="1264380"/>
            <a:ext cx="69847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635232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</a:t>
            </a:r>
            <a:r>
              <a:rPr lang="pl-PL" dirty="0"/>
              <a:t>Program </a:t>
            </a:r>
            <a:r>
              <a:rPr lang="pl-PL" dirty="0" smtClean="0"/>
              <a:t>Ochrony Środowiska Województwa Małopolskiego na </a:t>
            </a:r>
            <a:r>
              <a:rPr lang="pl-PL" dirty="0"/>
              <a:t>lata 2005-2012 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Prezentacja składa się z pięciu części: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7888" y="1052736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+mj-lt"/>
              <a:buAutoNum type="alphaLcPeriod"/>
            </a:pPr>
            <a:r>
              <a:rPr lang="pl-PL" sz="2800" dirty="0" smtClean="0"/>
              <a:t>Przypomnienia specyfiki przyrodniczej, gospodarczej i społecznej terenów górzystych (Karpat Polskich) (W. Musiał),</a:t>
            </a:r>
          </a:p>
          <a:p>
            <a:pPr marL="540000" indent="-540000">
              <a:spcAft>
                <a:spcPts val="1200"/>
              </a:spcAft>
              <a:buFont typeface="+mj-lt"/>
              <a:buAutoNum type="alphaLcPeriod"/>
            </a:pPr>
            <a:r>
              <a:rPr lang="pl-PL" sz="2800" dirty="0" smtClean="0"/>
              <a:t>Struktura agrarna województwa małopolskiego: stagnacja czy rozwój rolnictwa? (W. Sroka) ,</a:t>
            </a:r>
          </a:p>
          <a:p>
            <a:pPr marL="540000" indent="-540000">
              <a:spcAft>
                <a:spcPts val="1200"/>
              </a:spcAft>
              <a:buFont typeface="+mj-lt"/>
              <a:buAutoNum type="alphaLcPeriod"/>
            </a:pPr>
            <a:r>
              <a:rPr lang="pl-PL" sz="2800" dirty="0" smtClean="0"/>
              <a:t>Wybrane przykłady </a:t>
            </a:r>
            <a:r>
              <a:rPr lang="pl-PL" sz="2800" dirty="0" err="1" smtClean="0"/>
              <a:t>dezagraryzacji</a:t>
            </a:r>
            <a:r>
              <a:rPr lang="pl-PL" sz="2800" dirty="0" smtClean="0"/>
              <a:t> w woj. małopolskim i podkarpackim w badaniach eksperckich (W. Musiał),</a:t>
            </a:r>
          </a:p>
          <a:p>
            <a:pPr marL="540000" indent="-540000">
              <a:spcAft>
                <a:spcPts val="1200"/>
              </a:spcAft>
              <a:buFont typeface="+mj-lt"/>
              <a:buAutoNum type="alphaLcPeriod"/>
            </a:pPr>
            <a:r>
              <a:rPr lang="pl-PL" sz="2800" dirty="0" smtClean="0"/>
              <a:t>Koncepcja kosztów likwidacji gospodarstwa rolnego (T. </a:t>
            </a:r>
            <a:r>
              <a:rPr lang="pl-PL" sz="2800" dirty="0" err="1" smtClean="0"/>
              <a:t>Wojewodzic</a:t>
            </a:r>
            <a:r>
              <a:rPr lang="pl-PL" sz="2800" dirty="0" smtClean="0"/>
              <a:t>),</a:t>
            </a:r>
          </a:p>
          <a:p>
            <a:pPr marL="540000" indent="-540000">
              <a:spcAft>
                <a:spcPts val="1200"/>
              </a:spcAft>
              <a:buFont typeface="+mj-lt"/>
              <a:buAutoNum type="alphaLcPeriod"/>
            </a:pPr>
            <a:r>
              <a:rPr lang="pl-PL" sz="2800" dirty="0" smtClean="0"/>
              <a:t>Rekomendacje (T. Wojewodzic, W. Sroka).</a:t>
            </a:r>
            <a:endParaRPr lang="pl-P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95536" y="1886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lphaUcPeriod"/>
            </a:pPr>
            <a:r>
              <a:rPr lang="pl-PL" sz="2800" b="1" dirty="0" smtClean="0"/>
              <a:t>Specyfika przyrodnicza, gospodarcza i społeczna Karpat polskich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060848"/>
            <a:ext cx="8147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Celem jest przypomnienie oraz wzmocnienie wiedzy </a:t>
            </a:r>
            <a:br>
              <a:rPr lang="pl-PL" sz="2800" dirty="0" smtClean="0"/>
            </a:br>
            <a:r>
              <a:rPr lang="pl-PL" sz="2800" dirty="0" smtClean="0"/>
              <a:t>i świadomości, że </a:t>
            </a:r>
            <a:r>
              <a:rPr lang="pl-PL" sz="2800" b="1" dirty="0" smtClean="0"/>
              <a:t>tereny górskie to dla rolnictwa </a:t>
            </a:r>
            <a:br>
              <a:rPr lang="pl-PL" sz="2800" b="1" dirty="0" smtClean="0"/>
            </a:br>
            <a:r>
              <a:rPr lang="pl-PL" sz="2800" b="1" dirty="0" smtClean="0"/>
              <a:t>i gospodarstw rolnych obszar specyficzny i trudny do prowadzenia produkcji rolniczej</a:t>
            </a:r>
            <a:r>
              <a:rPr lang="pl-PL" sz="2800" dirty="0" smtClean="0"/>
              <a:t>, życia oraz gospodarowania.</a:t>
            </a:r>
            <a:endParaRPr lang="pl-PL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26064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 specyfice przestrzeni rolno-leśnej w zakresie jej możliwości produkcyjnych, doboru gatunków </a:t>
            </a:r>
            <a:br>
              <a:rPr lang="pl-PL" sz="2800" b="1" dirty="0" smtClean="0"/>
            </a:br>
            <a:r>
              <a:rPr lang="pl-PL" sz="2800" b="1" dirty="0" smtClean="0"/>
              <a:t>i odmian roślin oraz intensywności produkcji decydują: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1916832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wysokość n.p.m. kształtująca warunki klimatyczne </a:t>
            </a:r>
            <a:br>
              <a:rPr lang="pl-PL" sz="2800" dirty="0" smtClean="0"/>
            </a:br>
            <a:r>
              <a:rPr lang="pl-PL" sz="2800" dirty="0" smtClean="0"/>
              <a:t>(i pochodne),</a:t>
            </a:r>
          </a:p>
          <a:p>
            <a:pPr marL="540000" indent="-540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stoczystości tj. nachylenie terenu determinujące sposób zagospodarowania ziemi i stosowanie technologii produkcji,</a:t>
            </a:r>
          </a:p>
          <a:p>
            <a:pPr marL="540000" indent="-540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prawo ochrony środowiska – ograniczenia wynikające z występowanie różnych form ochrony przyrody.</a:t>
            </a:r>
            <a:endParaRPr lang="pl-PL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Specyfika klimatu górskiego</a:t>
            </a:r>
            <a:endParaRPr lang="pl-PL" sz="2800" b="1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3528" y="908720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12000" marR="0" lvl="0" indent="-612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piętrowy układ stref termicznych i opadowych,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12000" marR="0" lvl="0" indent="-61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duże zróżnicowanie klimatów lokalnych, kotlin, grzbietów itd.,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12000" marR="0" lvl="0" indent="-61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krótszy okres wegetacji,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12000" marR="0" lvl="0" indent="-61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wyższe wartości opadów i wilgotności względnej powietrza,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12000" marR="0" lvl="0" indent="-61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większa intensywność promieniowania słonecznego,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12000" marR="0" lvl="0" indent="-61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inwersja temperatur,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612000" marR="0" lvl="0" indent="-612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 3" pitchFamily="18" charset="2"/>
              <a:buChar char="e"/>
              <a:tabLst/>
            </a:pPr>
            <a:r>
              <a:rPr lang="pl-PL" sz="2800" dirty="0" smtClean="0"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uża intensywność wiatrów.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52C6-0111-48FD-8CB3-20F9D1030AEA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52C6-0111-48FD-8CB3-20F9D1030AEA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763688" y="357301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np. 500 m n.p.m. </a:t>
            </a:r>
            <a:r>
              <a:rPr lang="pl-PL" sz="2800" dirty="0" smtClean="0">
                <a:sym typeface="Wingdings 3"/>
              </a:rPr>
              <a:t> - 5-6⁰</a:t>
            </a:r>
          </a:p>
          <a:p>
            <a:r>
              <a:rPr lang="pl-PL" sz="2800" dirty="0" smtClean="0">
                <a:sym typeface="Wingdings 3"/>
              </a:rPr>
              <a:t>                                     - 40 dni 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467544" y="476672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800" dirty="0" smtClean="0">
                <a:cs typeface="Arial" pitchFamily="34" charset="0"/>
              </a:rPr>
              <a:t>Wraz ze wznoszeniem się terenów górskich n.p.m. obniża się temperatura powietrza (średnioroczna) o </a:t>
            </a:r>
            <a:r>
              <a:rPr lang="pl-PL" sz="2800" dirty="0" err="1" smtClean="0">
                <a:cs typeface="Arial" pitchFamily="34" charset="0"/>
              </a:rPr>
              <a:t>0,55</a:t>
            </a:r>
            <a:r>
              <a:rPr lang="pl-PL" sz="2800" dirty="0" err="1" smtClean="0">
                <a:cs typeface="Calibri"/>
              </a:rPr>
              <a:t>°</a:t>
            </a:r>
            <a:r>
              <a:rPr lang="pl-PL" sz="2800" dirty="0" err="1" smtClean="0">
                <a:cs typeface="Arial" pitchFamily="34" charset="0"/>
              </a:rPr>
              <a:t>C</a:t>
            </a:r>
            <a:r>
              <a:rPr lang="pl-PL" sz="2800" dirty="0" smtClean="0">
                <a:cs typeface="Arial" pitchFamily="34" charset="0"/>
              </a:rPr>
              <a:t> na każde 100 m wzniesienia</a:t>
            </a:r>
          </a:p>
          <a:p>
            <a:pPr algn="ctr">
              <a:spcAft>
                <a:spcPts val="1800"/>
              </a:spcAft>
            </a:pPr>
            <a:r>
              <a:rPr lang="pl-PL" sz="2800" dirty="0" smtClean="0">
                <a:cs typeface="Arial" pitchFamily="34" charset="0"/>
              </a:rPr>
              <a:t>oraz</a:t>
            </a:r>
          </a:p>
          <a:p>
            <a:pPr>
              <a:spcAft>
                <a:spcPts val="1800"/>
              </a:spcAft>
            </a:pPr>
            <a:r>
              <a:rPr lang="pl-PL" sz="2800" dirty="0" smtClean="0">
                <a:cs typeface="Arial" pitchFamily="34" charset="0"/>
              </a:rPr>
              <a:t>Na każde 100 m wzniesienia skraca się sezon wegetacji o 8 dni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835696" y="4797152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to w istotny sposób ogranicza dobór gatunków i odmian roślin i ma duże znaczenie dla zarządzania gospodarstwem i dla ekonomiki produkcji</a:t>
            </a:r>
            <a:endParaRPr lang="pl-PL" sz="2800" b="1" dirty="0"/>
          </a:p>
        </p:txBody>
      </p:sp>
      <p:sp>
        <p:nvSpPr>
          <p:cNvPr id="10" name="Elipsa 9"/>
          <p:cNvSpPr/>
          <p:nvPr/>
        </p:nvSpPr>
        <p:spPr>
          <a:xfrm>
            <a:off x="467544" y="1340768"/>
            <a:ext cx="1152128" cy="64807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2195736" y="3068960"/>
            <a:ext cx="936104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716016" y="3501008"/>
            <a:ext cx="1440160" cy="10801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Oceniając klimat i potencjał produkcyjny gleb regionów górskich obowiązuje zasada: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1433100"/>
            <a:ext cx="7488832" cy="138499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W regionie górskim o doborze i plonowaniu roślin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decyduje głównie klimat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a gleba jest na drugim miejscu ≥ 500 – 600 m n.p.m.</a:t>
            </a: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3140968"/>
            <a:ext cx="7560840" cy="1384995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800" dirty="0"/>
              <a:t>W regionie </a:t>
            </a:r>
            <a:r>
              <a:rPr lang="pl-PL" sz="2800" dirty="0" smtClean="0"/>
              <a:t>pogórskim </a:t>
            </a:r>
            <a:r>
              <a:rPr lang="pl-PL" sz="2800" dirty="0"/>
              <a:t>gleba i klimat </a:t>
            </a:r>
            <a:r>
              <a:rPr lang="pl-PL" sz="2800" b="1" dirty="0"/>
              <a:t>mają taki sam wpływ</a:t>
            </a:r>
            <a:r>
              <a:rPr lang="pl-PL" sz="2800" dirty="0"/>
              <a:t> na dobór gatunków i plonowanie </a:t>
            </a:r>
            <a:r>
              <a:rPr lang="pl-PL" sz="2800" dirty="0" smtClean="0"/>
              <a:t>     300 – 500 m n.p.m.</a:t>
            </a:r>
            <a:endParaRPr lang="pl-PL" sz="28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27584" y="4869160"/>
            <a:ext cx="7632848" cy="1384995"/>
          </a:xfrm>
          <a:prstGeom prst="rect">
            <a:avLst/>
          </a:prstGeom>
          <a:ln w="57150">
            <a:prstDash val="dash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W regionie wyżynnym i nizinnym o doborze i plonowaniu roślin decydują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głównie warunki glebowe</a:t>
            </a:r>
            <a:endParaRPr kumimoji="0" lang="pl-PL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52C6-0111-48FD-8CB3-20F9D1030AEA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388424" y="1484784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pl-PL" sz="7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95C1-7CB6-4C7B-9016-B56C3C616A48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Nachylenie terenu (stoczystości) powoduje problemy technologiczne sprowadzające się do (narastająco):</a:t>
            </a:r>
            <a:endParaRPr lang="pl-PL" sz="28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268760"/>
            <a:ext cx="741682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0" indent="-54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konieczność modyfikacji technologii produkcji i ograniczone możliwości dobór gatunków (i odmian) roślin,</a:t>
            </a:r>
          </a:p>
          <a:p>
            <a:pPr marL="540000" marR="0" lvl="0" indent="-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potrzeby stosowania napędu na cztery koła,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40000" marR="0" lvl="0" indent="-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stosowanie ciągników o rozszerzonym rozstawie kół i zmiennej geometrii,</a:t>
            </a:r>
          </a:p>
          <a:p>
            <a:pPr marL="540000" lvl="0" indent="-540000" eaLnBrk="0" fontAlgn="base" hangingPunct="0">
              <a:spcBef>
                <a:spcPct val="0"/>
              </a:spcBef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>
                <a:ea typeface="Times New Roman" pitchFamily="18" charset="0"/>
                <a:cs typeface="Arial" pitchFamily="34" charset="0"/>
              </a:rPr>
              <a:t>stosowanie do prac wyłącznie żywej siły pociągowej (konie).</a:t>
            </a:r>
            <a:endParaRPr lang="pl-PL" sz="28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6064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Wody</a:t>
            </a:r>
            <a:endParaRPr lang="pl-PL" sz="2800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857036"/>
            <a:ext cx="7380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 górach występują zdecydowanie wyższe opady, których suma na obszarze Tatr waha się od 1100 mm do 1900 mm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52C6-0111-48FD-8CB3-20F9D1030AEA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7744" y="2420888"/>
            <a:ext cx="62646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normalizeH="0" baseline="0" dirty="0" smtClean="0">
                <a:ea typeface="Times New Roman" pitchFamily="18" charset="0"/>
                <a:cs typeface="Times New Roman" pitchFamily="18" charset="0"/>
              </a:rPr>
              <a:t>Na każde 100 m wzniesienia n.p.m. zwiększa się średnia suma opadów atmosferycznych o 30 </a:t>
            </a:r>
            <a:r>
              <a:rPr kumimoji="0" lang="pl-PL" sz="2800" b="1" i="0" u="none" strike="noStrike" normalizeH="0" baseline="0" dirty="0" err="1" smtClean="0">
                <a:ea typeface="Times New Roman" pitchFamily="18" charset="0"/>
                <a:cs typeface="Times New Roman" pitchFamily="18" charset="0"/>
              </a:rPr>
              <a:t>mm</a:t>
            </a:r>
            <a:r>
              <a:rPr kumimoji="0" lang="pl-PL" sz="2800" b="1" i="0" u="none" strike="noStrike" normalizeH="0" baseline="0" dirty="0" smtClean="0"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pl-PL" sz="2800" b="1" i="0" u="none" strike="noStrike" normalizeH="0" baseline="0" dirty="0" smtClean="0">
                <a:cs typeface="Arial" pitchFamily="34" charset="0"/>
              </a:rPr>
              <a:t>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259632" y="4653136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Cechą charakterystyczną jest wysoki współczynnik odpływu wód, który sięga nawet 90% (10% jest pochłaniane przez glebę)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339752" y="378904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np. 500 m n.p.m. + 300 ml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547664" y="2420888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!</a:t>
            </a:r>
            <a:endParaRPr lang="pl-PL" sz="96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52C6-0111-48FD-8CB3-20F9D1030AEA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95536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Rzeki górskie są stosunkowo gęsto </a:t>
            </a:r>
            <a:r>
              <a:rPr lang="pl-PL" sz="2800" b="1" dirty="0" smtClean="0"/>
              <a:t>rozmieszczone:</a:t>
            </a:r>
            <a:endParaRPr lang="pl-PL" sz="28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552" y="1080756"/>
            <a:ext cx="799288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0000" marR="0" lvl="1" indent="-54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występują w nich wezbrania wiosenne i jesienne,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540000" marR="0" lvl="1" indent="-54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 3" pitchFamily="18" charset="2"/>
              <a:buChar char="e"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także w lipcu i sierpniu zdarzają się tu deszcze nawalne powodujące duże wezbrania,</a:t>
            </a:r>
          </a:p>
          <a:p>
            <a:pPr marL="540000" lvl="1" indent="-540000" eaLnBrk="0" fontAlgn="base" hangingPunct="0">
              <a:spcBef>
                <a:spcPct val="0"/>
              </a:spcBef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>
                <a:ea typeface="Times New Roman" pitchFamily="18" charset="0"/>
                <a:cs typeface="Arial" pitchFamily="34" charset="0"/>
              </a:rPr>
              <a:t>rzeki mają tu znaczący wpływ na rozmieszczenie budownictwa zagrodowego a tendencja „schodzenia” rolników do dolin rzecznych powoduje duże straty powodziowe,</a:t>
            </a:r>
            <a:endParaRPr lang="pl-PL" sz="2800" dirty="0" smtClean="0">
              <a:ea typeface="Times New Roman" pitchFamily="18" charset="0"/>
              <a:cs typeface="Times New Roman" pitchFamily="18" charset="0"/>
            </a:endParaRPr>
          </a:p>
          <a:p>
            <a:pPr marL="540000" lvl="0" indent="-540000" eaLnBrk="0" fontAlgn="base" hangingPunct="0">
              <a:spcBef>
                <a:spcPct val="0"/>
              </a:spcBef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>
                <a:ea typeface="Times New Roman" pitchFamily="18" charset="0"/>
                <a:cs typeface="Times New Roman" pitchFamily="18" charset="0"/>
              </a:rPr>
              <a:t>po gwałtownych opadach pojawiają się tendencje do osuwania się części wzgórz (osuwiska)</a:t>
            </a:r>
            <a:r>
              <a:rPr lang="pl-PL" sz="2800" dirty="0" smtClean="0">
                <a:cs typeface="Arial" pitchFamily="34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pl-PL" sz="3200" b="1" dirty="0" smtClean="0">
                <a:cs typeface="Arial" panose="020B0604020202020204" pitchFamily="34" charset="0"/>
              </a:rPr>
              <a:t>Wprowadzenie i uwagi metodyczne</a:t>
            </a:r>
            <a:endParaRPr lang="pl-PL" sz="3200" b="1" dirty="0"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68" y="7455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cs typeface="Arial" panose="020B0604020202020204" pitchFamily="34" charset="0"/>
              </a:rPr>
              <a:t>Tezy wyjściowe</a:t>
            </a:r>
            <a:endParaRPr lang="pl-PL" sz="2800" b="1" dirty="0"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51995" y="1296635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>
                <a:cs typeface="Arial" panose="020B0604020202020204" pitchFamily="34" charset="0"/>
              </a:rPr>
              <a:t>Rolnictwo polskie o rozdrobnionej strukturze agrarnej wyraźnie negatywnie wyróżnia się na tle krajów UE, zwłaszcza „starych” krajów UE=10,</a:t>
            </a:r>
          </a:p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>
                <a:cs typeface="Arial" panose="020B0604020202020204" pitchFamily="34" charset="0"/>
              </a:rPr>
              <a:t>Problemy jakie kreuje rozdrobnienie gospodarstw </a:t>
            </a:r>
            <a:br>
              <a:rPr lang="pl-PL" sz="2800" dirty="0" smtClean="0">
                <a:cs typeface="Arial" panose="020B0604020202020204" pitchFamily="34" charset="0"/>
              </a:rPr>
            </a:br>
            <a:r>
              <a:rPr lang="pl-PL" sz="2800" dirty="0" smtClean="0">
                <a:cs typeface="Arial" panose="020B0604020202020204" pitchFamily="34" charset="0"/>
              </a:rPr>
              <a:t>w ostatnich latach narastają, szczególnie dotyczy to samoistnego wykluczenia się gospodarstw z rynku </a:t>
            </a:r>
            <a:br>
              <a:rPr lang="pl-PL" sz="2800" dirty="0" smtClean="0">
                <a:cs typeface="Arial" panose="020B0604020202020204" pitchFamily="34" charset="0"/>
              </a:rPr>
            </a:br>
            <a:r>
              <a:rPr lang="pl-PL" sz="2800" dirty="0" smtClean="0">
                <a:cs typeface="Arial" panose="020B0604020202020204" pitchFamily="34" charset="0"/>
              </a:rPr>
              <a:t>i </a:t>
            </a:r>
            <a:r>
              <a:rPr lang="pl-PL" sz="2800" dirty="0" err="1" smtClean="0">
                <a:cs typeface="Arial" panose="020B0604020202020204" pitchFamily="34" charset="0"/>
              </a:rPr>
              <a:t>dezagraryzacji</a:t>
            </a:r>
            <a:r>
              <a:rPr lang="pl-PL" sz="2800" dirty="0" smtClean="0">
                <a:cs typeface="Arial" panose="020B0604020202020204" pitchFamily="34" charset="0"/>
              </a:rPr>
              <a:t>, w sferze produkcyjnej,</a:t>
            </a:r>
          </a:p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>
                <a:cs typeface="Arial" panose="020B0604020202020204" pitchFamily="34" charset="0"/>
              </a:rPr>
              <a:t>W warunkach rozdrobnionego rolnictwa Polski południowo-wschodniej następować będzie upadanie części gospodarstw rolnych i przyśpieszenie transferu uwalnianych w wyniku </a:t>
            </a:r>
            <a:r>
              <a:rPr lang="pl-PL" sz="2800" dirty="0" err="1" smtClean="0">
                <a:cs typeface="Arial" panose="020B0604020202020204" pitchFamily="34" charset="0"/>
              </a:rPr>
              <a:t>dywestycji</a:t>
            </a:r>
            <a:r>
              <a:rPr lang="pl-PL" sz="2800" dirty="0" smtClean="0">
                <a:cs typeface="Arial" panose="020B0604020202020204" pitchFamily="34" charset="0"/>
              </a:rPr>
              <a:t> zasobów ziemi do podmiotów silniejszych ekonomicznie.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52C6-0111-48FD-8CB3-20F9D1030AEA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62068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 2010 r. wystąpiło w Polsce ponad 1300 osuwisk w tym, w gminach:</a:t>
            </a:r>
            <a:endParaRPr lang="pl-PL" sz="2800" dirty="0"/>
          </a:p>
        </p:txBody>
      </p:sp>
      <p:pic>
        <p:nvPicPr>
          <p:cNvPr id="8" name="Picture 2" descr="podatno&amp;sacute;&amp;cacute; osuwiskowa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44345"/>
            <a:ext cx="4968552" cy="461365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4787190" y="6486445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Źródło: Wojciechowski i in., 2015)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3528" y="11663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Są to w dużej mierze tereny osuwiskowe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3851920" y="1052736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Lanckorona, Laskowa, Łososina Dolna, Szczawnica …</a:t>
            </a:r>
            <a:endParaRPr lang="pl-PL" sz="28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9584" y="1875013"/>
            <a:ext cx="390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Mapa 6. </a:t>
            </a:r>
            <a:r>
              <a:rPr lang="pl-PL" b="1" i="1" dirty="0"/>
              <a:t>Podatność osuwiskowa Polski </a:t>
            </a:r>
            <a:endParaRPr lang="pl-PL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54324" y="307674"/>
            <a:ext cx="809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lphaUcPeriod" startAt="2"/>
            </a:pPr>
            <a:r>
              <a:rPr lang="pl-PL" sz="2800" b="1" dirty="0" smtClean="0"/>
              <a:t>Uwarunkowania demograficzne i kulturowe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980728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Bardzo duże zróżnicowanie gęstości zaludnienia,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Skrajnie różny przebieg zjawisk demograficznych (wyludnienie </a:t>
            </a:r>
            <a:r>
              <a:rPr lang="pl-PL" sz="2800" dirty="0" smtClean="0">
                <a:latin typeface="Arial"/>
                <a:cs typeface="Arial"/>
              </a:rPr>
              <a:t>↔</a:t>
            </a:r>
            <a:r>
              <a:rPr lang="pl-PL" sz="2800" dirty="0" smtClean="0"/>
              <a:t> zagęszczenie),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Rozproszenie sieci osiedleńczej,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Większa ruchliwość gospodarcza ludności,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Przewaga ilościowa kobiet,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Skłonność do migracji i duże subregiony migracyjne,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Tradycjonalizm.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692696"/>
            <a:ext cx="85689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Silnie emocjonalny stosunek do ziemi i  przywiązanie do własności ziemi,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Duża skłonność do dzielenia gospodarstw,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Nieuregulowane stosunki własnościowe gospodarstw,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Pracowitość i operatywność miejscowej ludności,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Upartość, zawziętość, mała skłonność do kompromisu,</a:t>
            </a:r>
          </a:p>
          <a:p>
            <a:pPr marL="612000" indent="-612000">
              <a:spcAft>
                <a:spcPts val="1200"/>
              </a:spcAft>
              <a:buFont typeface="Wingdings 3" pitchFamily="18" charset="2"/>
              <a:buChar char="e"/>
            </a:pPr>
            <a:r>
              <a:rPr lang="pl-PL" sz="2800" dirty="0" smtClean="0"/>
              <a:t>Kapitał ludzki nakierowany na współpracę w ramach rodziny (a nie z „obcymi”).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54324" y="307674"/>
            <a:ext cx="8094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lphaUcPeriod" startAt="3"/>
            </a:pPr>
            <a:r>
              <a:rPr lang="pl-PL" sz="2800" b="1" dirty="0" smtClean="0"/>
              <a:t>Pozarolnicze uwarunkowania gospodarcze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54324" y="980728"/>
            <a:ext cx="82926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000" indent="-61200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 smtClean="0"/>
              <a:t>Utrudnienia topograficzne, hydrologiczne </a:t>
            </a:r>
            <a:br>
              <a:rPr lang="pl-PL" sz="2800" dirty="0" smtClean="0"/>
            </a:br>
            <a:r>
              <a:rPr lang="pl-PL" sz="2800" dirty="0" smtClean="0"/>
              <a:t>i geologiczne w zakresie lokalizacji firm,</a:t>
            </a:r>
          </a:p>
          <a:p>
            <a:pPr marL="612000" indent="-61200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 smtClean="0"/>
              <a:t>Potrzeba solidnego budownictwa ze względu na gwałtowne zjawiska klimatyczne,</a:t>
            </a:r>
          </a:p>
          <a:p>
            <a:pPr marL="612000" indent="-61200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 smtClean="0"/>
              <a:t>Droższa budowa i eksploatacja infrastruktury drogowej,</a:t>
            </a:r>
          </a:p>
          <a:p>
            <a:pPr marL="612000" indent="-61200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 smtClean="0"/>
              <a:t>Ograniczenia prawne lokalizacji przedsięwzięć gospodarczych (Natura 2000, parki krajobrazowe, otuliny parków narodowych),</a:t>
            </a:r>
          </a:p>
          <a:p>
            <a:pPr marL="612000" indent="-612000">
              <a:spcAft>
                <a:spcPts val="600"/>
              </a:spcAft>
              <a:buFont typeface="Wingdings 3" pitchFamily="18" charset="2"/>
              <a:buChar char="e"/>
            </a:pPr>
            <a:r>
              <a:rPr lang="pl-PL" sz="2800" dirty="0" smtClean="0"/>
              <a:t>Wyższe koszty zapewnienia podwyższanych reżimów ekologicznych.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24</a:t>
            </a:fld>
            <a:endParaRPr lang="pl-PL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33104"/>
              </p:ext>
            </p:extLst>
          </p:nvPr>
        </p:nvGraphicFramePr>
        <p:xfrm>
          <a:off x="144492" y="2348880"/>
          <a:ext cx="8747988" cy="2185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011"/>
                <a:gridCol w="668697"/>
                <a:gridCol w="816200"/>
                <a:gridCol w="816200"/>
                <a:gridCol w="916290"/>
                <a:gridCol w="916290"/>
                <a:gridCol w="972706"/>
                <a:gridCol w="972706"/>
                <a:gridCol w="970888"/>
              </a:tblGrid>
              <a:tr h="307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Wyszczególnienie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Województwo małopolskie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Polska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34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1996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2010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2010*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2016*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1996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2010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2010*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2016*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</a:tr>
              <a:tr h="923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Grunty ogółem (tys. ha)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977,7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(2002 r.)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847,6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744,2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662,1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b.d.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18 069,8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16 985,8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16 066,6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615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Użytki rolne</a:t>
                      </a:r>
                      <a:endParaRPr lang="pl-PL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(tys. ha)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882,5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659,3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595,0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544,8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18 474,6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15 503,0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14 859,6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14 375,9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918" y="1517883"/>
            <a:ext cx="85423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Tabela 1. Powierzchnia gruntów ogółem w gospodarstwach rolnych w latach 1996-2016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2918" y="465313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*nowa definicja gospodarstwa rolnego</a:t>
            </a:r>
            <a:endParaRPr lang="pl-PL" altLang="pl-PL" sz="11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Źródło: opracowanie własne na podstawie danych GUS</a:t>
            </a:r>
            <a:endParaRPr lang="pl-PL" altLang="pl-PL" sz="4000" dirty="0"/>
          </a:p>
        </p:txBody>
      </p:sp>
      <p:sp>
        <p:nvSpPr>
          <p:cNvPr id="8" name="Prostokąt 7"/>
          <p:cNvSpPr/>
          <p:nvPr/>
        </p:nvSpPr>
        <p:spPr>
          <a:xfrm>
            <a:off x="72480" y="112354"/>
            <a:ext cx="8747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Struktura agrarna województwa małopolskiego: stagnacja czy rozwój </a:t>
            </a:r>
            <a:r>
              <a:rPr lang="pl-PL" sz="3200" b="1" dirty="0" smtClean="0"/>
              <a:t>rolnictwa?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2918" y="5591043"/>
            <a:ext cx="8903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 ujęciu geodezyjnym użytki rolne stanowią około 60,5% powierzchni województwa małopolskiego, natomiast udział UR gospodarstw rolnych wg GUS wynosi 43,8%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8213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25</a:t>
            </a:fld>
            <a:endParaRPr lang="pl-PL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/>
          </p:nvPr>
        </p:nvGraphicFramePr>
        <p:xfrm>
          <a:off x="383578" y="1052736"/>
          <a:ext cx="807685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61401" y="21912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Rys. 1. Zmiany powierzchni użytków rolnych w województwie małopolskim oraz w Polsce</a:t>
            </a:r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251520" y="5250688"/>
            <a:ext cx="784887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26</a:t>
            </a:fld>
            <a:endParaRPr lang="pl-PL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310379"/>
              </p:ext>
            </p:extLst>
          </p:nvPr>
        </p:nvGraphicFramePr>
        <p:xfrm>
          <a:off x="251520" y="811412"/>
          <a:ext cx="849701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309318" y="5469546"/>
            <a:ext cx="835292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2114" y="261838"/>
            <a:ext cx="9019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Rys. 2. Struktura użytków rolnych według klas wielkości gospodarstw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7027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8714" y="199427"/>
            <a:ext cx="846975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Rys. 3. Liczba gospodarstw rolnych w województwie małopolskim w latach 1996-2016 (tys.)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/>
          </p:nvPr>
        </p:nvGraphicFramePr>
        <p:xfrm>
          <a:off x="302477" y="1124744"/>
          <a:ext cx="810688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467544" y="5335761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28</a:t>
            </a:fld>
            <a:endParaRPr lang="pl-PL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/>
          </p:nvPr>
        </p:nvGraphicFramePr>
        <p:xfrm>
          <a:off x="236963" y="980728"/>
          <a:ext cx="81724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8714" y="199427"/>
            <a:ext cx="868577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Rys. 4. Struktura obszarowa gospodarstw</a:t>
            </a:r>
            <a:r>
              <a:rPr kumimoji="0" lang="pl-PL" altLang="pl-P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rolnych w województwie małopolskim i Polsce </a:t>
            </a:r>
            <a:endParaRPr kumimoji="0" lang="pl-PL" alt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04" y="5710513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8714" y="337927"/>
            <a:ext cx="8469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Rys. </a:t>
            </a:r>
            <a:r>
              <a:rPr lang="pl-PL" alt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400" b="1" dirty="0"/>
              <a:t>Przeciętna powierzchnia indywidualnego gospodarstwa rolnego o powierzchni powyżej 1 ha UR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04" y="5710513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/>
          </p:nvPr>
        </p:nvGraphicFramePr>
        <p:xfrm>
          <a:off x="395536" y="1307423"/>
          <a:ext cx="8208912" cy="420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0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26064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/>
              <a:t>Dysfunkcje rolnictwa i gospodarstw rozdrobnionych są zjawiskiem zdecydowanie bardziej nasilonym w południowej i południowo-wschodniej Polsce, gdyż tu rozdrobnienie i rozproszenie to jest największe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39552" y="2162827"/>
            <a:ext cx="835292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  <a:buFont typeface="Arial Black" pitchFamily="34" charset="0"/>
              <a:buChar char="?"/>
            </a:pPr>
            <a:r>
              <a:rPr lang="pl-PL" sz="2800" b="1" dirty="0" smtClean="0"/>
              <a:t>Jakie, więc jest rolnictwo w południowej części Polski?</a:t>
            </a:r>
          </a:p>
          <a:p>
            <a:pPr marL="540000" indent="-540000">
              <a:spcAft>
                <a:spcPts val="600"/>
              </a:spcAft>
              <a:buFont typeface="Arial Black" pitchFamily="34" charset="0"/>
              <a:buChar char="?"/>
            </a:pPr>
            <a:r>
              <a:rPr lang="pl-PL" sz="2800" b="1" dirty="0" smtClean="0"/>
              <a:t>Jakie ma atuty, słabości, szanse?</a:t>
            </a:r>
          </a:p>
          <a:p>
            <a:pPr marL="540000" indent="-540000">
              <a:spcAft>
                <a:spcPts val="600"/>
              </a:spcAft>
              <a:buFont typeface="Arial Black" pitchFamily="34" charset="0"/>
              <a:buChar char="?"/>
            </a:pPr>
            <a:r>
              <a:rPr lang="pl-PL" sz="2800" b="1" dirty="0" smtClean="0"/>
              <a:t>Czy dzieje się w nim tak dobrze jak próbują nam to przedstawić kolejne ekipy rządzące (urzędowi optymiści)?</a:t>
            </a:r>
          </a:p>
          <a:p>
            <a:pPr marL="540000" indent="-540000">
              <a:spcAft>
                <a:spcPts val="600"/>
              </a:spcAft>
              <a:buFont typeface="Arial Black" pitchFamily="34" charset="0"/>
              <a:buChar char="?"/>
            </a:pPr>
            <a:r>
              <a:rPr lang="pl-PL" sz="2800" b="1" dirty="0" smtClean="0"/>
              <a:t>Czy jest w nim tak źle jak przedstawiają to drobni rolnicy, samorządy rolnicze, przedstawiciele partii opozycyjnych?</a:t>
            </a:r>
            <a:endParaRPr lang="pl-PL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8714" y="337928"/>
            <a:ext cx="86857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Rys. </a:t>
            </a:r>
            <a:r>
              <a:rPr lang="pl-PL" altLang="pl-PL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400" b="1" dirty="0"/>
              <a:t>Struktura </a:t>
            </a:r>
            <a:r>
              <a:rPr lang="pl-PL" sz="2400" b="1" dirty="0" smtClean="0"/>
              <a:t>gospodarstw rolnych </a:t>
            </a:r>
            <a:r>
              <a:rPr lang="pl-PL" sz="2400" b="1" dirty="0"/>
              <a:t>wg wielkości ekonomicznej w latach 2010 oraz </a:t>
            </a:r>
            <a:r>
              <a:rPr lang="pl-PL" sz="2400" b="1" dirty="0" smtClean="0"/>
              <a:t>2013 (%)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107504" y="5710513"/>
            <a:ext cx="722852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ea typeface="Calibri" panose="020F0502020204030204" pitchFamily="34" charset="0"/>
              </a:rPr>
              <a:t>Źródło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79205943"/>
              </p:ext>
            </p:extLst>
          </p:nvPr>
        </p:nvGraphicFramePr>
        <p:xfrm>
          <a:off x="539552" y="1412776"/>
          <a:ext cx="7992888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7050" y="613336"/>
            <a:ext cx="8469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 smtClean="0">
                <a:cs typeface="Times New Roman" panose="02020603050405020304" pitchFamily="18" charset="0"/>
              </a:rPr>
              <a:t>Tabela 2. </a:t>
            </a:r>
            <a:r>
              <a:rPr lang="pl-PL" sz="2400" b="1" dirty="0"/>
              <a:t>Struktura użytków rolnych gospodarstw rolnych</a:t>
            </a:r>
            <a:endParaRPr lang="pl-PL" sz="24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78715" y="1075001"/>
          <a:ext cx="8130648" cy="372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5243"/>
                <a:gridCol w="743774"/>
                <a:gridCol w="697457"/>
                <a:gridCol w="714712"/>
                <a:gridCol w="722886"/>
                <a:gridCol w="744681"/>
                <a:gridCol w="768293"/>
                <a:gridCol w="891801"/>
                <a:gridCol w="891801"/>
              </a:tblGrid>
              <a:tr h="5040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Wyszczególnienie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Województwo małopolskie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Polska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1996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2013*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2016*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1996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2013*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2016*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Zasiewy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56,7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47,2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54,3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54,2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66,5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69,3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73,6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74,7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Łąki i pastwiska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32,6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39,4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39,8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40,4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22,3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21,8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21,9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21,5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Sady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1,9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2,4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2,6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1,8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1,4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2,5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2,5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2,4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Pozostałe UR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8,8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11,0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3,2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3,6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9,7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6,4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1,9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1,4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Ogółem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778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</a:rPr>
                        <a:t>100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100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11" name="Prostokąt 10"/>
          <p:cNvSpPr/>
          <p:nvPr/>
        </p:nvSpPr>
        <p:spPr>
          <a:xfrm>
            <a:off x="7740859" y="2348209"/>
            <a:ext cx="648072" cy="360040"/>
          </a:xfrm>
          <a:prstGeom prst="rect">
            <a:avLst/>
          </a:prstGeom>
          <a:solidFill>
            <a:schemeClr val="bg1">
              <a:alpha val="12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466121" y="2891254"/>
            <a:ext cx="648072" cy="317506"/>
          </a:xfrm>
          <a:prstGeom prst="rect">
            <a:avLst/>
          </a:prstGeom>
          <a:solidFill>
            <a:schemeClr val="bg1">
              <a:alpha val="12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507821" y="2391260"/>
            <a:ext cx="648072" cy="360040"/>
          </a:xfrm>
          <a:prstGeom prst="rect">
            <a:avLst/>
          </a:prstGeom>
          <a:solidFill>
            <a:schemeClr val="bg1">
              <a:alpha val="12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7750830" y="2848720"/>
            <a:ext cx="648072" cy="360040"/>
          </a:xfrm>
          <a:prstGeom prst="rect">
            <a:avLst/>
          </a:prstGeom>
          <a:solidFill>
            <a:schemeClr val="bg1">
              <a:alpha val="12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3073694" y="2398523"/>
            <a:ext cx="648072" cy="360040"/>
          </a:xfrm>
          <a:prstGeom prst="rect">
            <a:avLst/>
          </a:prstGeom>
          <a:solidFill>
            <a:schemeClr val="bg1">
              <a:alpha val="12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073694" y="2870358"/>
            <a:ext cx="648072" cy="317506"/>
          </a:xfrm>
          <a:prstGeom prst="rect">
            <a:avLst/>
          </a:prstGeom>
          <a:solidFill>
            <a:schemeClr val="bg1">
              <a:alpha val="12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07504" y="4800377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5117" y="432875"/>
            <a:ext cx="8469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b="1" dirty="0" smtClean="0"/>
              <a:t>Rys. 7. </a:t>
            </a:r>
            <a:r>
              <a:rPr lang="pl-PL" sz="2400" b="1" dirty="0"/>
              <a:t>Pogłowie wybranych grup zwierząt w województwie małopolskim w latach 1999-2016</a:t>
            </a:r>
            <a:endParaRPr lang="pl-PL" sz="2400" dirty="0"/>
          </a:p>
        </p:txBody>
      </p:sp>
      <p:sp>
        <p:nvSpPr>
          <p:cNvPr id="21" name="Prostokąt 20"/>
          <p:cNvSpPr/>
          <p:nvPr/>
        </p:nvSpPr>
        <p:spPr>
          <a:xfrm>
            <a:off x="326482" y="5661248"/>
            <a:ext cx="722852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ea typeface="Calibri" panose="020F0502020204030204" pitchFamily="34" charset="0"/>
              </a:rPr>
              <a:t>Źródło</a:t>
            </a: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2367625"/>
              </p:ext>
            </p:extLst>
          </p:nvPr>
        </p:nvGraphicFramePr>
        <p:xfrm>
          <a:off x="467543" y="1196752"/>
          <a:ext cx="826732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9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33</a:t>
            </a:fld>
            <a:endParaRPr lang="pl-PL"/>
          </a:p>
        </p:txBody>
      </p:sp>
      <p:graphicFrame>
        <p:nvGraphicFramePr>
          <p:cNvPr id="3" name="Wykres 2"/>
          <p:cNvGraphicFramePr/>
          <p:nvPr>
            <p:extLst/>
          </p:nvPr>
        </p:nvGraphicFramePr>
        <p:xfrm>
          <a:off x="377794" y="1124744"/>
          <a:ext cx="842493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356410" y="4653135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07159" y="150958"/>
            <a:ext cx="8766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 smtClean="0">
                <a:ea typeface="Calibri" panose="020F0502020204030204" pitchFamily="34" charset="0"/>
              </a:rPr>
              <a:t>Rys. 8. </a:t>
            </a:r>
            <a:r>
              <a:rPr lang="pl-PL" sz="2400" b="1" dirty="0">
                <a:ea typeface="Calibri" panose="020F0502020204030204" pitchFamily="34" charset="0"/>
              </a:rPr>
              <a:t>Obsada zwierząt w sztukach dużych w latach </a:t>
            </a:r>
            <a:r>
              <a:rPr lang="pl-PL" sz="2400" b="1" dirty="0" smtClean="0">
                <a:ea typeface="Calibri" panose="020F0502020204030204" pitchFamily="34" charset="0"/>
              </a:rPr>
              <a:t>2004-2016 (SD/100 ha UR)</a:t>
            </a:r>
            <a:endParaRPr lang="pl-PL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34</a:t>
            </a:fld>
            <a:endParaRPr lang="pl-PL"/>
          </a:p>
        </p:txBody>
      </p:sp>
      <p:graphicFrame>
        <p:nvGraphicFramePr>
          <p:cNvPr id="3" name="Wykres 2"/>
          <p:cNvGraphicFramePr/>
          <p:nvPr>
            <p:extLst/>
          </p:nvPr>
        </p:nvGraphicFramePr>
        <p:xfrm>
          <a:off x="467544" y="984503"/>
          <a:ext cx="8136904" cy="438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215516" y="5582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400" b="1" dirty="0">
                <a:ea typeface="Calibri" panose="020F0502020204030204" pitchFamily="34" charset="0"/>
              </a:rPr>
              <a:t>Rysunek 9</a:t>
            </a:r>
            <a:r>
              <a:rPr lang="pl-PL" sz="2400" b="1" dirty="0" smtClean="0">
                <a:ea typeface="Calibri" panose="020F0502020204030204" pitchFamily="34" charset="0"/>
              </a:rPr>
              <a:t>. </a:t>
            </a:r>
            <a:r>
              <a:rPr lang="pl-PL" sz="2400" b="1" dirty="0">
                <a:ea typeface="Calibri" panose="020F0502020204030204" pitchFamily="34" charset="0"/>
              </a:rPr>
              <a:t>Wartość produkcji globalnej i towarowej w przeliczeniu na 1 ha UR</a:t>
            </a:r>
            <a:endParaRPr lang="pl-PL" sz="32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7544" y="5373216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45982" y="174357"/>
            <a:ext cx="3535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Pracujący w rolnictwie</a:t>
            </a:r>
            <a:endParaRPr lang="pl-PL" sz="2800" b="1" dirty="0"/>
          </a:p>
        </p:txBody>
      </p:sp>
      <p:sp>
        <p:nvSpPr>
          <p:cNvPr id="4" name="Prostokąt 3"/>
          <p:cNvSpPr/>
          <p:nvPr/>
        </p:nvSpPr>
        <p:spPr>
          <a:xfrm>
            <a:off x="339322" y="90872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ea typeface="Calibri" panose="020F0502020204030204" pitchFamily="34" charset="0"/>
              </a:rPr>
              <a:t>W województwie małopolskim w 2015 r. w gospodarstwach rolnych pracowało łącznie 270 tys. osób, z czego ponad 200 tys. osób pracowało wyłącznie we własnym gospodarstwie rolnym. </a:t>
            </a:r>
            <a:endParaRPr lang="pl-PL" sz="2400" dirty="0" smtClean="0">
              <a:ea typeface="Calibri" panose="020F0502020204030204" pitchFamily="34" charset="0"/>
            </a:endParaRPr>
          </a:p>
          <a:p>
            <a:pPr algn="just"/>
            <a:endParaRPr lang="pl-PL" sz="2400" dirty="0"/>
          </a:p>
          <a:p>
            <a:pPr algn="just"/>
            <a:r>
              <a:rPr lang="pl-PL" sz="2400" dirty="0" smtClean="0"/>
              <a:t>Pracujący w rolnictwie małopolskim stanowią 26,8</a:t>
            </a:r>
            <a:r>
              <a:rPr lang="pl-PL" sz="2400" dirty="0"/>
              <a:t>% ogółu </a:t>
            </a:r>
            <a:r>
              <a:rPr lang="pl-PL" sz="2400" dirty="0" smtClean="0"/>
              <a:t>pracujących </a:t>
            </a:r>
            <a:r>
              <a:rPr lang="pl-PL" sz="2400" dirty="0"/>
              <a:t>w </a:t>
            </a:r>
            <a:r>
              <a:rPr lang="pl-PL" sz="2400" dirty="0" smtClean="0"/>
              <a:t>województwie</a:t>
            </a:r>
          </a:p>
          <a:p>
            <a:pPr algn="just"/>
            <a:endParaRPr lang="pl-PL" sz="2400" dirty="0"/>
          </a:p>
          <a:p>
            <a:pPr algn="just"/>
            <a:r>
              <a:rPr lang="pl-PL" sz="2400" dirty="0" smtClean="0"/>
              <a:t>Wg oficjalnych danych około 80% pracujących w rolnictwie wskazuje, że jest to ich jedyne miejsce zatrudnienia.</a:t>
            </a:r>
          </a:p>
          <a:p>
            <a:pPr algn="just"/>
            <a:endParaRPr lang="pl-PL" sz="2400" dirty="0" smtClean="0"/>
          </a:p>
          <a:p>
            <a:pPr algn="just"/>
            <a:r>
              <a:rPr lang="pl-PL" sz="2400" dirty="0" smtClean="0"/>
              <a:t>Szacunki </a:t>
            </a:r>
            <a:r>
              <a:rPr lang="pl-PL" sz="2400" dirty="0"/>
              <a:t>GUS wskazują, że tylko 15,0% ogółu osób pracowało w pełnym wymiarze czasowym. </a:t>
            </a:r>
          </a:p>
          <a:p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4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51520" y="232904"/>
            <a:ext cx="86409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ea typeface="Calibri" panose="020F0502020204030204" pitchFamily="34" charset="0"/>
              </a:rPr>
              <a:t>Rys. 10. </a:t>
            </a:r>
            <a:r>
              <a:rPr lang="pl-PL" sz="2400" b="1" dirty="0"/>
              <a:t>Liczba pracujących w rolnictwie na 100 ha UR</a:t>
            </a:r>
            <a:endParaRPr lang="pl-PL" sz="3200" dirty="0">
              <a:ea typeface="Calibri" panose="020F0502020204030204" pitchFamily="34" charset="0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/>
          </p:nvPr>
        </p:nvGraphicFramePr>
        <p:xfrm>
          <a:off x="395536" y="725026"/>
          <a:ext cx="81369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/>
          <p:cNvSpPr/>
          <p:nvPr/>
        </p:nvSpPr>
        <p:spPr>
          <a:xfrm>
            <a:off x="395536" y="4613458"/>
            <a:ext cx="722852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*nowa definicja gospodarstwa rolnego</a:t>
            </a:r>
            <a:endParaRPr lang="pl-PL" sz="2400" dirty="0"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ea typeface="Calibri" panose="020F0502020204030204" pitchFamily="34" charset="0"/>
              </a:rPr>
              <a:t>Źródło: opracowanie własne na podstawie danych GUS</a:t>
            </a:r>
            <a:endParaRPr lang="pl-PL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51520" y="1886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Czy w Małopolsce dochodzi do „istotnych” zmian struktur agrarnych?</a:t>
            </a:r>
            <a:endParaRPr lang="pl-PL" sz="28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23528" y="1340768"/>
            <a:ext cx="83529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Analiza danych faktograficznych wskazuje że struktura </a:t>
            </a:r>
            <a:r>
              <a:rPr lang="pl-PL" sz="2400" b="1" dirty="0"/>
              <a:t>agrarna województwa małopolskiego wykazuje względną </a:t>
            </a:r>
            <a:r>
              <a:rPr lang="pl-PL" sz="2400" b="1" dirty="0" smtClean="0"/>
              <a:t>stagnację</a:t>
            </a:r>
          </a:p>
          <a:p>
            <a:endParaRPr lang="pl-PL" sz="2400" b="1" dirty="0"/>
          </a:p>
          <a:p>
            <a:r>
              <a:rPr lang="pl-PL" sz="2400" b="1" dirty="0" smtClean="0"/>
              <a:t>W </a:t>
            </a:r>
            <a:r>
              <a:rPr lang="pl-PL" sz="2400" b="1" dirty="0"/>
              <a:t>dalszym ciągu Małopolska jest </a:t>
            </a:r>
            <a:r>
              <a:rPr lang="pl-PL" sz="2400" b="1" dirty="0" smtClean="0"/>
              <a:t>terenem: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o </a:t>
            </a:r>
            <a:r>
              <a:rPr lang="pl-PL" sz="2400" dirty="0"/>
              <a:t>największym rozdrobnieniu gospodarstw </a:t>
            </a:r>
            <a:r>
              <a:rPr lang="pl-PL" sz="2400" dirty="0" smtClean="0"/>
              <a:t>rolnych,</a:t>
            </a:r>
          </a:p>
          <a:p>
            <a:pPr marL="285750" indent="-285750">
              <a:buFontTx/>
              <a:buChar char="-"/>
            </a:pPr>
            <a:r>
              <a:rPr lang="pl-PL" sz="2400" dirty="0"/>
              <a:t>o olbrzymim przeludnieniu agrarnym</a:t>
            </a:r>
            <a:r>
              <a:rPr lang="pl-PL" sz="24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pl-PL" sz="2400" dirty="0" smtClean="0"/>
              <a:t>gdzie występuje ekstensyfikacja produkcji roślinnej i zwierzęcej,</a:t>
            </a:r>
          </a:p>
          <a:p>
            <a:pPr marL="285750" indent="-285750">
              <a:buFontTx/>
              <a:buChar char="-"/>
            </a:pPr>
            <a:r>
              <a:rPr lang="pl-PL" sz="2400" dirty="0"/>
              <a:t>o</a:t>
            </a:r>
            <a:r>
              <a:rPr lang="pl-PL" sz="2400" dirty="0" smtClean="0"/>
              <a:t> relatywnie niewielkim znaczeniu produkcji towarowej.</a:t>
            </a:r>
          </a:p>
          <a:p>
            <a:pPr marL="285750" indent="-285750">
              <a:buFontTx/>
              <a:buChar char="-"/>
            </a:pPr>
            <a:endParaRPr lang="pl-PL" sz="2400" dirty="0" smtClean="0"/>
          </a:p>
          <a:p>
            <a:r>
              <a:rPr lang="pl-PL" sz="2400" dirty="0" smtClean="0"/>
              <a:t>W Małopolsce widoczne jest bardzo duże </a:t>
            </a:r>
            <a:r>
              <a:rPr lang="pl-PL" sz="2400" dirty="0" err="1" smtClean="0"/>
              <a:t>subregionalne</a:t>
            </a:r>
            <a:r>
              <a:rPr lang="pl-PL" sz="2400" dirty="0" smtClean="0"/>
              <a:t> zróżnicowaniu struktury agrarnej. Przede wszystkim w północnej części województwa obserwuje się relatywnie korzystne trendy rozwojowe, choć i tutaj przemiany agrarne są bardzo powolne.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0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Małopolska to obszar nasilonej </a:t>
            </a:r>
            <a:r>
              <a:rPr lang="pl-PL" sz="2800" b="1" dirty="0" err="1" smtClean="0"/>
              <a:t>dezagraryzacji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691680" y="2636912"/>
            <a:ext cx="417646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600"/>
              </a:spcAft>
              <a:buFont typeface="Wingdings" pitchFamily="2" charset="2"/>
              <a:buChar char="ð"/>
            </a:pPr>
            <a:r>
              <a:rPr lang="pl-PL" sz="2800" dirty="0" smtClean="0"/>
              <a:t>produkcyjnej,</a:t>
            </a:r>
          </a:p>
          <a:p>
            <a:pPr marL="540000" indent="-540000">
              <a:spcAft>
                <a:spcPts val="600"/>
              </a:spcAft>
              <a:buFont typeface="Wingdings" pitchFamily="2" charset="2"/>
              <a:buChar char="ð"/>
            </a:pPr>
            <a:r>
              <a:rPr lang="pl-PL" sz="2800" dirty="0" smtClean="0"/>
              <a:t>ekonomicznej,</a:t>
            </a:r>
          </a:p>
          <a:p>
            <a:pPr marL="540000" indent="-540000">
              <a:spcAft>
                <a:spcPts val="600"/>
              </a:spcAft>
              <a:buFont typeface="Wingdings" pitchFamily="2" charset="2"/>
              <a:buChar char="ð"/>
            </a:pPr>
            <a:r>
              <a:rPr lang="pl-PL" sz="2800" dirty="0" smtClean="0"/>
              <a:t>społeczno-kulturowej,</a:t>
            </a:r>
          </a:p>
          <a:p>
            <a:pPr marL="540000" indent="-540000">
              <a:spcAft>
                <a:spcPts val="600"/>
              </a:spcAft>
              <a:buFont typeface="Wingdings" pitchFamily="2" charset="2"/>
              <a:buChar char="ð"/>
            </a:pPr>
            <a:r>
              <a:rPr lang="pl-PL" sz="2800" dirty="0" smtClean="0"/>
              <a:t>ekologicznej.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479715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 ona znaczenie pozytywne i wiele zalet w odniesieniu do ekonomii stwarzając szanse na przemiany cywilizacyjne. Niższe jednak liczne zagrożenia szczególnie widoczne w analizie krótkookresowej.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611560" y="692696"/>
            <a:ext cx="763284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800" dirty="0" err="1" smtClean="0"/>
              <a:t>Dezagraryzacja</a:t>
            </a:r>
            <a:r>
              <a:rPr lang="pl-PL" sz="2800" dirty="0" smtClean="0"/>
              <a:t> to społeczny i ekonomiczny proces zmniejszania znaczenia rolnictwa i produkcji rolnej w życiu rodzin, wsi, regionu i kraju</a:t>
            </a:r>
          </a:p>
          <a:p>
            <a:pPr>
              <a:spcAft>
                <a:spcPts val="1800"/>
              </a:spcAft>
            </a:pPr>
            <a:r>
              <a:rPr lang="pl-PL" sz="2800" dirty="0" smtClean="0"/>
              <a:t>Odnosi się on do wielu sfer, w tym: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1886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W odniesieniu do sfery produkcyjnej proces ten można opisać</a:t>
            </a:r>
            <a:endParaRPr lang="pl-PL" sz="2800" dirty="0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179512" y="1124744"/>
            <a:ext cx="8614699" cy="4464496"/>
            <a:chOff x="2362" y="1297"/>
            <a:chExt cx="7200" cy="5024"/>
          </a:xfrm>
        </p:grpSpPr>
        <p:sp>
          <p:nvSpPr>
            <p:cNvPr id="2357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362" y="1297"/>
              <a:ext cx="7200" cy="502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4000" b="1"/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2558" y="1441"/>
              <a:ext cx="3680" cy="431"/>
            </a:xfrm>
            <a:prstGeom prst="rect">
              <a:avLst/>
            </a:prstGeom>
            <a:noFill/>
            <a:ln w="38100">
              <a:pattFill prst="dkHorz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Dezagraryzacja</a:t>
              </a:r>
              <a:r>
                <a:rPr kumimoji="0" lang="pl-PL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w wymiarze produkcyjnym</a:t>
              </a:r>
              <a:endPara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3307" y="2015"/>
              <a:ext cx="5667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Zmniejszenie wolumenu produkcji produktów rolnych</a:t>
              </a: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3307" y="2877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Instytucjonalizacja ugorowania ziemi</a:t>
              </a: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3307" y="3308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Umasowienie odłogowania ziemi</a:t>
              </a:r>
              <a:endParaRPr kumimoji="0" lang="pl-P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3307" y="3739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Wzrost ilości i udziału gospodarstw bezinwentarzowych</a:t>
              </a: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307" y="4170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Ekstensyfikacja organizacji produkcji</a:t>
              </a: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307" y="4601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Podtrzymywanie uprawy ziemi celem otrzymania dotacji</a:t>
              </a:r>
              <a:endPara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3307" y="5031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Zmniejszenie rozmiarów uprawy ziemi</a:t>
              </a: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3023" y="1872"/>
              <a:ext cx="1" cy="37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3023" y="4745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3023" y="4314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3023" y="3883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3023" y="3452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3023" y="3021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3023" y="2590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3023" y="2159"/>
              <a:ext cx="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07" y="2446"/>
              <a:ext cx="5664" cy="2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Upowszechnienie porzucania produkcji rolnej</a:t>
              </a:r>
              <a:endParaRPr kumimoji="0" lang="pl-P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3023" y="5175"/>
              <a:ext cx="2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3307" y="5462"/>
              <a:ext cx="5664" cy="2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Zmniejszenie mozaiki i zwiększenie rozmiarów pól uprawnych</a:t>
              </a:r>
              <a:endParaRPr kumimoji="0" lang="pl-PL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>
              <a:off x="3023" y="5606"/>
              <a:ext cx="2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2400" b="1"/>
            </a:p>
          </p:txBody>
        </p:sp>
      </p:grpSp>
      <p:sp>
        <p:nvSpPr>
          <p:cNvPr id="27" name="pole tekstowe 26"/>
          <p:cNvSpPr txBox="1"/>
          <p:nvPr/>
        </p:nvSpPr>
        <p:spPr>
          <a:xfrm>
            <a:off x="611560" y="5373216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Tu widzimy zagrożenia, gdyż przy braku zmian strukturalnych następuje </a:t>
            </a:r>
            <a:r>
              <a:rPr lang="pl-PL" sz="2800" dirty="0" err="1" smtClean="0"/>
              <a:t>deproduktywizacja</a:t>
            </a:r>
            <a:r>
              <a:rPr lang="pl-PL" sz="2800" dirty="0" smtClean="0"/>
              <a:t> części nawet dobrej ziemi rolniczej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I.  Założenia metodyczne</a:t>
            </a:r>
            <a:endParaRPr lang="pl-PL" sz="2800" b="1" baseline="-25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908720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/>
              <a:t>Opracowanie ma charakter ekspercki i oparte jest </a:t>
            </a:r>
            <a:br>
              <a:rPr lang="pl-PL" sz="2800" dirty="0" smtClean="0"/>
            </a:br>
            <a:r>
              <a:rPr lang="pl-PL" sz="2800" dirty="0" smtClean="0"/>
              <a:t>z reguły o wcześniej prowadzone badania naukowe, przemyślenia i publikacje,</a:t>
            </a:r>
          </a:p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/>
              <a:t>Przedstawiona faktografia (mapki, rysunki, tabele) opisuje skrótowo omawiane stany, zjawiska, problemy i nie stanowiąc materiału pełnego, czy wyczerpującego,</a:t>
            </a:r>
          </a:p>
          <a:p>
            <a:pPr marL="540000" indent="-540000">
              <a:spcAft>
                <a:spcPts val="1200"/>
              </a:spcAft>
              <a:buFont typeface="Wingdings" pitchFamily="2" charset="2"/>
              <a:buChar char="Ü"/>
            </a:pPr>
            <a:r>
              <a:rPr lang="pl-PL" sz="2800" dirty="0" smtClean="0"/>
              <a:t>Opracowanie rekapitulowane jest nie poprzez wnioski, lecz w formie rekomendacji, które mają bezpośrednie odniesienie do polityki gospodarczej (w tym WPR) oraz do rolnictwa i gospodarstw w Polsce i w omawianym regionie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7. Gminy i powiaty objęte badaniami – ocenami eksperckimi oraz jakości ich rolniczej przestrzeni produkcyjnej (WWRPP)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Opracowanie własne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 flipV="1">
            <a:off x="6300192" y="630932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 flipV="1">
            <a:off x="971600" y="515719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 flipV="1">
            <a:off x="2915816" y="234888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41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Opracowanie własne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8. Udział gospodarstw </a:t>
            </a:r>
            <a:r>
              <a:rPr lang="pl-PL" sz="2400" b="1" dirty="0" err="1" smtClean="0"/>
              <a:t>bezinwentarzowych</a:t>
            </a:r>
            <a:r>
              <a:rPr lang="pl-PL" sz="2400" b="1" dirty="0" smtClean="0"/>
              <a:t> (w %) wg powiatów*</a:t>
            </a:r>
            <a:endParaRPr lang="pl-PL" sz="2400" b="1" dirty="0"/>
          </a:p>
        </p:txBody>
      </p:sp>
      <p:sp>
        <p:nvSpPr>
          <p:cNvPr id="6" name="Prostokąt 5"/>
          <p:cNvSpPr/>
          <p:nvPr/>
        </p:nvSpPr>
        <p:spPr>
          <a:xfrm>
            <a:off x="179512" y="5877272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*) Udział gospodarstw nieutrzymujących tzw. dużych zwierząt tj. bydła, trzody chlewnej, owiec i koni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 flipV="1">
            <a:off x="7812360" y="400506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 flipV="1">
            <a:off x="6300192" y="566124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 flipV="1">
            <a:off x="1115616" y="458112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 flipV="1">
            <a:off x="683568" y="2780928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Opracowanie własne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95536" y="11663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9. Udział gospodarstw odłogujących część ziemi wg powiatów (w %)</a:t>
            </a:r>
            <a:endParaRPr lang="pl-PL" sz="2400" b="1" dirty="0"/>
          </a:p>
        </p:txBody>
      </p:sp>
      <p:sp>
        <p:nvSpPr>
          <p:cNvPr id="6" name="Elipsa 5"/>
          <p:cNvSpPr/>
          <p:nvPr/>
        </p:nvSpPr>
        <p:spPr>
          <a:xfrm flipV="1">
            <a:off x="7524328" y="501317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 flipV="1">
            <a:off x="7164288" y="19168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 flipV="1">
            <a:off x="5004048" y="1052736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 flipV="1">
            <a:off x="4644008" y="148478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 flipV="1">
            <a:off x="4355976" y="184482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 flipV="1">
            <a:off x="4427984" y="522920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43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2348880"/>
            <a:ext cx="8136904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4000" indent="-864000">
              <a:spcAft>
                <a:spcPts val="600"/>
              </a:spcAft>
              <a:buSzPct val="200000"/>
              <a:buFont typeface="+mj-lt"/>
              <a:buAutoNum type="alphaUcPeriod"/>
            </a:pPr>
            <a:r>
              <a:rPr lang="pl-PL" sz="2800" dirty="0" smtClean="0"/>
              <a:t>Posiadające znaczący potencjał produkcyjny i znaczącą skalę produkcji, inwestujące w ziemię lub (i) inne środki trwałe, korzystające z funduszy strukturalnych, ekspansywne, przodujące, rozwijające się,</a:t>
            </a:r>
          </a:p>
          <a:p>
            <a:pPr marL="864000" indent="-864000">
              <a:spcAft>
                <a:spcPts val="600"/>
              </a:spcAft>
              <a:buSzPct val="200000"/>
              <a:buFont typeface="+mj-lt"/>
              <a:buAutoNum type="alphaUcPeriod"/>
            </a:pPr>
            <a:r>
              <a:rPr lang="pl-PL" sz="2800" dirty="0" smtClean="0"/>
              <a:t>Posiadające raczej mały lub średni potencjał produkcyjny, z produkcja nastawiona na rynek, inwestujące niewielkie środki w urządzenia techniczne, raczej nie aktywne na rynku ziemi,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3568" y="18864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Jaki jest stan gospodarstw ?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76470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Ile się rozwija a ile upada ?</a:t>
            </a:r>
          </a:p>
          <a:p>
            <a:r>
              <a:rPr lang="pl-PL" sz="2800" dirty="0" smtClean="0"/>
              <a:t>W badaniach wskazano 4 kategorie gospodarstw</a:t>
            </a:r>
            <a:endParaRPr lang="pl-PL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67544" y="40466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4000" indent="-864000">
              <a:spcAft>
                <a:spcPts val="1200"/>
              </a:spcAft>
              <a:buSzPct val="200000"/>
              <a:buFont typeface="+mj-lt"/>
              <a:buAutoNum type="alphaUcPeriod" startAt="3"/>
            </a:pPr>
            <a:r>
              <a:rPr lang="pl-PL" sz="2800" dirty="0" smtClean="0"/>
              <a:t>Nie inwestujące w budynki i maszyny, prowadzące produkcję częściową przeznaczoną na rynek, stosujące niskie nakłady na produkcję, użytkujące cały lub niemal cały areał ziemi,</a:t>
            </a:r>
          </a:p>
          <a:p>
            <a:pPr marL="864000" indent="-864000">
              <a:spcAft>
                <a:spcPts val="600"/>
              </a:spcAft>
              <a:buSzPct val="200000"/>
              <a:buFont typeface="+mj-lt"/>
              <a:buAutoNum type="alphaUcPeriod" startAt="3"/>
            </a:pPr>
            <a:r>
              <a:rPr lang="pl-PL" sz="2800" dirty="0" smtClean="0"/>
              <a:t>Nie inwestujące w budynki ziemie i maszyny od kilku lat, prowadzące ekstensywną produkcję na części lub całości ziemi, chętnie wydzierżawiające ziemię lud odłogujące większy areał ziemi.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10. Udział gospodarstw w zakresie szacowanych perspektyw ich rozwoju wg powiatów</a:t>
            </a:r>
            <a:endParaRPr lang="pl-PL" sz="2400" b="1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5724128" y="5949280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5724128" y="5661248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95536" y="4005064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516216" y="1484784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6516216" y="1844824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95536" y="4365104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67544" y="116632"/>
            <a:ext cx="806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300" b="1" dirty="0" smtClean="0"/>
              <a:t>Tabela 3. Skumulowanie kategorii gospodarstw w aspekcie ich stanu i rozwoju wg powiatów w Małopolsce i Podkarpaciu (w %) </a:t>
            </a:r>
            <a:endParaRPr lang="pl-PL" sz="23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552" y="908720"/>
          <a:ext cx="7920880" cy="5440680"/>
        </p:xfrm>
        <a:graphic>
          <a:graphicData uri="http://schemas.openxmlformats.org/drawingml/2006/table">
            <a:tbl>
              <a:tblPr/>
              <a:tblGrid>
                <a:gridCol w="2731670"/>
                <a:gridCol w="2731670"/>
                <a:gridCol w="2457540"/>
              </a:tblGrid>
              <a:tr h="2796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Powiaty</a:t>
                      </a:r>
                      <a:r>
                        <a:rPr lang="pl-PL" sz="1400" b="1" i="1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Kategoria gospodarstwa</a:t>
                      </a:r>
                      <a:endParaRPr lang="pl-PL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96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Progresywne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Recesywne </a:t>
                      </a:r>
                      <a:endParaRPr lang="pl-PL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Miechowski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Chrzanowski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Myślenicki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84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Dąbrowski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39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Gorlicki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61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39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Nowotarski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76 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Razem małopolskie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Rzeszowski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Kolbuszowski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Bieszczadzki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Mielecki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Dębicki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Lubaczowski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pl-PL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Razem podkarpackie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pl-PL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56" marR="603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434807"/>
            <a:ext cx="7848872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*) Sumarycznie ujęte kategorie gospodarstw: rozwojowych i wykazujących cechy rozwojowe (A + B), oraz nierozwojowe i upadające (C i D)</a:t>
            </a:r>
            <a:endParaRPr kumimoji="0" lang="pl-PL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Źr</a:t>
            </a:r>
            <a:r>
              <a:rPr kumimoji="0" 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dło: Badania własne 2016 r. 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204864"/>
            <a:ext cx="7776864" cy="403244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600" b="1" i="1" dirty="0" smtClean="0">
                <a:cs typeface="Times New Roman" pitchFamily="18" charset="0"/>
              </a:rPr>
              <a:t>Wykorzystanie koncepcji kosztów likwidacji gospodarstwa rolnego do wyjaśnienia mechanizmu opóźniania zmian w strukturze agrarnej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i="1" dirty="0" smtClean="0">
                <a:cs typeface="Times New Roman" pitchFamily="18" charset="0"/>
              </a:rPr>
              <a:t>Dr hab. inż. Tomasz </a:t>
            </a:r>
            <a:r>
              <a:rPr lang="pl-PL" sz="1800" b="1" i="1" dirty="0" err="1" smtClean="0">
                <a:cs typeface="Times New Roman" pitchFamily="18" charset="0"/>
              </a:rPr>
              <a:t>Wojewodzic</a:t>
            </a:r>
            <a:endParaRPr lang="pl-PL" sz="1800" b="1" i="1" dirty="0" smtClean="0"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i="1" dirty="0" err="1" smtClean="0">
                <a:cs typeface="Times New Roman" pitchFamily="18" charset="0"/>
              </a:rPr>
              <a:t>IE-S</a:t>
            </a:r>
            <a:r>
              <a:rPr lang="pl-PL" sz="1800" b="1" i="1" dirty="0" smtClean="0">
                <a:cs typeface="Times New Roman" pitchFamily="18" charset="0"/>
              </a:rPr>
              <a:t>. UR w Krakowie </a:t>
            </a:r>
            <a:endParaRPr lang="pl-PL" sz="1800" b="1" dirty="0" smtClean="0"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+mn-lt"/>
                <a:cs typeface="Times New Roman" pitchFamily="18" charset="0"/>
              </a:rPr>
              <a:t>Likwidacja gospodarstwa rolnego?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628800"/>
            <a:ext cx="8034096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800" i="1" dirty="0" smtClean="0">
                <a:cs typeface="Times New Roman" pitchFamily="18" charset="0"/>
              </a:rPr>
              <a:t>… pozbycie się w drodze sprzedaży lub przeznaczenie na cele nierolnicze wszystkich czynników produkcji wykorzystywanych uprzednio w działalności rolniczej.</a:t>
            </a:r>
            <a:endParaRPr lang="pl-PL" sz="2400" dirty="0" smtClean="0"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+mn-lt"/>
                <a:cs typeface="Times New Roman" pitchFamily="18" charset="0"/>
              </a:rPr>
              <a:t>Modele likwidacji gospodarstw rolnych</a:t>
            </a:r>
            <a:endParaRPr lang="pl-PL" sz="3200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844824"/>
            <a:ext cx="8034096" cy="3888432"/>
          </a:xfrm>
        </p:spPr>
        <p:txBody>
          <a:bodyPr>
            <a:noAutofit/>
          </a:bodyPr>
          <a:lstStyle/>
          <a:p>
            <a:pPr marL="352425" lvl="3" indent="-352425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="1" dirty="0" smtClean="0">
                <a:cs typeface="Times New Roman" pitchFamily="18" charset="0"/>
              </a:rPr>
              <a:t>Szybka </a:t>
            </a:r>
            <a:r>
              <a:rPr lang="pl-PL" sz="2400" b="1" dirty="0" err="1" smtClean="0">
                <a:cs typeface="Times New Roman" pitchFamily="18" charset="0"/>
              </a:rPr>
              <a:t>dywestycja</a:t>
            </a:r>
            <a:r>
              <a:rPr lang="pl-PL" sz="2400" b="1" dirty="0" smtClean="0">
                <a:cs typeface="Times New Roman" pitchFamily="18" charset="0"/>
              </a:rPr>
              <a:t> paliatywna </a:t>
            </a:r>
            <a:r>
              <a:rPr lang="pl-PL" sz="2400" dirty="0" smtClean="0">
                <a:cs typeface="Times New Roman" pitchFamily="18" charset="0"/>
              </a:rPr>
              <a:t>(sprzedaż, </a:t>
            </a:r>
            <a:r>
              <a:rPr lang="pl-PL" sz="2600" dirty="0" smtClean="0">
                <a:cs typeface="Times New Roman" pitchFamily="18" charset="0"/>
              </a:rPr>
              <a:t>darowizna, włączenie do innego podmiotu)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="1" dirty="0" smtClean="0">
                <a:cs typeface="Times New Roman" pitchFamily="18" charset="0"/>
              </a:rPr>
              <a:t>Model ewolucyjny:</a:t>
            </a:r>
          </a:p>
          <a:p>
            <a:pPr marL="731838" lvl="3" indent="-366713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szereg następujących po sobie </a:t>
            </a:r>
            <a:r>
              <a:rPr lang="pl-PL" sz="2400" dirty="0" err="1" smtClean="0">
                <a:cs typeface="Times New Roman" pitchFamily="18" charset="0"/>
              </a:rPr>
              <a:t>dywestycji</a:t>
            </a:r>
            <a:r>
              <a:rPr lang="pl-PL" sz="2400" dirty="0" smtClean="0">
                <a:cs typeface="Times New Roman" pitchFamily="18" charset="0"/>
              </a:rPr>
              <a:t> o mniejszym zakresie</a:t>
            </a:r>
          </a:p>
          <a:p>
            <a:pPr marL="731838" lvl="3" indent="-366713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powolna degradacja zasobów i zawężanie potencjału gospodarstwa prowadzące do jego upadku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404664"/>
            <a:ext cx="80648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l-PL" sz="2800" b="1" dirty="0" smtClean="0"/>
              <a:t>Podejmowana problematyka ma różne, lecz zbieżne odniesienie terytorialne</a:t>
            </a:r>
          </a:p>
          <a:p>
            <a:pPr>
              <a:spcAft>
                <a:spcPts val="1800"/>
              </a:spcAft>
            </a:pPr>
            <a:r>
              <a:rPr lang="pl-PL" sz="2800" dirty="0" smtClean="0"/>
              <a:t>W poszczególnych częściach rozpatrywano bardziej szczegółowo: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2564904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Wingdings" pitchFamily="2" charset="2"/>
              <a:buChar char="ð"/>
            </a:pPr>
            <a:r>
              <a:rPr lang="pl-PL" sz="2800" dirty="0" smtClean="0"/>
              <a:t>Karpaty polskie jako obszar problemowy ONW,</a:t>
            </a:r>
          </a:p>
          <a:p>
            <a:pPr marL="540000" indent="-540000">
              <a:spcAft>
                <a:spcPts val="1200"/>
              </a:spcAft>
              <a:buFont typeface="Wingdings" pitchFamily="2" charset="2"/>
              <a:buChar char="ð"/>
            </a:pPr>
            <a:r>
              <a:rPr lang="pl-PL" sz="2800" dirty="0" err="1" smtClean="0"/>
              <a:t>Mezoregion</a:t>
            </a:r>
            <a:r>
              <a:rPr lang="pl-PL" sz="2800" dirty="0" smtClean="0"/>
              <a:t> południowej i południowo-wschodniej Polski,</a:t>
            </a:r>
          </a:p>
          <a:p>
            <a:pPr marL="540000" indent="-540000">
              <a:spcAft>
                <a:spcPts val="1200"/>
              </a:spcAft>
              <a:buFont typeface="Wingdings" pitchFamily="2" charset="2"/>
              <a:buChar char="ð"/>
            </a:pPr>
            <a:r>
              <a:rPr lang="pl-PL" sz="2800" dirty="0" smtClean="0"/>
              <a:t>Województwo małopolskie.</a:t>
            </a:r>
            <a:endParaRPr lang="pl-PL" sz="2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+mn-lt"/>
                <a:cs typeface="Times New Roman" pitchFamily="18" charset="0"/>
              </a:rPr>
              <a:t>Model ewolucyjny bardzo często prowadzi do tzw. likwidacji niepełnej </a:t>
            </a:r>
            <a:endParaRPr lang="pl-PL" sz="3200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8034096" cy="4968552"/>
          </a:xfrm>
        </p:spPr>
        <p:txBody>
          <a:bodyPr>
            <a:noAutofit/>
          </a:bodyPr>
          <a:lstStyle/>
          <a:p>
            <a:pPr marL="182563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 smtClean="0">
                <a:cs typeface="Times New Roman" pitchFamily="18" charset="0"/>
              </a:rPr>
              <a:t>Likwidacja niepełna oznacza zaprzestanie rolniczej działalności produkcyjnej  w połączeniu z rozpoczęciem procesu </a:t>
            </a:r>
            <a:r>
              <a:rPr lang="pl-PL" sz="2400" dirty="0" err="1" smtClean="0">
                <a:cs typeface="Times New Roman" pitchFamily="18" charset="0"/>
              </a:rPr>
              <a:t>rozinwestowania</a:t>
            </a:r>
            <a:r>
              <a:rPr lang="pl-PL" sz="2400" dirty="0" smtClean="0">
                <a:cs typeface="Times New Roman" pitchFamily="18" charset="0"/>
              </a:rPr>
              <a:t> lub dewastacji substancji majątkowej gospodarstwa 	</a:t>
            </a:r>
          </a:p>
          <a:p>
            <a:pPr marL="182563" lv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 smtClean="0">
                <a:cs typeface="Times New Roman" pitchFamily="18" charset="0"/>
              </a:rPr>
              <a:t>			</a:t>
            </a:r>
            <a:r>
              <a:rPr lang="pl-PL" sz="1800" dirty="0" smtClean="0">
                <a:cs typeface="Times New Roman" pitchFamily="18" charset="0"/>
              </a:rPr>
              <a:t> [</a:t>
            </a:r>
            <a:r>
              <a:rPr lang="pl-PL" sz="1800" dirty="0" err="1" smtClean="0">
                <a:cs typeface="Times New Roman" pitchFamily="18" charset="0"/>
              </a:rPr>
              <a:t>Wojewodzic</a:t>
            </a:r>
            <a:r>
              <a:rPr lang="pl-PL" sz="1800" dirty="0" smtClean="0">
                <a:cs typeface="Times New Roman" pitchFamily="18" charset="0"/>
              </a:rPr>
              <a:t>, Musiał 2014].</a:t>
            </a:r>
          </a:p>
          <a:p>
            <a:pPr marL="363538" indent="-3175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pl-PL" sz="2000" b="1" dirty="0" smtClean="0">
              <a:cs typeface="Times New Roman" pitchFamily="18" charset="0"/>
            </a:endParaRPr>
          </a:p>
          <a:p>
            <a:pPr marL="363538" indent="-3175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000" b="1" dirty="0" smtClean="0">
                <a:cs typeface="Times New Roman" pitchFamily="18" charset="0"/>
              </a:rPr>
              <a:t>Podmiot nie spełniający już kryteriów definicji gospodarstwa rolnego według GUS w dalszym ciągu pozostaje gospodarstwem rolnym w myśl przepisów ustawy o podatku rolnym z 1984 r.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+mn-lt"/>
                <a:cs typeface="Times New Roman" pitchFamily="18" charset="0"/>
              </a:rPr>
              <a:t>Przesłanki prowadzące do zahamowania procesu likwidacji gospodarstwa rolnego</a:t>
            </a:r>
            <a:endParaRPr lang="pl-PL" sz="3200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8034096" cy="49685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brak środków na pokrycie prywatnych kosztów pełnej likwidacji gospodarstwa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brak uzasadnienia ekonomicznego dla przeprowadzenia pełnej likwidacji gospodarstwa rolnego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80648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latin typeface="+mn-lt"/>
                <a:cs typeface="Times New Roman" pitchFamily="18" charset="0"/>
              </a:rPr>
              <a:t>Koszty ekonomiczne likwidacji gospodarstwa rolnego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648" y="1916832"/>
            <a:ext cx="8153400" cy="4179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cs typeface="Times New Roman" pitchFamily="18" charset="0"/>
              </a:rPr>
              <a:t>… suma utraconych przez rolnika i jego rodzinę korzyści ekonomicznych oraz poniesionych wydatków na likwidację produkcji oraz realokację posiadanych zasobów ziemi i kapitału do innego podmiotu rolniczego lub działalności nierolniczej.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80648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latin typeface="+mn-lt"/>
                <a:cs typeface="Times New Roman" pitchFamily="18" charset="0"/>
              </a:rPr>
              <a:t>Koszty ekonomiczne likwidacji gospodarstwa rolnego (K</a:t>
            </a:r>
            <a:r>
              <a:rPr lang="pl-PL" sz="3200" b="1" baseline="-25000" dirty="0" smtClean="0">
                <a:latin typeface="+mn-lt"/>
                <a:cs typeface="Times New Roman" pitchFamily="18" charset="0"/>
              </a:rPr>
              <a:t>LG</a:t>
            </a:r>
            <a:r>
              <a:rPr lang="pl-PL" sz="3200" b="1" dirty="0" smtClean="0">
                <a:latin typeface="+mn-lt"/>
                <a:cs typeface="Times New Roman" pitchFamily="18" charset="0"/>
              </a:rPr>
              <a:t>)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648" y="2348880"/>
            <a:ext cx="8153400" cy="3747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cs typeface="Times New Roman" pitchFamily="18" charset="0"/>
              </a:rPr>
              <a:t>K</a:t>
            </a:r>
            <a:r>
              <a:rPr lang="pl-PL" b="1" baseline="-25000" dirty="0" smtClean="0">
                <a:cs typeface="Times New Roman" pitchFamily="18" charset="0"/>
              </a:rPr>
              <a:t>LG</a:t>
            </a:r>
            <a:r>
              <a:rPr lang="pl-PL" b="1" dirty="0" smtClean="0">
                <a:cs typeface="Times New Roman" pitchFamily="18" charset="0"/>
              </a:rPr>
              <a:t> = </a:t>
            </a:r>
            <a:r>
              <a:rPr lang="pl-PL" b="1" dirty="0" err="1" smtClean="0">
                <a:cs typeface="Times New Roman" pitchFamily="18" charset="0"/>
              </a:rPr>
              <a:t>U</a:t>
            </a:r>
            <a:r>
              <a:rPr lang="pl-PL" b="1" baseline="-25000" dirty="0" err="1" smtClean="0">
                <a:cs typeface="Times New Roman" pitchFamily="18" charset="0"/>
              </a:rPr>
              <a:t>k</a:t>
            </a:r>
            <a:r>
              <a:rPr lang="pl-PL" b="1" dirty="0" smtClean="0">
                <a:cs typeface="Times New Roman" pitchFamily="18" charset="0"/>
              </a:rPr>
              <a:t>+ </a:t>
            </a:r>
            <a:r>
              <a:rPr lang="pl-PL" b="1" dirty="0" err="1" smtClean="0">
                <a:cs typeface="Times New Roman" pitchFamily="18" charset="0"/>
              </a:rPr>
              <a:t>K</a:t>
            </a:r>
            <a:r>
              <a:rPr lang="pl-PL" b="1" baseline="-25000" dirty="0" err="1" smtClean="0">
                <a:cs typeface="Times New Roman" pitchFamily="18" charset="0"/>
              </a:rPr>
              <a:t>zp</a:t>
            </a:r>
            <a:r>
              <a:rPr lang="pl-PL" b="1" dirty="0" smtClean="0">
                <a:cs typeface="Times New Roman" pitchFamily="18" charset="0"/>
              </a:rPr>
              <a:t> + </a:t>
            </a:r>
            <a:r>
              <a:rPr lang="pl-PL" b="1" dirty="0" err="1" smtClean="0">
                <a:cs typeface="Times New Roman" pitchFamily="18" charset="0"/>
              </a:rPr>
              <a:t>K</a:t>
            </a:r>
            <a:r>
              <a:rPr lang="pl-PL" b="1" baseline="-25000" dirty="0" err="1" smtClean="0">
                <a:cs typeface="Times New Roman" pitchFamily="18" charset="0"/>
              </a:rPr>
              <a:t>pt</a:t>
            </a:r>
            <a:r>
              <a:rPr lang="pl-PL" b="1" dirty="0" smtClean="0">
                <a:cs typeface="Times New Roman" pitchFamily="18" charset="0"/>
              </a:rPr>
              <a:t>+ </a:t>
            </a:r>
            <a:r>
              <a:rPr lang="pl-PL" b="1" dirty="0" err="1" smtClean="0">
                <a:cs typeface="Times New Roman" pitchFamily="18" charset="0"/>
              </a:rPr>
              <a:t>K</a:t>
            </a:r>
            <a:r>
              <a:rPr lang="pl-PL" b="1" baseline="-25000" dirty="0" err="1" smtClean="0">
                <a:cs typeface="Times New Roman" pitchFamily="18" charset="0"/>
              </a:rPr>
              <a:t>t</a:t>
            </a:r>
            <a:endParaRPr lang="pl-PL" b="1" baseline="-25000" dirty="0" smtClean="0">
              <a:cs typeface="Times New Roman" pitchFamily="18" charset="0"/>
            </a:endParaRPr>
          </a:p>
          <a:p>
            <a:pPr algn="ctr">
              <a:buNone/>
            </a:pPr>
            <a:endParaRPr lang="pl-PL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err="1" smtClean="0">
                <a:cs typeface="Times New Roman" pitchFamily="18" charset="0"/>
              </a:rPr>
              <a:t>U</a:t>
            </a:r>
            <a:r>
              <a:rPr lang="pl-PL" sz="2000" baseline="-25000" dirty="0" err="1" smtClean="0">
                <a:cs typeface="Times New Roman" pitchFamily="18" charset="0"/>
              </a:rPr>
              <a:t>k</a:t>
            </a:r>
            <a:r>
              <a:rPr lang="pl-PL" sz="2000" dirty="0" smtClean="0">
                <a:cs typeface="Times New Roman" pitchFamily="18" charset="0"/>
              </a:rPr>
              <a:t> – szacunkowa wartość utraconych w wyniku likwidacji gospodarstwa korzyści ekonomicznych</a:t>
            </a:r>
          </a:p>
          <a:p>
            <a:pPr>
              <a:buNone/>
            </a:pPr>
            <a:r>
              <a:rPr lang="pl-PL" sz="2000" dirty="0" err="1" smtClean="0">
                <a:cs typeface="Times New Roman" pitchFamily="18" charset="0"/>
              </a:rPr>
              <a:t>K</a:t>
            </a:r>
            <a:r>
              <a:rPr lang="pl-PL" sz="2000" baseline="-25000" dirty="0" err="1" smtClean="0">
                <a:cs typeface="Times New Roman" pitchFamily="18" charset="0"/>
              </a:rPr>
              <a:t>zp</a:t>
            </a:r>
            <a:r>
              <a:rPr lang="pl-PL" sz="2000" dirty="0" smtClean="0">
                <a:cs typeface="Times New Roman" pitchFamily="18" charset="0"/>
              </a:rPr>
              <a:t> – koszty likwidacji (zaniechania) produkcji</a:t>
            </a:r>
          </a:p>
          <a:p>
            <a:pPr>
              <a:buNone/>
            </a:pPr>
            <a:r>
              <a:rPr lang="pl-PL" sz="2000" dirty="0" err="1" smtClean="0">
                <a:cs typeface="Times New Roman" pitchFamily="18" charset="0"/>
              </a:rPr>
              <a:t>K</a:t>
            </a:r>
            <a:r>
              <a:rPr lang="pl-PL" sz="2000" baseline="-25000" dirty="0" err="1" smtClean="0">
                <a:cs typeface="Times New Roman" pitchFamily="18" charset="0"/>
              </a:rPr>
              <a:t>pt</a:t>
            </a:r>
            <a:r>
              <a:rPr lang="pl-PL" sz="2000" dirty="0" smtClean="0">
                <a:cs typeface="Times New Roman" pitchFamily="18" charset="0"/>
              </a:rPr>
              <a:t> – koszty przygotowania transferu ziemi i kapitału do innego podmiotu lub działalności nierolniczej</a:t>
            </a:r>
          </a:p>
          <a:p>
            <a:pPr>
              <a:buNone/>
            </a:pPr>
            <a:r>
              <a:rPr lang="pl-PL" sz="2000" dirty="0" err="1" smtClean="0">
                <a:cs typeface="Times New Roman" pitchFamily="18" charset="0"/>
              </a:rPr>
              <a:t>K</a:t>
            </a:r>
            <a:r>
              <a:rPr lang="pl-PL" sz="2000" baseline="-25000" dirty="0" err="1" smtClean="0">
                <a:cs typeface="Times New Roman" pitchFamily="18" charset="0"/>
              </a:rPr>
              <a:t>t</a:t>
            </a:r>
            <a:r>
              <a:rPr lang="pl-PL" sz="2000" dirty="0" smtClean="0">
                <a:cs typeface="Times New Roman" pitchFamily="18" charset="0"/>
              </a:rPr>
              <a:t> – koszty transferu, w tym koszt poszukiwania nabywcy</a:t>
            </a:r>
          </a:p>
          <a:p>
            <a:pPr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  <a:cs typeface="Times New Roman" pitchFamily="18" charset="0"/>
              </a:rPr>
              <a:t>Koszty prywatne – rzeczywiste: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99592" y="1844824"/>
            <a:ext cx="8034096" cy="468052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koszty uporządkowania kwestii własnościowych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koszty uporządkowania granic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koszty likwidacji zbędnych zabudowań i instalacji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koszty wyceny, doradztwa i ekspertyz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koszty poszukiwania nabywców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opłaty notarialne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pl-PL" sz="2400" dirty="0" smtClean="0">
                <a:cs typeface="Times New Roman" pitchFamily="18" charset="0"/>
              </a:rPr>
              <a:t>inne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611560" y="332656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  <a:cs typeface="Times New Roman" pitchFamily="18" charset="0"/>
              </a:rPr>
              <a:t>Koszty prywatne – szacunkowe: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99592" y="1772816"/>
            <a:ext cx="8034096" cy="4752528"/>
          </a:xfrm>
        </p:spPr>
        <p:txBody>
          <a:bodyPr>
            <a:normAutofit/>
          </a:bodyPr>
          <a:lstStyle/>
          <a:p>
            <a:pPr lvl="0"/>
            <a:r>
              <a:rPr lang="pl-PL" sz="2400" dirty="0" smtClean="0">
                <a:cs typeface="Times New Roman" pitchFamily="18" charset="0"/>
              </a:rPr>
              <a:t>utrata potencjalnych dochodów  z działalności rolniczej</a:t>
            </a:r>
          </a:p>
          <a:p>
            <a:pPr lvl="0"/>
            <a:r>
              <a:rPr lang="pl-PL" sz="2400" dirty="0" smtClean="0">
                <a:cs typeface="Times New Roman" pitchFamily="18" charset="0"/>
              </a:rPr>
              <a:t>utrata preferencji podatkowych</a:t>
            </a:r>
          </a:p>
          <a:p>
            <a:pPr lvl="0"/>
            <a:r>
              <a:rPr lang="pl-PL" sz="2400" dirty="0" smtClean="0">
                <a:cs typeface="Times New Roman" pitchFamily="18" charset="0"/>
              </a:rPr>
              <a:t>utrata preferencji ubezpieczeniowych (KRUS)</a:t>
            </a:r>
          </a:p>
          <a:p>
            <a:pPr lvl="0"/>
            <a:r>
              <a:rPr lang="pl-PL" sz="2400" dirty="0" smtClean="0">
                <a:cs typeface="Times New Roman" pitchFamily="18" charset="0"/>
              </a:rPr>
              <a:t>poczucie porażki i zmarnowania dorobku poprzednich pokoleń</a:t>
            </a:r>
          </a:p>
          <a:p>
            <a:pPr lvl="0"/>
            <a:r>
              <a:rPr lang="pl-PL" sz="2400" dirty="0" smtClean="0">
                <a:cs typeface="Times New Roman" pitchFamily="18" charset="0"/>
              </a:rPr>
              <a:t>utrata i konieczność zmiany statusu społecznego</a:t>
            </a:r>
          </a:p>
          <a:p>
            <a:pPr lvl="0"/>
            <a:r>
              <a:rPr lang="pl-PL" sz="2400" dirty="0" smtClean="0">
                <a:cs typeface="Times New Roman" pitchFamily="18" charset="0"/>
              </a:rPr>
              <a:t>konieczność zakupu żywności niewiadomego pochodzenia </a:t>
            </a:r>
          </a:p>
          <a:p>
            <a:r>
              <a:rPr lang="pl-PL" sz="2400" dirty="0" smtClean="0">
                <a:cs typeface="Times New Roman" pitchFamily="18" charset="0"/>
              </a:rPr>
              <a:t>inne koszty alternatywne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47056" y="1700808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Odrębność przyrodnicza obszarów górzystych (górskich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pogórskich) nie powinna być lekceważona, czy też pomijana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kreowaniu polityki wsparcia wsi i rolnictwa poprzez WPR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instrumentarium krajowe.</a:t>
            </a:r>
          </a:p>
          <a:p>
            <a:pPr marL="540000" indent="-540000">
              <a:buFont typeface="Arial" pitchFamily="34" charset="0"/>
              <a:buChar char="‒"/>
            </a:pPr>
            <a:endParaRPr lang="pl-PL" sz="2400" dirty="0" smtClean="0">
              <a:cs typeface="Times New Roman" pitchFamily="18" charset="0"/>
            </a:endParaRPr>
          </a:p>
          <a:p>
            <a:pPr marL="540000" indent="-540000"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Dysparytetowe warunki przyrodnicze kreujące niższe wydajności, zwłaszcza w produkcji roślinnej i znacząco wyższe koszty produkcji, co stwarza wyraźnie zagrożenie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dla podtrzymania produkcji na tych obszarach (konfrontacji gospodarstw w warunkach globalnego, czy europejskiego rynku).</a:t>
            </a:r>
            <a:endParaRPr lang="pl-PL" sz="2400" dirty="0"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ytuł 1"/>
          <p:cNvSpPr txBox="1">
            <a:spLocks/>
          </p:cNvSpPr>
          <p:nvPr/>
        </p:nvSpPr>
        <p:spPr>
          <a:xfrm>
            <a:off x="971600" y="274637"/>
            <a:ext cx="7715200" cy="922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Rekomendacje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  <a:cs typeface="Times New Roman" pitchFamily="18" charset="0"/>
              </a:rPr>
              <a:t>Rekomendacje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700808"/>
            <a:ext cx="8064896" cy="4464496"/>
          </a:xfrm>
        </p:spPr>
        <p:txBody>
          <a:bodyPr>
            <a:normAutofit/>
          </a:bodyPr>
          <a:lstStyle/>
          <a:p>
            <a:pPr marL="18256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celu zachowania działalności rolniczej na cennych przyrodniczo obszarach o rozdrobnionej strukturze agrarnej,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tym na górzystych obszarach Małopolski: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Times New Roman" pitchFamily="18" charset="0"/>
              <a:buChar char="−"/>
            </a:pPr>
            <a:r>
              <a:rPr lang="pl-PL" sz="2400" dirty="0" smtClean="0">
                <a:cs typeface="Times New Roman" pitchFamily="18" charset="0"/>
              </a:rPr>
              <a:t>należy dążyć do regionalizacji Wspólnej Polityki Rolnej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celu lepszego dostosowania stosowanych instrumentów wsparcia do uwarunkowań lokalnych,</a:t>
            </a:r>
          </a:p>
          <a:p>
            <a:pPr marL="444500" indent="-261938">
              <a:spcBef>
                <a:spcPts val="0"/>
              </a:spcBef>
              <a:spcAft>
                <a:spcPts val="1200"/>
              </a:spcAft>
              <a:buFont typeface="Times New Roman" pitchFamily="18" charset="0"/>
              <a:buChar char="−"/>
            </a:pPr>
            <a:r>
              <a:rPr lang="pl-PL" sz="2400" dirty="0" smtClean="0">
                <a:cs typeface="Times New Roman" pitchFamily="18" charset="0"/>
              </a:rPr>
              <a:t>niezbędna jest kontynuacja po 2020 r. płatności obszarowych, jednak silniej powiązanych z koniecznością prowadzenia produkcji rolnej, a nie tylko z konserwacją ziemi.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58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47056" y="1412776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cs typeface="Times New Roman" pitchFamily="18" charset="0"/>
              </a:rPr>
              <a:t>Rozdrobnienie i rozproszenie ziemi w południowej i południowo-wschodniej Polsce jest zjawiskiem ukształtowanym historycznie, ale nadal postępującym co stwarza złą perspektywę na przyszłość stąd:</a:t>
            </a:r>
          </a:p>
          <a:p>
            <a:pPr marL="540000" indent="-540000">
              <a:spcAft>
                <a:spcPts val="1200"/>
              </a:spcAft>
              <a:buFont typeface="Arial" pitchFamily="34" charset="0"/>
              <a:buChar char="‒"/>
            </a:pPr>
            <a:endParaRPr lang="pl-PL" sz="1200" dirty="0" smtClean="0">
              <a:cs typeface="Times New Roman" pitchFamily="18" charset="0"/>
            </a:endParaRPr>
          </a:p>
          <a:p>
            <a:pPr marL="540000" indent="-540000">
              <a:spcAft>
                <a:spcPts val="1200"/>
              </a:spcAft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bardzo istotnym jest wprowadzenie ograniczeń w zakresie podziału ziemi, w tym podziału dokonywanego w trakcie aktu dziedziczenia,</a:t>
            </a:r>
          </a:p>
          <a:p>
            <a:pPr marL="540000" indent="-540000">
              <a:spcAft>
                <a:spcPts val="1200"/>
              </a:spcAft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podziałowi takiemu mogłyby być poddawane jedynie działki zlokalizowane przy drogach i zwartej budowie mające lub mogące mieć potencjał biznesowy lub/i budowlany,</a:t>
            </a:r>
          </a:p>
          <a:p>
            <a:pPr marL="540000" indent="-540000">
              <a:spcAft>
                <a:spcPts val="1200"/>
              </a:spcAft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powinno się kategorycznie zabronić dzielenia działek rolnych położonych na zwartych terenach rolnych.</a:t>
            </a:r>
            <a:endParaRPr lang="pl-PL" sz="2400" dirty="0"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ytuł 1"/>
          <p:cNvSpPr txBox="1">
            <a:spLocks/>
          </p:cNvSpPr>
          <p:nvPr/>
        </p:nvSpPr>
        <p:spPr>
          <a:xfrm>
            <a:off x="827584" y="274637"/>
            <a:ext cx="7859216" cy="922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Rekomendacje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59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1595021"/>
            <a:ext cx="79928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>
              <a:spcAft>
                <a:spcPts val="1200"/>
              </a:spcAft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W interesie państwa i rolnictwa, które powinno zachować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rozwijać potencjał produkcji gwarantujący niezależność (suwerenność), żywnościową jest wypracowanie kompleksowego podejścia do różnych mechanizmów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instrumentów wsparcia służącego koncentracji ziemi rolniczej, jej produktywizacji oraz powstrzymania wypadania z produkcji ziemi wysokiej i średniej jakości,</a:t>
            </a:r>
          </a:p>
          <a:p>
            <a:pPr marL="540000" indent="-540000">
              <a:spcAft>
                <a:spcPts val="1200"/>
              </a:spcAft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Rozważenia wymaga problem wsparcia podtrzymania rolniczego użytkowania ziemi, adekwatnego do warunków środowiska na terenach objętych różnymi formami ochrony przyrody oraz obszarach górzystych (górskich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pogórskich),</a:t>
            </a:r>
            <a:endParaRPr lang="pl-PL" sz="2400" dirty="0"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ytuł 1"/>
          <p:cNvSpPr txBox="1">
            <a:spLocks/>
          </p:cNvSpPr>
          <p:nvPr/>
        </p:nvSpPr>
        <p:spPr>
          <a:xfrm>
            <a:off x="899592" y="274637"/>
            <a:ext cx="7787208" cy="850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Rekomendacje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9001-63E7-45C0-877F-668FCC13EE9E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650302" cy="53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51520" y="116632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Mapa 1. Delimitacja podregionów (NUTS 3) pod względem podobieństwa struktury obszarowej gospodarstw rolnych</a:t>
            </a:r>
            <a:endParaRPr kumimoji="0" lang="pl-PL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630941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Musiał, </a:t>
            </a:r>
            <a:r>
              <a:rPr lang="pl-PL" dirty="0" err="1" smtClean="0"/>
              <a:t>Wojewodzic</a:t>
            </a:r>
            <a:r>
              <a:rPr lang="pl-PL" dirty="0" smtClean="0"/>
              <a:t> 2014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60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62880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Arial" pitchFamily="34" charset="0"/>
              <a:buChar char="‒"/>
            </a:pPr>
            <a:r>
              <a:rPr lang="pl-PL" sz="2400" dirty="0" smtClean="0">
                <a:cs typeface="Times New Roman" pitchFamily="18" charset="0"/>
              </a:rPr>
              <a:t>Małe i średnie gospodarstwa rolne nadal i w szybkim tempie zmniejszają produkcję zwierzęcą, w tym zwłaszcza zwierząt trawożernych. Prowadzi to do marnotrawienia lub  słabego wykorzystania użytków zielonych i negatywnych następstw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przyrodzie, zwłaszcza wrażliwej, w tym sukcesji redukujących bioróżnorodność. Problem ten należy mieć na uwadze programując nową WPR.</a:t>
            </a:r>
            <a:endParaRPr lang="pl-PL" sz="2400" dirty="0"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611560" y="188640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ytuł 1"/>
          <p:cNvSpPr txBox="1">
            <a:spLocks/>
          </p:cNvSpPr>
          <p:nvPr/>
        </p:nvSpPr>
        <p:spPr>
          <a:xfrm>
            <a:off x="971600" y="274637"/>
            <a:ext cx="7715200" cy="922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Rekomendacje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>
                <a:latin typeface="+mn-lt"/>
                <a:cs typeface="Times New Roman" pitchFamily="18" charset="0"/>
              </a:rPr>
              <a:t>Rekomendacje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700808"/>
            <a:ext cx="7938464" cy="4464496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celu przyśpieszenia procesów koncentracji ziemi rolniczej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należy w Małopolsce należy: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kontynuować wsparcie procesów rozwoju gospodarczego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tworzenia popytu na pracę w sektorach pozarolniczych,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tworzenie prawa usprawniającego przepływ ziemi rolniczej pomiędzy gospodarstwami rolnymi, w tym ułatwiającego rozgraniczenia, dziedziczenie, dzierżawę oraz regulację praw własności,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>
                <a:latin typeface="+mn-lt"/>
                <a:cs typeface="Times New Roman" pitchFamily="18" charset="0"/>
              </a:rPr>
              <a:t>Rekomendacje szczegółowe („kij”)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700808"/>
            <a:ext cx="7938464" cy="44644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celu przyśpieszenia procesów koncentracji ziemi rolniczej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Małopolsce należy: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dokonać zmiany systemu opodatkowania użytków rolnych wyłączonych z produkcji rolniczej,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skuteczniej egzekwować prawa w zakresie pobierania dopłat obszarowych przez użytkowników, a nie przez właścicieli ziemi rolniczej,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wprowadzić przepisy umożliwiające nakładanie kar finansowych na właścicieli gruntów, na których w skutek zaprzestania użytkowania rozwijają się uciążliwe chwasty przenoszone na sąsiednie pola uprawne,</a:t>
            </a:r>
            <a:endParaRPr lang="pl-PL" sz="2800" dirty="0" smtClean="0"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>
                <a:latin typeface="+mn-lt"/>
                <a:cs typeface="Times New Roman" pitchFamily="18" charset="0"/>
              </a:rPr>
              <a:t>Rekomendacje szczegółowe („kij”)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700808"/>
            <a:ext cx="7938464" cy="446449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celu przyśpieszenia procesów koncentracji ziemi rolniczej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Małopolsce należy: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powiązać prawa do uzyskiwania dopłat obszarowych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z koniecznością prowadzenia działalności rolniczej udokumentowanej poprzez prowadzenie uproszczonej rachunkowości (np. ewidencja przychodów i rozchodów),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ograniczyć dostęp do systemu rolniczych ubezpieczeń społecznych osobom obejmującym (darowizna, spadek, zakup, dzierżawa) drobne gospodarstwa rolne definiowane jednocześnie za pomocą dwóch kryteriów: powierzchni (np. &lt;5 ha UR) i standardowej produkcji (np. &lt; 2 tys. euro SO),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63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>
                <a:latin typeface="+mn-lt"/>
                <a:cs typeface="Times New Roman" pitchFamily="18" charset="0"/>
              </a:rPr>
              <a:t>Rekomendacje szczegółowe („marchewka”)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700808"/>
            <a:ext cx="7938464" cy="50206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celu przyśpieszenia procesów koncentracji ziemi rolniczej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Małopolsce należy: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umożliwić przejściowe pozostawanie w rolniczym systemie ubezpieczeń rolnikom, którzy w sposób trwały wycofają się z prowadzenia gospodarstwa rolnego, a swoją ziemię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całości  przekażą podmiotom prowadzącym  towarową produkcję rolną,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wspierać finansowo i organizacyjnie inicjatywy międzysąsiedzkiego scalania ziemi rolniczej, jeżeli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wyniku podjętych działań dojdzie do pełnej likwidacji drobnych gospodarstw rolnych i powiększenia gospodarstwa posiadającego większy potencjał rozwojowy,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>
                <a:latin typeface="+mn-lt"/>
                <a:cs typeface="Times New Roman" pitchFamily="18" charset="0"/>
              </a:rPr>
              <a:t>Rekomendacje szczegółowe („marchewka”)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556792"/>
            <a:ext cx="7938464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celu przyśpieszenia procesów koncentracji ziemi rolniczej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Małopolsce należy: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opracować model, a następnie instrumenty wsparcia organizacji wspólnot gruntowych, których zadaniem byłoby przejmowanie, scalanie, a następnie administrowanie  i udostępnianie rolnikom (bacom) ziemi wycofywanej z działalności rolniczej (alternatywnie powierzenie takich zadań KOWR),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kreować gospodarstwa zdolne do koncentracji ziemi (np. poprzez modyfikacje kryteriów dostępu do pomocy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w ramach PROW, gdy w danym powiecie brak jest podmiotów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o potencjale rozwojowym),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pl-PL" sz="2400" dirty="0" smtClean="0">
                <a:cs typeface="Times New Roman" pitchFamily="18" charset="0"/>
              </a:rPr>
              <a:t>wspierać badania naukowe nad słabo rozpoznaną kwestią mechanizmów i kosztów likwidacji gospodarstw rolnych,</a:t>
            </a:r>
            <a:endParaRPr lang="pl-PL" sz="2800" dirty="0" smtClean="0"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  <a:cs typeface="Times New Roman" pitchFamily="18" charset="0"/>
              </a:rPr>
              <a:t>Zamiast podsumowania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72816"/>
            <a:ext cx="8106104" cy="4680520"/>
          </a:xfrm>
        </p:spPr>
        <p:txBody>
          <a:bodyPr>
            <a:normAutofit/>
          </a:bodyPr>
          <a:lstStyle/>
          <a:p>
            <a:pPr marL="92075" indent="-9525">
              <a:spcBef>
                <a:spcPts val="0"/>
              </a:spcBef>
              <a:spcAft>
                <a:spcPts val="1200"/>
              </a:spcAft>
              <a:buNone/>
              <a:tabLst>
                <a:tab pos="92075" algn="l"/>
              </a:tabLst>
            </a:pPr>
            <a:r>
              <a:rPr lang="pl-PL" sz="2400" dirty="0" smtClean="0">
                <a:cs typeface="Times New Roman" pitchFamily="18" charset="0"/>
              </a:rPr>
              <a:t>Obserwacja procesów transformacji rolnictwa w krajach Europy Zachodniej pozwala przypuszczać, że również w Polsce nasilały się będą procesy likwidacji podmiotów mniejszych </a:t>
            </a:r>
            <a:br>
              <a:rPr lang="pl-PL" sz="2400" dirty="0" smtClean="0">
                <a:cs typeface="Times New Roman" pitchFamily="18" charset="0"/>
              </a:rPr>
            </a:br>
            <a:r>
              <a:rPr lang="pl-PL" sz="2400" dirty="0" smtClean="0">
                <a:cs typeface="Times New Roman" pitchFamily="18" charset="0"/>
              </a:rPr>
              <a:t>i nieefektywnych, którym towarzyszyła będzie koncentracja czynników produkcji w podmiotach silniejszych ekonomicznie. Tempo tych przemian zależy jednak w dużej mierze od przyjmowanych rozwiązań polityczno-prawnych.</a:t>
            </a:r>
          </a:p>
          <a:p>
            <a:pPr marL="365125" indent="-282575">
              <a:spcBef>
                <a:spcPts val="0"/>
              </a:spcBef>
              <a:spcAft>
                <a:spcPts val="1200"/>
              </a:spcAft>
              <a:buNone/>
              <a:tabLst>
                <a:tab pos="365125" algn="l"/>
              </a:tabLst>
            </a:pPr>
            <a:endParaRPr lang="pl-PL" sz="2400" dirty="0" smtClean="0"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</a:pPr>
            <a:r>
              <a:rPr lang="pl-PL" sz="3200" b="1" dirty="0" smtClean="0">
                <a:latin typeface="+mn-lt"/>
                <a:cs typeface="Times New Roman" pitchFamily="18" charset="0"/>
              </a:rPr>
              <a:t>Zamiast podsumowania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27584" y="1772816"/>
            <a:ext cx="7938464" cy="4752528"/>
          </a:xfrm>
        </p:spPr>
        <p:txBody>
          <a:bodyPr>
            <a:noAutofit/>
          </a:bodyPr>
          <a:lstStyle/>
          <a:p>
            <a:pPr marL="18256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Przedstawione propozycje działań służących poprawie struktury agrarnej nie wyczerpują katalogu możliwych rozwiązań, wymagają jednocześnie pogłębionej  analizy ekonomicznej i prawnej, co wychodzi jednak poza zakres prezentowanego opracowania. </a:t>
            </a:r>
          </a:p>
          <a:p>
            <a:pPr marL="182563" indent="0">
              <a:spcBef>
                <a:spcPts val="0"/>
              </a:spcBef>
              <a:spcAft>
                <a:spcPts val="1200"/>
              </a:spcAft>
              <a:buNone/>
            </a:pPr>
            <a:endParaRPr lang="pl-PL" sz="2400" dirty="0" smtClean="0">
              <a:cs typeface="Times New Roman" pitchFamily="18" charset="0"/>
            </a:endParaRPr>
          </a:p>
          <a:p>
            <a:pPr marL="18256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dirty="0" smtClean="0">
                <a:cs typeface="Times New Roman" pitchFamily="18" charset="0"/>
              </a:rPr>
              <a:t>W trakcie prac koncepcyjnych należy większą uwagę zwrócić na kwestię prywatnych kosztów pełnej likwidacji gospodarstw rolnych, gdyż kwestia ta może być kluczowa dla skuteczności przyjmowanych rozwiązań.</a:t>
            </a:r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+mn-lt"/>
                <a:cs typeface="Times New Roman" pitchFamily="18" charset="0"/>
              </a:rPr>
              <a:t>Bibliografia</a:t>
            </a:r>
            <a:endParaRPr lang="pl-PL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81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i="1" dirty="0" smtClean="0"/>
              <a:t>Musiał W., </a:t>
            </a:r>
            <a:r>
              <a:rPr lang="pl-PL" sz="1600" i="1" dirty="0" err="1" smtClean="0"/>
              <a:t>Wojewodzic</a:t>
            </a:r>
            <a:r>
              <a:rPr lang="pl-PL" sz="1600" i="1" dirty="0" smtClean="0"/>
              <a:t> T. (2014): </a:t>
            </a:r>
            <a:r>
              <a:rPr lang="pl-PL" sz="1600" b="1" i="1" dirty="0" smtClean="0"/>
              <a:t>Bariery przemian agrarnych w rolnictwie polskim – poszukiwanie rozwiązań innowacyjnych, </a:t>
            </a:r>
            <a:r>
              <a:rPr lang="pl-PL" sz="1600" i="1" dirty="0" smtClean="0"/>
              <a:t>[w:] Problemy rozwoju rolnictwa i gospodarki żywnościowej w pierwszej dekadzie członkostwa Polski w Unii Europejskiej. Praca </a:t>
            </a:r>
            <a:r>
              <a:rPr lang="pl-PL" sz="1600" i="1" dirty="0" err="1" smtClean="0"/>
              <a:t>zb</a:t>
            </a:r>
            <a:r>
              <a:rPr lang="pl-PL" sz="1600" i="1" dirty="0" smtClean="0"/>
              <a:t>. pod red. A. Czyżewskiego i B. Klepackiego. Polskie Towarzystwo Ekonomiczne, Warszawa, s. 91-109. </a:t>
            </a: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Sroka W., </a:t>
            </a:r>
            <a:r>
              <a:rPr lang="pl-PL" sz="1600" dirty="0" err="1" smtClean="0"/>
              <a:t>Wojewodzic</a:t>
            </a:r>
            <a:r>
              <a:rPr lang="pl-PL" sz="1600" dirty="0" smtClean="0"/>
              <a:t> T. (2015): </a:t>
            </a:r>
            <a:r>
              <a:rPr lang="pl-PL" sz="1600" b="1" i="1" dirty="0" smtClean="0"/>
              <a:t>Stan oraz perspektywy rozwoju rolnictwa w województwie małopolskim ze szczególnym uwzględnieniem wsparcia środkami Unii Europejskiej</a:t>
            </a:r>
            <a:r>
              <a:rPr lang="pl-PL" sz="1600" dirty="0" smtClean="0"/>
              <a:t>. Opracowanie eksperckie na zlecenie Małopolskiego Obserwatorium Polityki Rozwoju w Krakowie.</a:t>
            </a:r>
          </a:p>
          <a:p>
            <a:pPr>
              <a:buNone/>
            </a:pPr>
            <a:r>
              <a:rPr lang="pl-PL" sz="1600" dirty="0" smtClean="0"/>
              <a:t>Sroka W., </a:t>
            </a:r>
            <a:r>
              <a:rPr lang="pl-PL" sz="1600" dirty="0" err="1" smtClean="0"/>
              <a:t>Wojewodzic</a:t>
            </a:r>
            <a:r>
              <a:rPr lang="pl-PL" sz="1600" dirty="0" smtClean="0"/>
              <a:t> T., </a:t>
            </a:r>
            <a:r>
              <a:rPr lang="pl-PL" sz="1600" dirty="0" err="1" smtClean="0"/>
              <a:t>Satoła</a:t>
            </a:r>
            <a:r>
              <a:rPr lang="pl-PL" sz="1600" dirty="0" smtClean="0"/>
              <a:t> Ł. (2017): </a:t>
            </a:r>
            <a:r>
              <a:rPr lang="pl-PL" sz="1600" b="1" i="1" dirty="0" err="1" smtClean="0"/>
              <a:t>Farming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exit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barriers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encountered</a:t>
            </a:r>
            <a:r>
              <a:rPr lang="pl-PL" sz="1600" b="1" i="1" dirty="0" smtClean="0"/>
              <a:t> by </a:t>
            </a:r>
            <a:r>
              <a:rPr lang="pl-PL" sz="1600" b="1" i="1" dirty="0" err="1" smtClean="0"/>
              <a:t>small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farms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in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light</a:t>
            </a:r>
            <a:r>
              <a:rPr lang="pl-PL" sz="1600" b="1" i="1" dirty="0" smtClean="0"/>
              <a:t> of </a:t>
            </a:r>
            <a:r>
              <a:rPr lang="pl-PL" sz="1600" b="1" i="1" dirty="0" err="1" smtClean="0"/>
              <a:t>the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theory</a:t>
            </a:r>
            <a:r>
              <a:rPr lang="pl-PL" sz="1600" b="1" i="1" dirty="0" smtClean="0"/>
              <a:t> of </a:t>
            </a:r>
            <a:r>
              <a:rPr lang="pl-PL" sz="1600" b="1" i="1" dirty="0" err="1" smtClean="0"/>
              <a:t>new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institutional</a:t>
            </a:r>
            <a:r>
              <a:rPr lang="pl-PL" sz="1600" b="1" i="1" dirty="0" smtClean="0"/>
              <a:t> </a:t>
            </a:r>
            <a:r>
              <a:rPr lang="pl-PL" sz="1600" b="1" i="1" dirty="0" err="1" smtClean="0"/>
              <a:t>economics</a:t>
            </a:r>
            <a:r>
              <a:rPr lang="pl-PL" sz="1600" i="1" dirty="0" smtClean="0"/>
              <a:t>, </a:t>
            </a:r>
            <a:r>
              <a:rPr lang="pl-PL" sz="1600" dirty="0" err="1" smtClean="0"/>
              <a:t>Agricultural</a:t>
            </a:r>
            <a:r>
              <a:rPr lang="pl-PL" sz="1600" dirty="0" smtClean="0"/>
              <a:t> </a:t>
            </a:r>
            <a:r>
              <a:rPr lang="pl-PL" sz="1600" dirty="0" err="1" smtClean="0"/>
              <a:t>Economics</a:t>
            </a:r>
            <a:r>
              <a:rPr lang="pl-PL" sz="1600" dirty="0" smtClean="0"/>
              <a:t>, </a:t>
            </a:r>
            <a:r>
              <a:rPr lang="pl-PL" sz="1600" dirty="0" err="1" smtClean="0"/>
              <a:t>Zemědělská</a:t>
            </a:r>
            <a:r>
              <a:rPr lang="pl-PL" sz="1600" dirty="0" smtClean="0"/>
              <a:t> Ekonomika (0139-570X) CZECHY.  Praca przyjęta do druku. </a:t>
            </a:r>
          </a:p>
          <a:p>
            <a:pPr>
              <a:buNone/>
            </a:pPr>
            <a:r>
              <a:rPr lang="pl-PL" sz="1600" i="1" dirty="0" err="1" smtClean="0"/>
              <a:t>Wojewodzic</a:t>
            </a:r>
            <a:r>
              <a:rPr lang="pl-PL" sz="1600" i="1" dirty="0" smtClean="0"/>
              <a:t> T. (2017): </a:t>
            </a:r>
            <a:r>
              <a:rPr lang="pl-PL" sz="1600" b="1" i="1" dirty="0" smtClean="0"/>
              <a:t>Procesy </a:t>
            </a:r>
            <a:r>
              <a:rPr lang="pl-PL" sz="1600" b="1" i="1" dirty="0" err="1" smtClean="0"/>
              <a:t>dywestycji</a:t>
            </a:r>
            <a:r>
              <a:rPr lang="pl-PL" sz="1600" b="1" i="1" dirty="0" smtClean="0"/>
              <a:t> i </a:t>
            </a:r>
            <a:r>
              <a:rPr lang="pl-PL" sz="1600" b="1" i="1" dirty="0" err="1" smtClean="0"/>
              <a:t>dezagraryzacji</a:t>
            </a:r>
            <a:r>
              <a:rPr lang="pl-PL" sz="1600" b="1" i="1" dirty="0" smtClean="0"/>
              <a:t> w rolnictwie na obszarach o rozdrobnionej strukturze agrarnej. </a:t>
            </a:r>
            <a:r>
              <a:rPr lang="pl-PL" sz="1600" i="1" dirty="0" smtClean="0"/>
              <a:t>Zeszyty Naukowe  Uniwersytetu Rolniczego im. H. Kołłątaja w Krakowie nr 535, seria rozprawy z. 412, ss. 287.</a:t>
            </a:r>
            <a:endParaRPr lang="pl-PL" sz="1600" dirty="0" smtClean="0"/>
          </a:p>
          <a:p>
            <a:pPr>
              <a:buNone/>
            </a:pPr>
            <a:r>
              <a:rPr lang="pl-PL" sz="1600" dirty="0" err="1" smtClean="0"/>
              <a:t>Wojewodzic</a:t>
            </a:r>
            <a:r>
              <a:rPr lang="pl-PL" sz="1600" dirty="0" smtClean="0"/>
              <a:t> T., Musiał W. (2014): </a:t>
            </a:r>
            <a:r>
              <a:rPr lang="pl-PL" sz="1600" b="1" i="1" dirty="0" smtClean="0"/>
              <a:t>Wykorzystanie </a:t>
            </a:r>
            <a:r>
              <a:rPr lang="pl-PL" sz="1600" b="1" i="1" dirty="0" err="1" smtClean="0"/>
              <a:t>dywestycji</a:t>
            </a:r>
            <a:r>
              <a:rPr lang="pl-PL" sz="1600" b="1" i="1" dirty="0" smtClean="0"/>
              <a:t> w procesie likwidacji gospodarstwa rolniczego,</a:t>
            </a:r>
            <a:r>
              <a:rPr lang="pl-PL" sz="1600" b="1" dirty="0" smtClean="0"/>
              <a:t> </a:t>
            </a:r>
            <a:r>
              <a:rPr lang="pl-PL" sz="1600" dirty="0" smtClean="0"/>
              <a:t>[w:] Niepewność funkcjonowania przedsiębiorstw. Bankructwa, restrukturyzacja, likwidacja. Prac </a:t>
            </a:r>
            <a:r>
              <a:rPr lang="pl-PL" sz="1600" dirty="0" err="1" smtClean="0"/>
              <a:t>zb</a:t>
            </a:r>
            <a:r>
              <a:rPr lang="pl-PL" sz="1600" dirty="0" smtClean="0"/>
              <a:t>. pod red. nauk. P. Deca, Oficyna Wydawnicza Szkoły Głównej Handlowej w Warszawie, s. 215-226. </a:t>
            </a:r>
            <a:endParaRPr lang="pl-PL" sz="1600" dirty="0"/>
          </a:p>
        </p:txBody>
      </p:sp>
      <p:cxnSp>
        <p:nvCxnSpPr>
          <p:cNvPr id="4" name="Łącznik prosty 3"/>
          <p:cNvCxnSpPr/>
          <p:nvPr/>
        </p:nvCxnSpPr>
        <p:spPr>
          <a:xfrm flipH="1">
            <a:off x="179512" y="1412776"/>
            <a:ext cx="8712968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611560" y="260648"/>
            <a:ext cx="0" cy="6192688"/>
          </a:xfrm>
          <a:prstGeom prst="line">
            <a:avLst/>
          </a:prstGeom>
          <a:ln w="31750">
            <a:solidFill>
              <a:srgbClr val="0099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68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23528" y="116632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2. Małopolska i Podkarpacie jako </a:t>
            </a:r>
            <a:r>
              <a:rPr lang="pl-PL" sz="2400" b="1" dirty="0" err="1" smtClean="0"/>
              <a:t>mezoregion</a:t>
            </a:r>
            <a:r>
              <a:rPr lang="pl-PL" sz="2400" b="1" dirty="0" smtClean="0"/>
              <a:t> obserwacji (W. Musiał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64886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Opracowanie własne 2017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3. Rejonizacja Karpat Polskich według łącznego wpływu </a:t>
            </a:r>
            <a:r>
              <a:rPr lang="pl-PL" sz="2400" b="1" dirty="0" err="1" smtClean="0"/>
              <a:t>agroklimatu</a:t>
            </a:r>
            <a:r>
              <a:rPr lang="pl-PL" sz="2400" b="1" dirty="0" smtClean="0"/>
              <a:t>, </a:t>
            </a:r>
            <a:r>
              <a:rPr lang="pl-PL" sz="2400" b="1" dirty="0" err="1" smtClean="0"/>
              <a:t>deniwelacjii</a:t>
            </a:r>
            <a:r>
              <a:rPr lang="pl-PL" sz="2400" b="1" dirty="0" smtClean="0"/>
              <a:t> i wysokości położenia nad poziom morza</a:t>
            </a:r>
            <a:endParaRPr lang="pl-PL" sz="2400" b="1" dirty="0"/>
          </a:p>
        </p:txBody>
      </p:sp>
      <p:pic>
        <p:nvPicPr>
          <p:cNvPr id="1026" name="Obraz 1" descr="Mapka rejon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29571"/>
            <a:ext cx="8820472" cy="467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2531" y="6313456"/>
            <a:ext cx="417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Źródło: opracowanie własne [Musiał 1998]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543F-578E-417B-8D48-A7CB83C07BBA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1520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Mapa 4. Podział gmin karpackich na subregiony przyrodniczo-gospodarcze</a:t>
            </a:r>
            <a:endParaRPr lang="pl-PL" sz="2400" b="1" dirty="0"/>
          </a:p>
        </p:txBody>
      </p:sp>
      <p:sp>
        <p:nvSpPr>
          <p:cNvPr id="4" name="Prostokąt 3"/>
          <p:cNvSpPr/>
          <p:nvPr/>
        </p:nvSpPr>
        <p:spPr>
          <a:xfrm>
            <a:off x="0" y="6017295"/>
            <a:ext cx="4175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Źródło: opracowanie własne [Musiał 1998]</a:t>
            </a:r>
            <a:endParaRPr lang="pl-PL" dirty="0"/>
          </a:p>
        </p:txBody>
      </p:sp>
      <p:pic>
        <p:nvPicPr>
          <p:cNvPr id="2050" name="Picture 2" descr="Subregiony przyrodniczo gospodarc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343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3843</Words>
  <Application>Microsoft Office PowerPoint</Application>
  <PresentationFormat>Pokaz na ekranie (4:3)</PresentationFormat>
  <Paragraphs>564</Paragraphs>
  <Slides>68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68</vt:i4>
      </vt:variant>
    </vt:vector>
  </HeadingPairs>
  <TitlesOfParts>
    <vt:vector size="76" baseType="lpstr">
      <vt:lpstr>Aharoni</vt:lpstr>
      <vt:lpstr>Arial</vt:lpstr>
      <vt:lpstr>Arial Black</vt:lpstr>
      <vt:lpstr>Calibri</vt:lpstr>
      <vt:lpstr>Times New Roman</vt:lpstr>
      <vt:lpstr>Wingdings</vt:lpstr>
      <vt:lpstr>Wingdings 3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Likwidacja gospodarstwa rolnego?</vt:lpstr>
      <vt:lpstr>Modele likwidacji gospodarstw rolnych</vt:lpstr>
      <vt:lpstr>Model ewolucyjny bardzo często prowadzi do tzw. likwidacji niepełnej </vt:lpstr>
      <vt:lpstr>Przesłanki prowadzące do zahamowania procesu likwidacji gospodarstwa rolnego</vt:lpstr>
      <vt:lpstr>Koszty ekonomiczne likwidacji gospodarstwa rolnego</vt:lpstr>
      <vt:lpstr>Koszty ekonomiczne likwidacji gospodarstwa rolnego (KLG)</vt:lpstr>
      <vt:lpstr>Koszty prywatne – rzeczywiste:</vt:lpstr>
      <vt:lpstr>Koszty prywatne – szacunkowe:</vt:lpstr>
      <vt:lpstr>Prezentacja programu PowerPoint</vt:lpstr>
      <vt:lpstr>Rekomendacje</vt:lpstr>
      <vt:lpstr>Prezentacja programu PowerPoint</vt:lpstr>
      <vt:lpstr>Prezentacja programu PowerPoint</vt:lpstr>
      <vt:lpstr>Prezentacja programu PowerPoint</vt:lpstr>
      <vt:lpstr>Rekomendacje</vt:lpstr>
      <vt:lpstr>Rekomendacje szczegółowe („kij”)</vt:lpstr>
      <vt:lpstr>Rekomendacje szczegółowe („kij”)</vt:lpstr>
      <vt:lpstr>Rekomendacje szczegółowe („marchewka”)</vt:lpstr>
      <vt:lpstr>Rekomendacje szczegółowe („marchewka”)</vt:lpstr>
      <vt:lpstr>Zamiast podsumowania</vt:lpstr>
      <vt:lpstr>Zamiast podsumowania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Towarzystwo Ekonomistów Polskich TEP</cp:lastModifiedBy>
  <cp:revision>189</cp:revision>
  <dcterms:created xsi:type="dcterms:W3CDTF">2017-02-02T11:09:07Z</dcterms:created>
  <dcterms:modified xsi:type="dcterms:W3CDTF">2018-01-02T09:02:59Z</dcterms:modified>
</cp:coreProperties>
</file>